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50" r:id="rId1"/>
    <p:sldMasterId id="2147483891" r:id="rId2"/>
    <p:sldMasterId id="2147483901" r:id="rId3"/>
  </p:sldMasterIdLst>
  <p:notesMasterIdLst>
    <p:notesMasterId r:id="rId20"/>
  </p:notesMasterIdLst>
  <p:handoutMasterIdLst>
    <p:handoutMasterId r:id="rId21"/>
  </p:handoutMasterIdLst>
  <p:sldIdLst>
    <p:sldId id="363" r:id="rId4"/>
    <p:sldId id="470" r:id="rId5"/>
    <p:sldId id="471" r:id="rId6"/>
    <p:sldId id="472" r:id="rId7"/>
    <p:sldId id="473" r:id="rId8"/>
    <p:sldId id="474" r:id="rId9"/>
    <p:sldId id="476" r:id="rId10"/>
    <p:sldId id="475" r:id="rId11"/>
    <p:sldId id="484" r:id="rId12"/>
    <p:sldId id="481" r:id="rId13"/>
    <p:sldId id="482" r:id="rId14"/>
    <p:sldId id="477" r:id="rId15"/>
    <p:sldId id="478" r:id="rId16"/>
    <p:sldId id="485" r:id="rId17"/>
    <p:sldId id="483" r:id="rId18"/>
    <p:sldId id="469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ACE0E4"/>
    <a:srgbClr val="AC0098"/>
    <a:srgbClr val="D0E393"/>
    <a:srgbClr val="008080"/>
    <a:srgbClr val="EDC5EA"/>
    <a:srgbClr val="FED998"/>
    <a:srgbClr val="D9EEB4"/>
    <a:srgbClr val="C1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40" autoAdjust="0"/>
    <p:restoredTop sz="94662" autoAdjust="0"/>
  </p:normalViewPr>
  <p:slideViewPr>
    <p:cSldViewPr snapToGrid="0">
      <p:cViewPr varScale="1">
        <p:scale>
          <a:sx n="112" d="100"/>
          <a:sy n="112" d="100"/>
        </p:scale>
        <p:origin x="102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011643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11643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011643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11643"/>
                </a:solidFill>
                <a:cs typeface="+mn-cs"/>
              </a:defRPr>
            </a:lvl1pPr>
          </a:lstStyle>
          <a:p>
            <a:pPr>
              <a:defRPr/>
            </a:pPr>
            <a:fld id="{5705DA40-CD6E-4073-AB88-E2C1E040E9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097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011643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11643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011643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11643"/>
                </a:solidFill>
                <a:cs typeface="+mn-cs"/>
              </a:defRPr>
            </a:lvl1pPr>
          </a:lstStyle>
          <a:p>
            <a:pPr>
              <a:defRPr/>
            </a:pPr>
            <a:fld id="{2DAFF3A1-B995-4565-A4B7-A22D73BD47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346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4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HLRTR2_CO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800" y="812800"/>
            <a:ext cx="5721350" cy="15986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0100" y="3690938"/>
            <a:ext cx="7543800" cy="1866900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0227" name="Rectangle 3" hidden="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00100" y="4762500"/>
            <a:ext cx="7543800" cy="304800"/>
          </a:xfrm>
        </p:spPr>
        <p:txBody>
          <a:bodyPr/>
          <a:lstStyle>
            <a:lvl1pPr marL="0" indent="0">
              <a:defRPr sz="1900" noProof="1">
                <a:solidFill>
                  <a:srgbClr val="FFFFFF"/>
                </a:solidFill>
              </a:defRPr>
            </a:lvl1pPr>
          </a:lstStyle>
          <a:p>
            <a:r>
              <a:rPr lang="en-US" noProof="1"/>
              <a:t>Click to edit Master subtitle style</a:t>
            </a:r>
            <a:endParaRPr lang="nl-NL" noProof="1"/>
          </a:p>
        </p:txBody>
      </p:sp>
      <p:sp>
        <p:nvSpPr>
          <p:cNvPr id="5" name="Footer Placeholder 4" hidden="1"/>
          <p:cNvSpPr>
            <a:spLocks noGrp="1" noChangeArrowheads="1"/>
          </p:cNvSpPr>
          <p:nvPr>
            <p:ph type="ftr" sz="quarter" idx="10"/>
            <p:custDataLst>
              <p:tags r:id="rId2"/>
            </p:custDataLst>
          </p:nvPr>
        </p:nvSpPr>
        <p:spPr bwMode="auto">
          <a:xfrm>
            <a:off x="2032000" y="6578600"/>
            <a:ext cx="5080000" cy="152400"/>
          </a:xfrm>
          <a:prstGeom prst="rect">
            <a:avLst/>
          </a:prstGeom>
          <a:ln w="0"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 sz="800" noProof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 hidden="1"/>
          <p:cNvSpPr>
            <a:spLocks noGrp="1" noChangeArrowheads="1"/>
          </p:cNvSpPr>
          <p:nvPr>
            <p:ph type="dt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 hidden="1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47E1913-CC91-424A-9325-B97C170DDFD0}" type="slidenum">
              <a:rPr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940E2-6786-4778-B2AA-ED935AF3193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2738" y="565150"/>
            <a:ext cx="2089150" cy="5530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113" y="565150"/>
            <a:ext cx="6118225" cy="5530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E7701-8A5F-49B0-9149-2B8B9B94939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8000">
                <a:srgbClr val="0089C4"/>
              </a:gs>
              <a:gs pos="0">
                <a:srgbClr val="0089C4"/>
              </a:gs>
              <a:gs pos="100000">
                <a:srgbClr val="629FD5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_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_Sector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_</a:t>
            </a:r>
            <a:r>
              <a:rPr lang="en-US" sz="1600" dirty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9388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el und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28675" y="2124075"/>
            <a:ext cx="3667125" cy="39592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2124075"/>
            <a:ext cx="3667125" cy="39592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ußzeilenplatzhalter 1" hidden="1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Datumsplatzhalter 2" hidden="1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>
          <a:xfrm>
            <a:off x="1587500" y="6502400"/>
            <a:ext cx="3937000" cy="139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6063215-1C16-4CD7-9A1D-DA2440AFFB52}" type="datetime1">
              <a:rPr lang="en-US" smtClean="0"/>
              <a:pPr/>
              <a:t>2/8/2017</a:t>
            </a:fld>
            <a:endParaRPr/>
          </a:p>
        </p:txBody>
      </p:sp>
      <p:sp>
        <p:nvSpPr>
          <p:cNvPr id="7" name="Foliennummernplatzhalter 3" hidden="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74763E4-DB7C-4B41-A1C0-6E07844E2B4C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79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 hasCustomPrompt="1"/>
          </p:nvPr>
        </p:nvSpPr>
        <p:spPr>
          <a:xfrm>
            <a:off x="828675" y="2124075"/>
            <a:ext cx="3667125" cy="1903413"/>
          </a:xfrm>
        </p:spPr>
        <p:txBody>
          <a:bodyPr/>
          <a:lstStyle>
            <a:lvl1pPr marL="0" indent="0">
              <a:buNone/>
              <a:defRPr sz="1600" baseline="0"/>
            </a:lvl1pPr>
            <a:lvl2pPr marL="180000" indent="0">
              <a:buNone/>
              <a:defRPr sz="1600"/>
            </a:lvl2pPr>
            <a:lvl3pPr marL="360000" indent="0">
              <a:buNone/>
              <a:defRPr sz="1600"/>
            </a:lvl3pPr>
            <a:lvl4pPr marL="540000" indent="0">
              <a:buNone/>
              <a:defRPr sz="1600"/>
            </a:lvl4pPr>
            <a:lvl5pPr marL="720000" indent="0">
              <a:buNone/>
              <a:defRPr sz="1600"/>
            </a:lvl5pPr>
          </a:lstStyle>
          <a:p>
            <a:pPr lvl="0"/>
            <a:r>
              <a:rPr lang="en-US" dirty="0" smtClean="0"/>
              <a:t>Choose icon to add image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648200" y="2124075"/>
            <a:ext cx="3667125" cy="1903413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itchFamily="34" charset="0"/>
              <a:buNone/>
              <a:tabLst/>
              <a:defRPr sz="1600" baseline="0"/>
            </a:lvl1pPr>
            <a:lvl2pPr marL="180000" indent="0">
              <a:buNone/>
              <a:defRPr sz="1600"/>
            </a:lvl2pPr>
            <a:lvl3pPr marL="360000" indent="0">
              <a:buNone/>
              <a:defRPr sz="1600"/>
            </a:lvl3pPr>
            <a:lvl4pPr marL="540000" indent="0">
              <a:buNone/>
              <a:defRPr sz="1600"/>
            </a:lvl4pPr>
            <a:lvl5pPr marL="720000" indent="0">
              <a:buNone/>
              <a:defRPr sz="1600"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itchFamily="34" charset="0"/>
              <a:buNone/>
              <a:tabLst/>
              <a:defRPr/>
            </a:pPr>
            <a:r>
              <a:rPr lang="en-US" dirty="0" smtClean="0"/>
              <a:t>Choose icon to add image</a:t>
            </a:r>
          </a:p>
          <a:p>
            <a:pPr lvl="0"/>
            <a:endParaRPr lang="en-US" dirty="0" smtClean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828675" y="4179888"/>
            <a:ext cx="3667125" cy="1903412"/>
          </a:xfrm>
        </p:spPr>
        <p:txBody>
          <a:bodyPr/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600"/>
            </a:lvl3pPr>
            <a:lvl4pPr marL="720000" indent="-180000">
              <a:defRPr sz="1600"/>
            </a:lvl4pPr>
            <a:lvl5pPr marL="900000" indent="-180000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79888"/>
            <a:ext cx="3667125" cy="1903412"/>
          </a:xfrm>
        </p:spPr>
        <p:txBody>
          <a:bodyPr/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600"/>
            </a:lvl3pPr>
            <a:lvl4pPr marL="720000" indent="-180000">
              <a:defRPr sz="1600"/>
            </a:lvl4pPr>
            <a:lvl5pPr marL="900000" indent="-180000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ußzeilenplatzhalter 1" hidden="1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Datumsplatzhalter 2" hidden="1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>
          <a:xfrm>
            <a:off x="1587500" y="6502400"/>
            <a:ext cx="3937000" cy="139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AEF1A8-4D71-4676-81CE-2F7B9B2C5521}" type="datetime1">
              <a:rPr lang="en-US" smtClean="0"/>
              <a:pPr/>
              <a:t>2/8/2017</a:t>
            </a:fld>
            <a:endParaRPr/>
          </a:p>
        </p:txBody>
      </p:sp>
      <p:sp>
        <p:nvSpPr>
          <p:cNvPr id="9" name="Foliennummernplatzhalter 3" hidden="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74763E4-DB7C-4B41-A1C0-6E07844E2B4C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00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28675" y="2124075"/>
            <a:ext cx="3667125" cy="3959225"/>
          </a:xfrm>
        </p:spPr>
        <p:txBody>
          <a:bodyPr/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600"/>
            </a:lvl3pPr>
            <a:lvl4pPr marL="720000" indent="-180000">
              <a:defRPr sz="1600"/>
            </a:lvl4pPr>
            <a:lvl5pPr marL="900000" indent="-180000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0" y="2124075"/>
            <a:ext cx="3667125" cy="395922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itchFamily="34" charset="0"/>
              <a:buNone/>
              <a:tabLst/>
              <a:defRPr sz="1600" baseline="0"/>
            </a:lvl1pPr>
            <a:lvl2pPr marL="180000" indent="0">
              <a:buNone/>
              <a:defRPr sz="1600"/>
            </a:lvl2pPr>
            <a:lvl3pPr marL="360000" indent="0">
              <a:buNone/>
              <a:defRPr sz="1600"/>
            </a:lvl3pPr>
            <a:lvl4pPr marL="540000" indent="0">
              <a:buNone/>
              <a:defRPr sz="1600"/>
            </a:lvl4pPr>
            <a:lvl5pPr marL="720000" indent="0">
              <a:buNone/>
              <a:defRPr sz="1600"/>
            </a:lvl5pPr>
          </a:lstStyle>
          <a:p>
            <a:pPr lvl="0"/>
            <a:r>
              <a:rPr lang="en-US" dirty="0" smtClean="0"/>
              <a:t>Choose icon to add image</a:t>
            </a:r>
          </a:p>
        </p:txBody>
      </p:sp>
      <p:sp>
        <p:nvSpPr>
          <p:cNvPr id="5" name="Fußzeilenplatzhalter 1" hidden="1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Datumsplatzhalter 2" hidden="1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>
          <a:xfrm>
            <a:off x="1587500" y="6502400"/>
            <a:ext cx="3937000" cy="139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7CE45C6-F526-46D6-A6C4-4339EC0AC2AE}" type="datetime1">
              <a:rPr lang="en-US" smtClean="0"/>
              <a:pPr/>
              <a:t>2/8/2017</a:t>
            </a:fld>
            <a:endParaRPr/>
          </a:p>
        </p:txBody>
      </p:sp>
      <p:sp>
        <p:nvSpPr>
          <p:cNvPr id="7" name="Foliennummernplatzhalter 3" hidden="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74763E4-DB7C-4B41-A1C0-6E07844E2B4C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23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28675" y="2124075"/>
            <a:ext cx="3667125" cy="3959225"/>
          </a:xfrm>
        </p:spPr>
        <p:txBody>
          <a:bodyPr/>
          <a:lstStyle>
            <a:lvl1pPr marL="0" indent="0">
              <a:buNone/>
              <a:defRPr/>
            </a:lvl1pPr>
            <a:lvl2pPr marL="215900" indent="0">
              <a:buNone/>
              <a:defRPr/>
            </a:lvl2pPr>
            <a:lvl3pPr marL="431800" indent="0">
              <a:buNone/>
              <a:defRPr/>
            </a:lvl3pPr>
            <a:lvl4pPr marL="647700" indent="0">
              <a:buNone/>
              <a:defRPr/>
            </a:lvl4pPr>
            <a:lvl5pPr marL="863600" indent="0">
              <a:buNone/>
              <a:defRPr/>
            </a:lvl5pPr>
          </a:lstStyle>
          <a:p>
            <a:pPr lvl="0"/>
            <a:r>
              <a:rPr lang="en-US" smtClean="0"/>
              <a:t>Choose icon to add image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124075"/>
            <a:ext cx="3667125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7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28002" y="2052002"/>
            <a:ext cx="7487996" cy="1619999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/>
          <a:lstStyle>
            <a:lvl1pPr algn="l" rtl="0" eaLnBrk="1" fontAlgn="base" hangingPunct="1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825500" y="6350000"/>
            <a:ext cx="762000" cy="13970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285750" indent="-285750" algn="l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/>
              <a:buNone/>
              <a:defRPr sz="1800" b="0" i="0" u="none">
                <a:solidFill>
                  <a:srgbClr val="FFFFFF"/>
                </a:solidFill>
                <a:latin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>
          <a:xfrm>
            <a:off x="825500" y="6502400"/>
            <a:ext cx="762000" cy="13970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209550" y="6464300"/>
            <a:ext cx="508000" cy="18415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4763E4-DB7C-4B41-A1C0-6E07844E2B4C}" type="slidenum">
              <a:rPr smtClean="0"/>
              <a:pPr/>
              <a:t>‹#›</a:t>
            </a:fld>
            <a:endParaRPr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  <p:custDataLst>
              <p:tags r:id="rId5"/>
            </p:custDataLst>
          </p:nvPr>
        </p:nvSpPr>
        <p:spPr>
          <a:xfrm>
            <a:off x="1587500" y="6502400"/>
            <a:ext cx="3937000" cy="139700"/>
          </a:xfrm>
          <a:prstGeom prst="rect">
            <a:avLst/>
          </a:prstGeo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CCB919-A482-44FD-8703-32BFFC9C5230}" type="datetime1">
              <a:rPr lang="en-US" smtClean="0"/>
              <a:pPr/>
              <a:t>2/8/2017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302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1587500" y="6502400"/>
            <a:ext cx="3937000" cy="139700"/>
          </a:xfrm>
          <a:prstGeom prst="rect">
            <a:avLst/>
          </a:prstGeom>
        </p:spPr>
        <p:txBody>
          <a:bodyPr/>
          <a:lstStyle/>
          <a:p>
            <a:fld id="{8E98ED6D-DCAB-4BB0-9C5B-BB782AC4EA02}" type="datetime1">
              <a:rPr lang="en-US" smtClean="0"/>
              <a:pPr/>
              <a:t>2/8/2017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F74763E4-DB7C-4B41-A1C0-6E07844E2B4C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0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79491CEA-E743-4A61-BD22-536A80050725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58CC63-0C61-4969-B795-225C99F6F3A8}" type="datetime1">
              <a:rPr lang="en-US" smtClean="0"/>
              <a:pPr/>
              <a:t>2/8/2017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283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D3FD1-1707-4CC7-93AB-7C30574B6D2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4763E4-DB7C-4B41-A1C0-6E07844E2B4C}" type="slidenum">
              <a:rPr smtClean="0"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AECAC-55A8-462D-BF68-906C95339972}" type="datetime1">
              <a:rPr lang="en-US" smtClean="0"/>
              <a:pPr/>
              <a:t>2/8/2017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11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F74763E4-DB7C-4B41-A1C0-6E07844E2B4C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BC8120-D925-4C1B-9E05-BF45C9C3001D}" type="datetime1">
              <a:rPr lang="en-US" smtClean="0"/>
              <a:pPr/>
              <a:t>2/8/2017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95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HLRTR2_CO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800" y="812800"/>
            <a:ext cx="5721350" cy="15986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0100" y="3690938"/>
            <a:ext cx="7543800" cy="1866900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0227" name="Rectangle 3" hidden="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00100" y="4762500"/>
            <a:ext cx="7543800" cy="304800"/>
          </a:xfrm>
        </p:spPr>
        <p:txBody>
          <a:bodyPr/>
          <a:lstStyle>
            <a:lvl1pPr marL="0" indent="0">
              <a:defRPr sz="1900" noProof="1">
                <a:solidFill>
                  <a:srgbClr val="FFFFFF"/>
                </a:solidFill>
              </a:defRPr>
            </a:lvl1pPr>
          </a:lstStyle>
          <a:p>
            <a:r>
              <a:rPr lang="en-US" noProof="1" smtClean="0"/>
              <a:t>Click to edit Master subtitle style</a:t>
            </a:r>
            <a:endParaRPr lang="nl-NL" noProof="1"/>
          </a:p>
        </p:txBody>
      </p:sp>
      <p:sp>
        <p:nvSpPr>
          <p:cNvPr id="5" name="Footer Placeholder 4" hidden="1"/>
          <p:cNvSpPr>
            <a:spLocks noGrp="1" noChangeArrowheads="1"/>
          </p:cNvSpPr>
          <p:nvPr>
            <p:ph type="ftr" sz="quarter" idx="10"/>
            <p:custDataLst>
              <p:tags r:id="rId2"/>
            </p:custDataLst>
          </p:nvPr>
        </p:nvSpPr>
        <p:spPr bwMode="auto">
          <a:xfrm>
            <a:off x="2032000" y="6578600"/>
            <a:ext cx="5080000" cy="152400"/>
          </a:xfrm>
          <a:prstGeom prst="rect">
            <a:avLst/>
          </a:prstGeom>
          <a:ln w="0"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 sz="800" noProof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 hidden="1"/>
          <p:cNvSpPr>
            <a:spLocks noGrp="1" noChangeArrowheads="1"/>
          </p:cNvSpPr>
          <p:nvPr>
            <p:ph type="dt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 hidden="1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47E1913-CC91-424A-9325-B97C170DDFD0}" type="slidenum">
              <a:rPr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962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D3FD1-1707-4CC7-93AB-7C30574B6D2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7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B0D35-9196-4F4F-9A86-710FFB301A6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131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113" y="1714500"/>
            <a:ext cx="4103687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4500"/>
            <a:ext cx="4103688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3943E-FF29-4CF2-8A02-B2C2BB824DF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173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9C8B-30CC-482C-88A4-DD1946671AA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352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7FB35-EBFD-445E-A79A-70981F0E09B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112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491A7-AAF9-407D-AF4B-72693583049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490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3EC1E-B352-4BB7-B020-869935CEDFB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26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B0D35-9196-4F4F-9A86-710FFB301A6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3E313-5091-4743-9C79-6C2875C3AD4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4985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940E2-6786-4778-B2AA-ED935AF3193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330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2738" y="565150"/>
            <a:ext cx="208915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113" y="565150"/>
            <a:ext cx="6118225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E7701-8A5F-49B0-9149-2B8B9B94939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970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8000">
                <a:srgbClr val="0089C4"/>
              </a:gs>
              <a:gs pos="0">
                <a:srgbClr val="0089C4"/>
              </a:gs>
              <a:gs pos="100000">
                <a:srgbClr val="629FD5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796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113" y="1714500"/>
            <a:ext cx="4103687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4500"/>
            <a:ext cx="4103688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3943E-FF29-4CF2-8A02-B2C2BB824DF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9C8B-30CC-482C-88A4-DD1946671AA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7FB35-EBFD-445E-A79A-70981F0E09B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491A7-AAF9-407D-AF4B-72693583049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3EC1E-B352-4BB7-B020-869935CEDFB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3E313-5091-4743-9C79-6C2875C3AD4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17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ags" Target="../tags/tag15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18" Type="http://schemas.openxmlformats.org/officeDocument/2006/relationships/tags" Target="../tags/tag38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ags" Target="../tags/tag37.xml"/><Relationship Id="rId2" Type="http://schemas.openxmlformats.org/officeDocument/2006/relationships/slideLayout" Target="../slideLayouts/slideLayout23.xml"/><Relationship Id="rId16" Type="http://schemas.openxmlformats.org/officeDocument/2006/relationships/tags" Target="../tags/tag36.xml"/><Relationship Id="rId20" Type="http://schemas.openxmlformats.org/officeDocument/2006/relationships/tags" Target="../tags/tag4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ags" Target="../tags/tag35.xml"/><Relationship Id="rId10" Type="http://schemas.openxmlformats.org/officeDocument/2006/relationships/slideLayout" Target="../slideLayouts/slideLayout31.xml"/><Relationship Id="rId19" Type="http://schemas.openxmlformats.org/officeDocument/2006/relationships/tags" Target="../tags/tag39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ags" Target="../tags/tag3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HLBG2C_CO"/>
          <p:cNvPicPr>
            <a:picLocks noChangeArrowheads="1"/>
          </p:cNvPicPr>
          <p:nvPr>
            <p:custDataLst>
              <p:tags r:id="rId14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0"/>
            <a:ext cx="9144000" cy="4572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075" name="Picture 3" descr="PHSMTR2_CO"/>
          <p:cNvPicPr>
            <a:picLocks noChangeArrowheads="1"/>
          </p:cNvPicPr>
          <p:nvPr>
            <p:custDataLst>
              <p:tags r:id="rId15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47650" y="130175"/>
            <a:ext cx="990600" cy="1968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076" name="Rectangle 4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392113" y="565150"/>
            <a:ext cx="8359775" cy="914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9205" name="Rectangle 5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8578850" y="6578600"/>
            <a:ext cx="317500" cy="152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noProof="1">
                <a:cs typeface="+mn-cs"/>
              </a:defRPr>
            </a:lvl1pPr>
          </a:lstStyle>
          <a:p>
            <a:pPr>
              <a:defRPr/>
            </a:pPr>
            <a:fld id="{A044055D-453A-45D8-95CE-4D2C4E5B47AE}" type="slidenum">
              <a:rPr/>
              <a:pPr>
                <a:defRPr/>
              </a:pPr>
              <a:t>‹#›</a:t>
            </a:fld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  <p:custDataLst>
              <p:tags r:id="rId18"/>
            </p:custDataLst>
          </p:nvPr>
        </p:nvSpPr>
        <p:spPr bwMode="auto">
          <a:xfrm>
            <a:off x="392113" y="1714500"/>
            <a:ext cx="8359775" cy="4381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9209" name="Rectangle 9" hidden="1"/>
          <p:cNvSpPr>
            <a:spLocks noGrp="1" noChangeArrowheads="1"/>
          </p:cNvSpPr>
          <p:nvPr>
            <p:ph type="dt" sz="half" idx="2"/>
            <p:custDataLst>
              <p:tags r:id="rId19"/>
            </p:custDataLst>
          </p:nvPr>
        </p:nvSpPr>
        <p:spPr bwMode="auto">
          <a:xfrm>
            <a:off x="800100" y="5715000"/>
            <a:ext cx="754380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900" noProof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Text Box 8"/>
          <p:cNvSpPr txBox="1">
            <a:spLocks noChangeArrowheads="1"/>
          </p:cNvSpPr>
          <p:nvPr userDrawn="1">
            <p:custDataLst>
              <p:tags r:id="rId20"/>
            </p:custDataLst>
          </p:nvPr>
        </p:nvSpPr>
        <p:spPr bwMode="auto">
          <a:xfrm>
            <a:off x="2032000" y="6608763"/>
            <a:ext cx="5080000" cy="122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00" noProof="1" smtClean="0"/>
              <a:t>Holst Centre | Philips Research &amp; Healthcare,  2017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9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9pPr>
    </p:titleStyle>
    <p:bodyStyle>
      <a:lvl1pPr marL="254000" indent="-2540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11200" indent="-2540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2000">
          <a:solidFill>
            <a:srgbClr val="000000"/>
          </a:solidFill>
          <a:latin typeface="+mn-lt"/>
        </a:defRPr>
      </a:lvl2pPr>
      <a:lvl3pPr marL="1168400" indent="-2540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SzPct val="100000"/>
        <a:buChar char="•"/>
        <a:defRPr>
          <a:solidFill>
            <a:srgbClr val="000000"/>
          </a:solidFill>
          <a:latin typeface="+mn-lt"/>
        </a:defRPr>
      </a:lvl3pPr>
      <a:lvl4pPr marL="1625600" indent="-2540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4pPr>
      <a:lvl5pPr marL="2082800" indent="-2540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5pPr>
      <a:lvl6pPr marL="2540000" indent="-2540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6pPr>
      <a:lvl7pPr marL="2997200" indent="-2540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7pPr>
      <a:lvl8pPr marL="3454400" indent="-2540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8pPr>
      <a:lvl9pPr marL="3911600" indent="-2540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 bwMode="auto">
          <a:xfrm>
            <a:off x="828675" y="828675"/>
            <a:ext cx="74866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540004" y="1548002"/>
            <a:ext cx="8064005" cy="460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Textmasterformat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sp>
        <p:nvSpPr>
          <p:cNvPr id="2" name="Fußzeilenplatzhalter 1" hidden="1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825500" y="6502400"/>
            <a:ext cx="762000" cy="1397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endParaRPr lang="en-US"/>
          </a:p>
        </p:txBody>
      </p:sp>
      <p:sp>
        <p:nvSpPr>
          <p:cNvPr id="4" name="Foliennummernplatzhalter 3" hidden="1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209550" y="6464300"/>
            <a:ext cx="508000" cy="18415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F74763E4-DB7C-4B41-A1C0-6E07844E2B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1587500" y="6502400"/>
            <a:ext cx="3937000" cy="1397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B81555-5059-4A9F-AC39-E0D70B6BE9B3}" type="datetime1">
              <a:rPr lang="en-US" smtClean="0"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2/8/2017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83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15989" indent="-215989" algn="l" rtl="0" eaLnBrk="1" fontAlgn="base" hangingPunct="1">
        <a:spcBef>
          <a:spcPts val="0"/>
        </a:spcBef>
        <a:spcAft>
          <a:spcPts val="0"/>
        </a:spcAft>
        <a:buClrTx/>
        <a:buSzPct val="100000"/>
        <a:buFont typeface="Calibri"/>
        <a:buChar char="•"/>
        <a:defRPr sz="1800" b="0" i="0" u="none" kern="1200">
          <a:solidFill>
            <a:schemeClr val="tx1"/>
          </a:solidFill>
          <a:latin typeface="Calibri"/>
          <a:ea typeface="+mn-ea"/>
          <a:cs typeface="+mn-cs"/>
        </a:defRPr>
      </a:lvl1pPr>
      <a:lvl2pPr marL="431978" indent="-215989" algn="l" rtl="0" eaLnBrk="1" fontAlgn="base" hangingPunct="1">
        <a:spcBef>
          <a:spcPts val="0"/>
        </a:spcBef>
        <a:spcAft>
          <a:spcPts val="0"/>
        </a:spcAft>
        <a:buClrTx/>
        <a:buSzPct val="100000"/>
        <a:buFont typeface="Calibri"/>
        <a:buChar char="–"/>
        <a:defRPr sz="1800" b="0" i="0" u="none" kern="1200">
          <a:solidFill>
            <a:schemeClr val="tx1"/>
          </a:solidFill>
          <a:latin typeface="Calibri"/>
          <a:ea typeface="+mn-ea"/>
          <a:cs typeface="+mn-cs"/>
        </a:defRPr>
      </a:lvl2pPr>
      <a:lvl3pPr marL="647967" indent="-215989" algn="l" rtl="0" eaLnBrk="1" fontAlgn="base" hangingPunct="1">
        <a:spcBef>
          <a:spcPts val="0"/>
        </a:spcBef>
        <a:spcAft>
          <a:spcPts val="0"/>
        </a:spcAft>
        <a:buClrTx/>
        <a:buSzPct val="100000"/>
        <a:buFont typeface="Wingdings"/>
        <a:buChar char="§"/>
        <a:defRPr sz="1800" b="0" i="0" u="none" kern="1200">
          <a:solidFill>
            <a:schemeClr val="tx1"/>
          </a:solidFill>
          <a:latin typeface="Calibri"/>
          <a:ea typeface="+mn-ea"/>
          <a:cs typeface="+mn-cs"/>
        </a:defRPr>
      </a:lvl3pPr>
      <a:lvl4pPr marL="863956" indent="-215989" algn="l" rtl="0" eaLnBrk="1" fontAlgn="base" hangingPunct="1">
        <a:spcBef>
          <a:spcPts val="0"/>
        </a:spcBef>
        <a:spcAft>
          <a:spcPts val="0"/>
        </a:spcAft>
        <a:buClrTx/>
        <a:buSzPct val="100000"/>
        <a:buFont typeface="Calibri"/>
        <a:buChar char="•"/>
        <a:defRPr sz="1800" b="0" i="0" u="none" kern="1200">
          <a:solidFill>
            <a:schemeClr val="tx1"/>
          </a:solidFill>
          <a:latin typeface="Calibri"/>
          <a:ea typeface="+mn-ea"/>
          <a:cs typeface="+mn-cs"/>
        </a:defRPr>
      </a:lvl4pPr>
      <a:lvl5pPr marL="1079945" indent="-215989" algn="l" rtl="0" eaLnBrk="1" fontAlgn="base" hangingPunct="1">
        <a:spcBef>
          <a:spcPts val="0"/>
        </a:spcBef>
        <a:spcAft>
          <a:spcPts val="0"/>
        </a:spcAft>
        <a:buClrTx/>
        <a:buSzPct val="100000"/>
        <a:buFont typeface="Calibri"/>
        <a:buChar char="–"/>
        <a:defRPr sz="1800" b="0" i="0" u="none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HLBG2C_CO"/>
          <p:cNvPicPr>
            <a:picLocks noChangeArrowheads="1"/>
          </p:cNvPicPr>
          <p:nvPr>
            <p:custDataLst>
              <p:tags r:id="rId14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0"/>
            <a:ext cx="9144000" cy="4572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075" name="Picture 3" descr="PHSMTR2_CO"/>
          <p:cNvPicPr>
            <a:picLocks noChangeArrowheads="1"/>
          </p:cNvPicPr>
          <p:nvPr>
            <p:custDataLst>
              <p:tags r:id="rId15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47650" y="130175"/>
            <a:ext cx="990600" cy="1968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076" name="Rectangle 4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392113" y="565150"/>
            <a:ext cx="8359775" cy="914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9205" name="Rectangle 5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8578850" y="6578600"/>
            <a:ext cx="317500" cy="152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noProof="1">
                <a:cs typeface="+mn-cs"/>
              </a:defRPr>
            </a:lvl1pPr>
          </a:lstStyle>
          <a:p>
            <a:pPr>
              <a:defRPr/>
            </a:pPr>
            <a:fld id="{A044055D-453A-45D8-95CE-4D2C4E5B47AE}" type="slidenum">
              <a:rPr/>
              <a:pPr>
                <a:defRPr/>
              </a:pPr>
              <a:t>‹#›</a:t>
            </a:fld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  <p:custDataLst>
              <p:tags r:id="rId18"/>
            </p:custDataLst>
          </p:nvPr>
        </p:nvSpPr>
        <p:spPr bwMode="auto">
          <a:xfrm>
            <a:off x="392113" y="1714500"/>
            <a:ext cx="8359775" cy="4381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2" name="Text Box 8"/>
          <p:cNvSpPr txBox="1">
            <a:spLocks noChangeArrowheads="1"/>
          </p:cNvSpPr>
          <p:nvPr userDrawn="1">
            <p:custDataLst>
              <p:tags r:id="rId19"/>
            </p:custDataLst>
          </p:nvPr>
        </p:nvSpPr>
        <p:spPr bwMode="auto">
          <a:xfrm>
            <a:off x="2032000" y="6608763"/>
            <a:ext cx="5080000" cy="122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00" noProof="1" smtClean="0"/>
              <a:t>Holst Centre | Philips Research &amp; Healthcare,  2017</a:t>
            </a:r>
          </a:p>
        </p:txBody>
      </p:sp>
      <p:sp>
        <p:nvSpPr>
          <p:cNvPr id="179209" name="Rectangle 9" hidden="1"/>
          <p:cNvSpPr>
            <a:spLocks noGrp="1" noChangeArrowheads="1"/>
          </p:cNvSpPr>
          <p:nvPr>
            <p:ph type="dt" sz="half" idx="2"/>
            <p:custDataLst>
              <p:tags r:id="rId20"/>
            </p:custDataLst>
          </p:nvPr>
        </p:nvSpPr>
        <p:spPr bwMode="auto">
          <a:xfrm>
            <a:off x="800100" y="5715000"/>
            <a:ext cx="7543800" cy="304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900" noProof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36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9pPr>
    </p:titleStyle>
    <p:bodyStyle>
      <a:lvl1pPr marL="254000" indent="-2540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11200" indent="-2540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2000">
          <a:solidFill>
            <a:srgbClr val="000000"/>
          </a:solidFill>
          <a:latin typeface="+mn-lt"/>
        </a:defRPr>
      </a:lvl2pPr>
      <a:lvl3pPr marL="1168400" indent="-2540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SzPct val="100000"/>
        <a:buChar char="•"/>
        <a:defRPr>
          <a:solidFill>
            <a:srgbClr val="000000"/>
          </a:solidFill>
          <a:latin typeface="+mn-lt"/>
        </a:defRPr>
      </a:lvl3pPr>
      <a:lvl4pPr marL="1625600" indent="-2540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4pPr>
      <a:lvl5pPr marL="2082800" indent="-2540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5pPr>
      <a:lvl6pPr marL="2540000" indent="-2540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6pPr>
      <a:lvl7pPr marL="2997200" indent="-2540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7pPr>
      <a:lvl8pPr marL="3454400" indent="-2540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8pPr>
      <a:lvl9pPr marL="3911600" indent="-2540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31.png"/><Relationship Id="rId5" Type="http://schemas.microsoft.com/office/2007/relationships/media" Target="../media/media3.mp4"/><Relationship Id="rId10" Type="http://schemas.openxmlformats.org/officeDocument/2006/relationships/image" Target="../media/image6.tiff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10" Type="http://schemas.openxmlformats.org/officeDocument/2006/relationships/image" Target="../media/image33.png"/><Relationship Id="rId4" Type="http://schemas.openxmlformats.org/officeDocument/2006/relationships/tags" Target="../tags/tag57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www.google.nl/url?sa=i&amp;rct=j&amp;q=&amp;esrc=s&amp;source=images&amp;cd=&amp;cad=rja&amp;uact=8&amp;ved=0ahUKEwi37b-d-7vJAhXHHJQKHVe-C2MQjRwIBw&amp;url=http://www.cmosis.com/news/press_releases/new_leica_m_uses_cmosis_24_mp_cmos_image_sensor&amp;psig=AFQjCNGsBrsW8RkGTPao2XYD3hRz574ufg&amp;ust=1449103861945959" TargetMode="External"/><Relationship Id="rId7" Type="http://schemas.openxmlformats.org/officeDocument/2006/relationships/hyperlink" Target="http://www.google.nl/url?sa=i&amp;rct=j&amp;q=&amp;esrc=s&amp;source=images&amp;cd=&amp;cad=rja&amp;uact=8&amp;ved=0ahUKEwjwyJKz_LvJAhXKG5QKHQp1CbsQjRwIBw&amp;url=http://www.flatpaneldr.com/index.php/category/flat-panel-digital-x-ray/&amp;psig=AFQjCNE9ItUYsYbSPZsoNIRCb6lz62p7bw&amp;ust=1449104192894924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eg"/><Relationship Id="rId5" Type="http://schemas.openxmlformats.org/officeDocument/2006/relationships/hyperlink" Target="https://www.google.nl/url?sa=i&amp;rct=j&amp;q=&amp;esrc=s&amp;source=images&amp;cd=&amp;cad=rja&amp;uact=8&amp;ved=0ahUKEwiArfLQ-7vJAhWKmJQKHSdhBAAQjRwIBw&amp;url=https://learn.adafruit.com/adafruit-optical-fingerprint-sensor/overview&amp;psig=AFQjCNGbBAMoF-RKlStzYOUItig4WSc35g&amp;ust=1449104061597809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hyperlink" Target="http://www.google.nl/url?sa=i&amp;rct=j&amp;q=&amp;esrc=s&amp;source=images&amp;cd=&amp;cad=rja&amp;uact=8&amp;ved=0ahUKEwih8vG2_rvJAhWIHpQKHQnXC4IQjRwIBw&amp;url=http://www.acutechcenter.com/&amp;psig=AFQjCNGayaNkvTGEI545oIA1uALfX57hqA&amp;ust=144910447622928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22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21.jpeg"/><Relationship Id="rId5" Type="http://schemas.openxmlformats.org/officeDocument/2006/relationships/tags" Target="../tags/tag51.xml"/><Relationship Id="rId10" Type="http://schemas.openxmlformats.org/officeDocument/2006/relationships/image" Target="../media/image20.jpeg"/><Relationship Id="rId4" Type="http://schemas.openxmlformats.org/officeDocument/2006/relationships/tags" Target="../tags/tag50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1439652" cy="2339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828673" y="1701110"/>
            <a:ext cx="7809717" cy="841287"/>
          </a:xfrm>
        </p:spPr>
        <p:txBody>
          <a:bodyPr/>
          <a:lstStyle/>
          <a:p>
            <a:r>
              <a:rPr lang="en-US" sz="3600" dirty="0"/>
              <a:t>Sensor on Foil platform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781925" y="3169621"/>
            <a:ext cx="6768336" cy="396827"/>
          </a:xfrm>
        </p:spPr>
        <p:txBody>
          <a:bodyPr/>
          <a:lstStyle/>
          <a:p>
            <a:r>
              <a:rPr lang="en-US" dirty="0"/>
              <a:t>Matthias Simon, Walter Ruetten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781925" y="3475185"/>
            <a:ext cx="6264280" cy="260882"/>
          </a:xfrm>
        </p:spPr>
        <p:txBody>
          <a:bodyPr/>
          <a:lstStyle/>
          <a:p>
            <a:r>
              <a:rPr lang="en-US" dirty="0"/>
              <a:t>Philips Research</a:t>
            </a:r>
          </a:p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81925" y="5413825"/>
            <a:ext cx="4320000" cy="252000"/>
          </a:xfrm>
        </p:spPr>
        <p:txBody>
          <a:bodyPr/>
          <a:lstStyle/>
          <a:p>
            <a:r>
              <a:rPr lang="en-US" dirty="0"/>
              <a:t>February 9</a:t>
            </a:r>
            <a:r>
              <a:rPr lang="en-US" baseline="30000" dirty="0"/>
              <a:t>th</a:t>
            </a:r>
            <a:r>
              <a:rPr lang="en-US" dirty="0"/>
              <a:t>, 2017</a:t>
            </a:r>
          </a:p>
        </p:txBody>
      </p:sp>
      <p:sp>
        <p:nvSpPr>
          <p:cNvPr id="7" name="Textplatzhalter 2"/>
          <p:cNvSpPr txBox="1">
            <a:spLocks/>
          </p:cNvSpPr>
          <p:nvPr/>
        </p:nvSpPr>
        <p:spPr bwMode="auto">
          <a:xfrm>
            <a:off x="781925" y="4326263"/>
            <a:ext cx="6768336" cy="39682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SzPct val="100000"/>
              <a:buFontTx/>
              <a:buNone/>
              <a:defRPr sz="1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12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684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256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4pPr>
            <a:lvl5pPr marL="20828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5pPr>
            <a:lvl6pPr marL="25400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6pPr>
            <a:lvl7pPr marL="29972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7pPr>
            <a:lvl8pPr marL="34544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8pPr>
            <a:lvl9pPr marL="39116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kern="0" dirty="0"/>
              <a:t>Gerwin Gelinck, Albert v. Breemen, </a:t>
            </a:r>
            <a:r>
              <a:rPr lang="en-US" kern="0" dirty="0" err="1"/>
              <a:t>Hylke</a:t>
            </a:r>
            <a:r>
              <a:rPr lang="en-US" kern="0" dirty="0"/>
              <a:t> </a:t>
            </a:r>
            <a:r>
              <a:rPr lang="en-US" kern="0" dirty="0" err="1"/>
              <a:t>Akkerman</a:t>
            </a:r>
            <a:endParaRPr lang="en-US" kern="0" dirty="0"/>
          </a:p>
        </p:txBody>
      </p:sp>
      <p:sp>
        <p:nvSpPr>
          <p:cNvPr id="9" name="Textplatzhalter 3"/>
          <p:cNvSpPr txBox="1">
            <a:spLocks/>
          </p:cNvSpPr>
          <p:nvPr/>
        </p:nvSpPr>
        <p:spPr bwMode="auto">
          <a:xfrm>
            <a:off x="781925" y="4630698"/>
            <a:ext cx="6264280" cy="23405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SzPct val="100000"/>
              <a:buFontTx/>
              <a:buNone/>
              <a:defRPr sz="1600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12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684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256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4pPr>
            <a:lvl5pPr marL="20828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5pPr>
            <a:lvl6pPr marL="25400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6pPr>
            <a:lvl7pPr marL="29972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7pPr>
            <a:lvl8pPr marL="34544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8pPr>
            <a:lvl9pPr marL="39116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kern="0" dirty="0"/>
              <a:t>Holst Centre/</a:t>
            </a:r>
            <a:r>
              <a:rPr lang="en-US" kern="0" dirty="0" err="1"/>
              <a:t>TNO</a:t>
            </a:r>
            <a:endParaRPr lang="en-US" kern="0" dirty="0"/>
          </a:p>
          <a:p>
            <a:endParaRPr lang="en-US" kern="0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 bwMode="auto">
          <a:xfrm>
            <a:off x="781925" y="3747942"/>
            <a:ext cx="4968880" cy="39682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SzPct val="100000"/>
              <a:buFontTx/>
              <a:buNone/>
              <a:defRPr sz="1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12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684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256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4pPr>
            <a:lvl5pPr marL="20828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5pPr>
            <a:lvl6pPr marL="25400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6pPr>
            <a:lvl7pPr marL="29972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7pPr>
            <a:lvl8pPr marL="34544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8pPr>
            <a:lvl9pPr marL="39116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kern="0" dirty="0"/>
              <a:t>Jan Jacobs, Olivier Tousignant</a:t>
            </a:r>
          </a:p>
        </p:txBody>
      </p:sp>
      <p:sp>
        <p:nvSpPr>
          <p:cNvPr id="11" name="Textplatzhalter 3"/>
          <p:cNvSpPr txBox="1">
            <a:spLocks/>
          </p:cNvSpPr>
          <p:nvPr/>
        </p:nvSpPr>
        <p:spPr bwMode="auto">
          <a:xfrm>
            <a:off x="781925" y="4050159"/>
            <a:ext cx="6264280" cy="23405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SzPct val="100000"/>
              <a:buFontTx/>
              <a:buNone/>
              <a:defRPr sz="1600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12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684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256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4pPr>
            <a:lvl5pPr marL="20828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5pPr>
            <a:lvl6pPr marL="25400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6pPr>
            <a:lvl7pPr marL="29972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7pPr>
            <a:lvl8pPr marL="34544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8pPr>
            <a:lvl9pPr marL="39116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kern="0" dirty="0"/>
              <a:t>Philips Healthcare</a:t>
            </a:r>
          </a:p>
          <a:p>
            <a:endParaRPr lang="en-US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8679"/>
            <a:ext cx="2866768" cy="9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0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64" y="87989"/>
            <a:ext cx="5275356" cy="657068"/>
          </a:xfrm>
        </p:spPr>
        <p:txBody>
          <a:bodyPr/>
          <a:lstStyle/>
          <a:p>
            <a:r>
              <a:rPr lang="en-US" dirty="0" smtClean="0"/>
              <a:t>X-ray sensor on foil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526" y="4847990"/>
            <a:ext cx="5550080" cy="1037421"/>
          </a:xfrm>
        </p:spPr>
        <p:txBody>
          <a:bodyPr/>
          <a:lstStyle/>
          <a:p>
            <a:r>
              <a:rPr lang="en-US" dirty="0" smtClean="0"/>
              <a:t>Demo with image format VGA (480x640 pixel)</a:t>
            </a:r>
          </a:p>
          <a:p>
            <a:r>
              <a:rPr lang="en-US" dirty="0" smtClean="0"/>
              <a:t>Area 6 x 8 cm</a:t>
            </a:r>
            <a:r>
              <a:rPr lang="en-US" baseline="30000" dirty="0" smtClean="0"/>
              <a:t>2</a:t>
            </a:r>
            <a:r>
              <a:rPr lang="en-US" dirty="0" smtClean="0"/>
              <a:t>; pixel size 126 µm</a:t>
            </a:r>
          </a:p>
          <a:p>
            <a:r>
              <a:rPr lang="en-US" dirty="0" smtClean="0"/>
              <a:t>Larger </a:t>
            </a:r>
            <a:r>
              <a:rPr lang="en-US" dirty="0" smtClean="0"/>
              <a:t>area in preparation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6" y="920459"/>
            <a:ext cx="5564469" cy="35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114" y="106838"/>
            <a:ext cx="6751071" cy="614204"/>
          </a:xfrm>
        </p:spPr>
        <p:txBody>
          <a:bodyPr/>
          <a:lstStyle/>
          <a:p>
            <a:r>
              <a:rPr lang="en-US" dirty="0" smtClean="0"/>
              <a:t>Characterization with light and X-ray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6" y="3708693"/>
            <a:ext cx="3826544" cy="286990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59001" y="5208851"/>
            <a:ext cx="377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CsI scintillator (400 µm) laid on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X-ray image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0146" y="1009677"/>
            <a:ext cx="3017103" cy="22628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499" y="1012046"/>
            <a:ext cx="3010783" cy="22580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65556" y="3164173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17490" y="53518"/>
            <a:ext cx="1963911" cy="568412"/>
          </a:xfrm>
          <a:prstGeom prst="rect">
            <a:avLst/>
          </a:prstGeom>
        </p:spPr>
      </p:pic>
      <p:sp>
        <p:nvSpPr>
          <p:cNvPr id="74" name="Title 1"/>
          <p:cNvSpPr txBox="1">
            <a:spLocks/>
          </p:cNvSpPr>
          <p:nvPr/>
        </p:nvSpPr>
        <p:spPr bwMode="auto">
          <a:xfrm>
            <a:off x="354626" y="298164"/>
            <a:ext cx="10692000" cy="8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Flexible sensors platform at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Holst Centre</a:t>
            </a:r>
            <a:endParaRPr kumimoji="0" lang="nl-NL" sz="32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266" y="1267923"/>
            <a:ext cx="6130249" cy="506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17490" y="53518"/>
            <a:ext cx="1963911" cy="568412"/>
          </a:xfrm>
          <a:prstGeom prst="rect">
            <a:avLst/>
          </a:prstGeom>
        </p:spPr>
      </p:pic>
      <p:sp>
        <p:nvSpPr>
          <p:cNvPr id="74" name="Title 1"/>
          <p:cNvSpPr txBox="1">
            <a:spLocks/>
          </p:cNvSpPr>
          <p:nvPr/>
        </p:nvSpPr>
        <p:spPr bwMode="auto">
          <a:xfrm>
            <a:off x="354626" y="298164"/>
            <a:ext cx="10692000" cy="8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Flexible sensors platform at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Holst Centre</a:t>
            </a:r>
            <a:endParaRPr kumimoji="0" lang="nl-NL" sz="32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0803"/>
            <a:ext cx="9144000" cy="51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oldable OLE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" y="3683369"/>
            <a:ext cx="4572000" cy="2590800"/>
          </a:xfrm>
          <a:prstGeom prst="rect">
            <a:avLst/>
          </a:prstGeom>
        </p:spPr>
      </p:pic>
      <p:pic>
        <p:nvPicPr>
          <p:cNvPr id="8" name="GLOWE_The_Short_Movi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0729" y="621930"/>
            <a:ext cx="4194480" cy="23593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17490" y="53518"/>
            <a:ext cx="1963911" cy="568412"/>
          </a:xfrm>
          <a:prstGeom prst="rect">
            <a:avLst/>
          </a:prstGeom>
        </p:spPr>
      </p:pic>
      <p:pic>
        <p:nvPicPr>
          <p:cNvPr id="7" name="RollableAMOLED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84880" y="1806694"/>
            <a:ext cx="4933033" cy="2774831"/>
          </a:xfrm>
          <a:prstGeom prst="rect">
            <a:avLst/>
          </a:prstGeom>
          <a:ln w="25400">
            <a:solidFill>
              <a:srgbClr val="F79109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040781" y="870897"/>
            <a:ext cx="2621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Holst Centre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17974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34950" y="6466078"/>
            <a:ext cx="503936" cy="184150"/>
          </a:xfrm>
          <a:prstGeom prst="rect">
            <a:avLst/>
          </a:prstGeom>
          <a:noFill/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r>
              <a:rPr lang="en-US" sz="1200" smtClean="0">
                <a:solidFill>
                  <a:srgbClr val="000000"/>
                </a:solidFill>
              </a:rPr>
              <a:t>18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40004" y="449999"/>
            <a:ext cx="8064005" cy="1007999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/>
              <a:t>Summary</a:t>
            </a:r>
            <a:endParaRPr lang="en-US" sz="3200" dirty="0"/>
          </a:p>
        </p:txBody>
      </p:sp>
      <p:pic>
        <p:nvPicPr>
          <p:cNvPr id="6" name="Picture 3_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8969" y="4568901"/>
            <a:ext cx="3157590" cy="92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631443" y="1753384"/>
            <a:ext cx="7373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2600325" algn="l"/>
              </a:tabLst>
            </a:pPr>
            <a:r>
              <a:rPr lang="en-US" sz="2400" dirty="0" smtClean="0"/>
              <a:t>Combination of different large area technologies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600325" algn="l"/>
              </a:tabLst>
            </a:pPr>
            <a:r>
              <a:rPr lang="en-US" sz="2400" dirty="0" smtClean="0"/>
              <a:t>Foil-based imagers and X-ray detectors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600325" algn="l"/>
              </a:tabLst>
            </a:pPr>
            <a:r>
              <a:rPr lang="en-US" sz="2400" dirty="0" smtClean="0"/>
              <a:t>Flexible sensor platform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>
          <a:xfrm>
            <a:off x="209550" y="6464300"/>
            <a:ext cx="277368" cy="277068"/>
          </a:xfrm>
          <a:solidFill>
            <a:schemeClr val="bg1"/>
          </a:solidFill>
        </p:spPr>
        <p:txBody>
          <a:bodyPr/>
          <a:lstStyle/>
          <a:p>
            <a:fld id="{79491CEA-E743-4A61-BD22-536A80050725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53" y="4798560"/>
            <a:ext cx="2520280" cy="46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34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17490" y="53518"/>
            <a:ext cx="1963911" cy="568412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189060" y="1340333"/>
            <a:ext cx="5458192" cy="4628297"/>
            <a:chOff x="2880000" y="1188000"/>
            <a:chExt cx="6084000" cy="5158952"/>
          </a:xfrm>
        </p:grpSpPr>
        <p:sp>
          <p:nvSpPr>
            <p:cNvPr id="7" name="Rounded Rectangle 4"/>
            <p:cNvSpPr/>
            <p:nvPr/>
          </p:nvSpPr>
          <p:spPr>
            <a:xfrm>
              <a:off x="7524000" y="3213473"/>
              <a:ext cx="1440000" cy="1368152"/>
            </a:xfrm>
            <a:prstGeom prst="roundRect">
              <a:avLst/>
            </a:prstGeom>
            <a:solidFill>
              <a:srgbClr val="1D97C3"/>
            </a:solidFill>
            <a:ln w="25400" cap="flat" cmpd="sng" algn="ctr">
              <a:solidFill>
                <a:srgbClr val="1D97C3"/>
              </a:solidFill>
              <a:prstDash val="solid"/>
            </a:ln>
            <a:effectLst/>
          </p:spPr>
          <p:txBody>
            <a:bodyPr wrap="square" lIns="0" rIns="0" bIns="0" rtlCol="0" anchor="b" anchorCtr="1"/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Structural</a:t>
              </a:r>
            </a:p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electronics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ounded Rectangle 5"/>
            <p:cNvSpPr/>
            <p:nvPr/>
          </p:nvSpPr>
          <p:spPr>
            <a:xfrm>
              <a:off x="6048000" y="1448901"/>
              <a:ext cx="1440000" cy="1368152"/>
            </a:xfrm>
            <a:prstGeom prst="roundRect">
              <a:avLst/>
            </a:prstGeom>
            <a:solidFill>
              <a:srgbClr val="1D97C3"/>
            </a:solidFill>
            <a:ln w="25400" cap="flat" cmpd="sng" algn="ctr">
              <a:solidFill>
                <a:srgbClr val="1D97C3"/>
              </a:solidFill>
              <a:prstDash val="solid"/>
            </a:ln>
            <a:effectLst/>
          </p:spPr>
          <p:txBody>
            <a:bodyPr wrap="square" lIns="0" rIns="0" bIns="0" rtlCol="0" anchor="b" anchorCtr="1"/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Solid state batteries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ounded Rectangle 6"/>
            <p:cNvSpPr/>
            <p:nvPr/>
          </p:nvSpPr>
          <p:spPr>
            <a:xfrm>
              <a:off x="3096000" y="1448901"/>
              <a:ext cx="1152000" cy="1404000"/>
            </a:xfrm>
            <a:prstGeom prst="roundRect">
              <a:avLst/>
            </a:prstGeom>
            <a:solidFill>
              <a:srgbClr val="1D97C3"/>
            </a:solidFill>
            <a:ln w="25400" cap="flat" cmpd="sng" algn="ctr">
              <a:solidFill>
                <a:srgbClr val="1D97C3"/>
              </a:solidFill>
              <a:prstDash val="solid"/>
            </a:ln>
            <a:effectLst/>
          </p:spPr>
          <p:txBody>
            <a:bodyPr wrap="square" lIns="0" rIns="0" bIns="0" rtlCol="0" anchor="b" anchorCtr="1"/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OLED</a:t>
              </a:r>
            </a:p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Lighting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ounded Rectangle 7"/>
            <p:cNvSpPr/>
            <p:nvPr/>
          </p:nvSpPr>
          <p:spPr>
            <a:xfrm>
              <a:off x="4572000" y="1448901"/>
              <a:ext cx="1152000" cy="1368152"/>
            </a:xfrm>
            <a:prstGeom prst="roundRect">
              <a:avLst/>
            </a:prstGeom>
            <a:solidFill>
              <a:srgbClr val="1D97C3"/>
            </a:solidFill>
            <a:ln w="25400" cap="flat" cmpd="sng" algn="ctr">
              <a:solidFill>
                <a:srgbClr val="1D97C3"/>
              </a:solidFill>
              <a:prstDash val="solid"/>
            </a:ln>
            <a:effectLst/>
          </p:spPr>
          <p:txBody>
            <a:bodyPr wrap="square" lIns="0" rIns="0" bIns="0" rtlCol="0" anchor="b" anchorCtr="1"/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Flexible</a:t>
              </a:r>
            </a:p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PV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ounded Rectangle 8"/>
            <p:cNvSpPr/>
            <p:nvPr/>
          </p:nvSpPr>
          <p:spPr>
            <a:xfrm>
              <a:off x="7812000" y="1448901"/>
              <a:ext cx="1152000" cy="1368152"/>
            </a:xfrm>
            <a:prstGeom prst="roundRect">
              <a:avLst/>
            </a:prstGeom>
            <a:solidFill>
              <a:srgbClr val="1D97C3"/>
            </a:solidFill>
            <a:ln w="25400" cap="flat" cmpd="sng" algn="ctr">
              <a:solidFill>
                <a:srgbClr val="1D97C3"/>
              </a:solidFill>
              <a:prstDash val="solid"/>
            </a:ln>
            <a:effectLst/>
          </p:spPr>
          <p:txBody>
            <a:bodyPr wrap="square" lIns="0" rIns="0" bIns="0" rtlCol="0" anchor="b" anchorCtr="1"/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Smart</a:t>
              </a:r>
            </a:p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windows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ounded Rectangle 9"/>
            <p:cNvSpPr/>
            <p:nvPr/>
          </p:nvSpPr>
          <p:spPr>
            <a:xfrm>
              <a:off x="4121960" y="3213473"/>
              <a:ext cx="1188000" cy="1368152"/>
            </a:xfrm>
            <a:prstGeom prst="roundRect">
              <a:avLst/>
            </a:prstGeom>
            <a:solidFill>
              <a:srgbClr val="1D97C3"/>
            </a:solidFill>
            <a:ln w="25400" cap="flat" cmpd="sng" algn="ctr">
              <a:solidFill>
                <a:srgbClr val="1D97C3"/>
              </a:solidFill>
              <a:prstDash val="solid"/>
            </a:ln>
            <a:effectLst/>
          </p:spPr>
          <p:txBody>
            <a:bodyPr wrap="square" lIns="0" rIns="0" bIns="0" rtlCol="0" anchor="b" anchorCtr="1"/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Smart clothing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ounded Rectangle 10"/>
            <p:cNvSpPr/>
            <p:nvPr/>
          </p:nvSpPr>
          <p:spPr>
            <a:xfrm>
              <a:off x="5904000" y="3213473"/>
              <a:ext cx="1152000" cy="1368152"/>
            </a:xfrm>
            <a:prstGeom prst="roundRect">
              <a:avLst/>
            </a:prstGeom>
            <a:solidFill>
              <a:srgbClr val="1D97C3"/>
            </a:solidFill>
            <a:ln w="25400" cap="flat" cmpd="sng" algn="ctr">
              <a:solidFill>
                <a:srgbClr val="1D97C3"/>
              </a:solidFill>
              <a:prstDash val="solid"/>
            </a:ln>
            <a:effectLst/>
          </p:spPr>
          <p:txBody>
            <a:bodyPr wrap="square" lIns="0" rIns="0" bIns="0" rtlCol="0" anchor="b" anchorCtr="1"/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Health patch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ounded Rectangle 11"/>
            <p:cNvSpPr/>
            <p:nvPr/>
          </p:nvSpPr>
          <p:spPr>
            <a:xfrm>
              <a:off x="4121960" y="4978800"/>
              <a:ext cx="1152000" cy="1368152"/>
            </a:xfrm>
            <a:prstGeom prst="roundRect">
              <a:avLst/>
            </a:prstGeom>
            <a:solidFill>
              <a:srgbClr val="1D97C3"/>
            </a:solidFill>
            <a:ln w="25400" cap="flat" cmpd="sng" algn="ctr">
              <a:solidFill>
                <a:srgbClr val="1D97C3"/>
              </a:solidFill>
              <a:prstDash val="solid"/>
            </a:ln>
            <a:effectLst/>
          </p:spPr>
          <p:txBody>
            <a:bodyPr wrap="square" lIns="0" rIns="0" bIns="0" rtlCol="0" anchor="b" anchorCtr="1"/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Flexible</a:t>
              </a:r>
            </a:p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displays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Rounded Rectangle 12"/>
            <p:cNvSpPr/>
            <p:nvPr/>
          </p:nvSpPr>
          <p:spPr>
            <a:xfrm>
              <a:off x="5904000" y="4978800"/>
              <a:ext cx="1152000" cy="1368152"/>
            </a:xfrm>
            <a:prstGeom prst="roundRect">
              <a:avLst/>
            </a:prstGeom>
            <a:solidFill>
              <a:srgbClr val="1D97C3"/>
            </a:solidFill>
            <a:ln w="25400" cap="flat" cmpd="sng" algn="ctr">
              <a:solidFill>
                <a:srgbClr val="1D97C3"/>
              </a:solidFill>
              <a:prstDash val="solid"/>
            </a:ln>
            <a:effectLst/>
          </p:spPr>
          <p:txBody>
            <a:bodyPr wrap="square" lIns="0" rIns="0" bIns="0" rtlCol="0" anchor="b" anchorCtr="1"/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Flexible</a:t>
              </a:r>
            </a:p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imagers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ounded Rectangle 13"/>
            <p:cNvSpPr/>
            <p:nvPr/>
          </p:nvSpPr>
          <p:spPr>
            <a:xfrm>
              <a:off x="7812000" y="4978800"/>
              <a:ext cx="1152000" cy="1368152"/>
            </a:xfrm>
            <a:prstGeom prst="roundRect">
              <a:avLst/>
            </a:prstGeom>
            <a:solidFill>
              <a:srgbClr val="1D97C3"/>
            </a:solidFill>
            <a:ln w="25400" cap="flat" cmpd="sng" algn="ctr">
              <a:solidFill>
                <a:srgbClr val="1D97C3"/>
              </a:solidFill>
              <a:prstDash val="solid"/>
            </a:ln>
            <a:effectLst/>
          </p:spPr>
          <p:txBody>
            <a:bodyPr wrap="square" lIns="0" rIns="0" bIns="0" rtlCol="0" anchor="b" anchorCtr="1"/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Flexible</a:t>
              </a:r>
            </a:p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circuits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7" name="Picture 3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7324" y="3006000"/>
              <a:ext cx="918000" cy="91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/>
            <p:cNvPicPr>
              <a:picLocks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88000" y="3006000"/>
              <a:ext cx="918000" cy="91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" t="2476" r="79261" b="34405"/>
            <a:stretch/>
          </p:blipFill>
          <p:spPr bwMode="auto">
            <a:xfrm>
              <a:off x="3779912" y="3006000"/>
              <a:ext cx="918000" cy="91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" t="2496" r="79621" b="46423"/>
            <a:stretch/>
          </p:blipFill>
          <p:spPr bwMode="auto">
            <a:xfrm>
              <a:off x="3923928" y="4770000"/>
              <a:ext cx="918000" cy="91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62" t="730" r="41966" b="40893"/>
            <a:stretch/>
          </p:blipFill>
          <p:spPr bwMode="auto">
            <a:xfrm>
              <a:off x="5724128" y="4770000"/>
              <a:ext cx="918000" cy="91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10" t="1604" r="10667" b="45599"/>
            <a:stretch/>
          </p:blipFill>
          <p:spPr bwMode="auto">
            <a:xfrm>
              <a:off x="7560000" y="4770000"/>
              <a:ext cx="918000" cy="91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" t="2780" r="80071" b="46796"/>
            <a:stretch/>
          </p:blipFill>
          <p:spPr bwMode="auto">
            <a:xfrm>
              <a:off x="2880000" y="1242000"/>
              <a:ext cx="918000" cy="91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7" t="1550" r="54483" b="45964"/>
            <a:stretch/>
          </p:blipFill>
          <p:spPr bwMode="auto">
            <a:xfrm>
              <a:off x="4356000" y="1242000"/>
              <a:ext cx="918000" cy="91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68" t="1000" r="31242" b="54961"/>
            <a:stretch/>
          </p:blipFill>
          <p:spPr bwMode="auto">
            <a:xfrm>
              <a:off x="5832000" y="1188000"/>
              <a:ext cx="918000" cy="9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86" t="6111" r="4699" b="54372"/>
            <a:stretch/>
          </p:blipFill>
          <p:spPr bwMode="auto">
            <a:xfrm>
              <a:off x="7596000" y="1242000"/>
              <a:ext cx="918000" cy="91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Content Placeholder 24"/>
          <p:cNvSpPr txBox="1">
            <a:spLocks/>
          </p:cNvSpPr>
          <p:nvPr/>
        </p:nvSpPr>
        <p:spPr bwMode="auto">
          <a:xfrm>
            <a:off x="730138" y="1501850"/>
            <a:ext cx="245419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Pct val="111000"/>
              <a:buFont typeface="Calibri" pitchFamily="34" charset="0"/>
              <a:buChar char="•"/>
              <a:defRPr sz="2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26511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-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3763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area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None/>
              <a:tabLst>
                <a:tab pos="352425" algn="l"/>
              </a:tabLst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technology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printed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None/>
              <a:tabLst>
                <a:tab pos="352425" algn="l"/>
              </a:tabLst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technology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TFT technology</a:t>
            </a:r>
            <a:endParaRPr kumimoji="0" lang="nl-NL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ounded Rectangle 26"/>
          <p:cNvSpPr/>
          <p:nvPr/>
        </p:nvSpPr>
        <p:spPr>
          <a:xfrm>
            <a:off x="661106" y="4383786"/>
            <a:ext cx="8057927" cy="1800200"/>
          </a:xfrm>
          <a:prstGeom prst="roundRect">
            <a:avLst/>
          </a:prstGeom>
          <a:solidFill>
            <a:srgbClr val="FF6600">
              <a:alpha val="25098"/>
            </a:srgbClr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61106" y="565150"/>
            <a:ext cx="8359775" cy="666750"/>
          </a:xfrm>
        </p:spPr>
        <p:txBody>
          <a:bodyPr/>
          <a:lstStyle/>
          <a:p>
            <a:r>
              <a:rPr lang="en-US" dirty="0"/>
              <a:t>Research areas at Holst Centre</a:t>
            </a:r>
          </a:p>
        </p:txBody>
      </p:sp>
    </p:spTree>
    <p:extLst>
      <p:ext uri="{BB962C8B-B14F-4D97-AF65-F5344CB8AC3E}">
        <p14:creationId xmlns:p14="http://schemas.microsoft.com/office/powerpoint/2010/main" val="118511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17490" y="53518"/>
            <a:ext cx="1963911" cy="568412"/>
          </a:xfrm>
          <a:prstGeom prst="rect">
            <a:avLst/>
          </a:prstGeom>
        </p:spPr>
      </p:pic>
      <p:sp>
        <p:nvSpPr>
          <p:cNvPr id="30" name="Titel 7"/>
          <p:cNvSpPr txBox="1">
            <a:spLocks/>
          </p:cNvSpPr>
          <p:nvPr/>
        </p:nvSpPr>
        <p:spPr bwMode="auto">
          <a:xfrm>
            <a:off x="865372" y="275788"/>
            <a:ext cx="8030978" cy="8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Image sensors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today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Tijdelijke aanduiding voor inhoud 2"/>
          <p:cNvSpPr txBox="1">
            <a:spLocks/>
          </p:cNvSpPr>
          <p:nvPr/>
        </p:nvSpPr>
        <p:spPr bwMode="auto">
          <a:xfrm>
            <a:off x="231299" y="1438676"/>
            <a:ext cx="8723231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Pct val="111000"/>
              <a:buFont typeface="Calibri" pitchFamily="34" charset="0"/>
              <a:buChar char="•"/>
              <a:defRPr sz="2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26511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-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3763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Dominated by silicon based technology on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rigid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substrates</a:t>
            </a:r>
            <a:endParaRPr kumimoji="0" lang="en-US" sz="2200" b="0" i="0" u="none" strike="noStrike" kern="120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7063" marR="0" lvl="1" indent="-265113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performance</a:t>
            </a:r>
          </a:p>
          <a:p>
            <a:pPr marL="627063" marR="0" lvl="1" indent="-265113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area applications difficult and/or expensive</a:t>
            </a:r>
          </a:p>
          <a:p>
            <a:pPr marL="627063" marR="0" lvl="1" indent="-265113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Rigidity hampers integration in products where form factor is important</a:t>
            </a:r>
          </a:p>
          <a:p>
            <a:pPr marL="627063" marR="0" lvl="1" indent="-265113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Mechanical integrity poor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2" descr="http://www.cmosis.com/assets/images/events_and_news/CMOSIS_presents_-_Leica_MAX_24MP_CMOS_Sensor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7" y="3787716"/>
            <a:ext cx="188335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earn.adafruit.com/system/assets/assets/000/002/499/medium800/biometric_fingerprintuse.jpeg?139678382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41" y="3679218"/>
            <a:ext cx="187236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www.flatpaneldr.com/wp-content/uploads/2013/12/Perkin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092" y="3643540"/>
            <a:ext cx="199694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>
            <a:grpSpLocks/>
          </p:cNvGrpSpPr>
          <p:nvPr/>
        </p:nvGrpSpPr>
        <p:grpSpPr>
          <a:xfrm>
            <a:off x="6764064" y="3562676"/>
            <a:ext cx="1900220" cy="1548000"/>
            <a:chOff x="1553239" y="4221088"/>
            <a:chExt cx="2046761" cy="1706154"/>
          </a:xfrm>
        </p:grpSpPr>
        <p:pic>
          <p:nvPicPr>
            <p:cNvPr id="36" name="Picture 10" descr="http://www.acutechcenter.com/images/xraysensors2.jpg">
              <a:hlinkClick r:id="rId9"/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" t="51238" r="54068" b="10420"/>
            <a:stretch/>
          </p:blipFill>
          <p:spPr bwMode="auto">
            <a:xfrm>
              <a:off x="1553239" y="4221088"/>
              <a:ext cx="2016000" cy="953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2" descr="http://www.acutechcenter.com/images/xraysensors2.jpg">
              <a:hlinkClick r:id="rId9"/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38" t="11784" r="8716" b="57543"/>
            <a:stretch/>
          </p:blipFill>
          <p:spPr bwMode="auto">
            <a:xfrm>
              <a:off x="1584000" y="5174602"/>
              <a:ext cx="2016000" cy="75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859407" y="5371732"/>
            <a:ext cx="1380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/>
                <a:cs typeface="+mn-cs"/>
              </a:rPr>
              <a:t>CMOS sensor</a:t>
            </a:r>
            <a:endParaRPr lang="nl-NL" sz="1400" dirty="0">
              <a:solidFill>
                <a:prstClr val="black"/>
              </a:solidFill>
              <a:latin typeface="Arial" panose="020B0604020202020204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89650" y="5371732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/>
                <a:cs typeface="+mn-cs"/>
              </a:rPr>
              <a:t>Fingerprint sensor</a:t>
            </a:r>
            <a:endParaRPr lang="nl-NL" sz="1400" dirty="0">
              <a:solidFill>
                <a:prstClr val="black"/>
              </a:solidFill>
              <a:latin typeface="Arial" panose="020B0604020202020204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89625" y="5371732"/>
            <a:ext cx="2210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/>
                <a:cs typeface="+mn-cs"/>
              </a:rPr>
              <a:t>Digital X-ray detectors</a:t>
            </a:r>
            <a:endParaRPr lang="nl-NL" sz="1400" dirty="0">
              <a:solidFill>
                <a:prstClr val="black"/>
              </a:solidFill>
              <a:latin typeface="Arial" panose="020B0604020202020204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36608" y="5886912"/>
            <a:ext cx="316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90488" algn="l"/>
              </a:tabLst>
            </a:pPr>
            <a:r>
              <a:rPr lang="en-US" sz="900" baseline="30000" dirty="0">
                <a:solidFill>
                  <a:prstClr val="black"/>
                </a:solidFill>
                <a:latin typeface="Arial" panose="020B0604020202020204"/>
                <a:cs typeface="+mn-cs"/>
              </a:rPr>
              <a:t>1</a:t>
            </a:r>
            <a:r>
              <a:rPr lang="en-US" sz="900" dirty="0">
                <a:solidFill>
                  <a:prstClr val="black"/>
                </a:solidFill>
                <a:latin typeface="Arial" panose="020B0604020202020204"/>
                <a:cs typeface="+mn-cs"/>
              </a:rPr>
              <a:t>	Market size estimated to reach USD 17.5 Billion by 2020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90488" algn="l"/>
              </a:tabLst>
            </a:pPr>
            <a:r>
              <a:rPr lang="en-US" sz="900" dirty="0">
                <a:solidFill>
                  <a:prstClr val="black"/>
                </a:solidFill>
                <a:latin typeface="Arial" panose="020B0604020202020204"/>
                <a:cs typeface="+mn-cs"/>
              </a:rPr>
              <a:t>	CAGR of 30% between 2015 and 2020</a:t>
            </a:r>
            <a:endParaRPr lang="nl-NL" sz="900" dirty="0">
              <a:solidFill>
                <a:prstClr val="black"/>
              </a:solidFill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17490" y="53518"/>
            <a:ext cx="1963911" cy="568412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338150" y="397018"/>
            <a:ext cx="8657569" cy="8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Flexible image sensors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39145" y="1713535"/>
            <a:ext cx="8742255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Pct val="111000"/>
              <a:buFont typeface="Calibri" pitchFamily="34" charset="0"/>
              <a:buChar char="•"/>
              <a:defRPr sz="2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26511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-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3763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offer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similar performance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 compared to silicon, but:</a:t>
            </a:r>
          </a:p>
          <a:p>
            <a:pPr marL="627063" marR="0" lvl="1" indent="-265113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be processed over large area, hence have a competitive cost per area ratio</a:t>
            </a:r>
          </a:p>
          <a:p>
            <a:pPr marL="627063" marR="0" lvl="1" indent="-265113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thin and light weight</a:t>
            </a:r>
          </a:p>
          <a:p>
            <a:pPr marL="627063" marR="0" lvl="1" indent="-265113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robust</a:t>
            </a:r>
          </a:p>
          <a:p>
            <a:pPr marL="627063" marR="0" lvl="1" indent="-265113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conformable</a:t>
            </a:r>
          </a:p>
          <a:p>
            <a:pPr marL="627063" marR="0" lvl="1" indent="-265113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be (semi)-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transparent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products and product design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74" y="2990774"/>
            <a:ext cx="2129034" cy="28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17490" y="53518"/>
            <a:ext cx="1963911" cy="568412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 bwMode="auto">
          <a:xfrm>
            <a:off x="354626" y="298164"/>
            <a:ext cx="8665807" cy="8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Combination of new technologies for imagers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55622" y="1685931"/>
            <a:ext cx="8422207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Pct val="111000"/>
              <a:buFont typeface="Calibri" pitchFamily="34" charset="0"/>
              <a:buChar char="•"/>
              <a:defRPr sz="2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26511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-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3763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Oxide TFT backplane:</a:t>
            </a:r>
          </a:p>
          <a:p>
            <a:pPr marL="342900" marR="0" lvl="0" indent="-342900" algn="l" defTabSz="914400" rtl="0" eaLnBrk="1" fontAlgn="base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electron mobility (20 cm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/Vs), low off current (&lt;1pA)</a:t>
            </a:r>
          </a:p>
          <a:p>
            <a:pPr marL="342900" marR="0" lvl="0" indent="-342900" algn="l" defTabSz="914400" rtl="0" eaLnBrk="1" fontAlgn="base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process temperatures, compatible with plastic film substrates</a:t>
            </a:r>
          </a:p>
          <a:p>
            <a:pPr marL="342900" marR="0" lvl="0" indent="-342900" algn="l" defTabSz="914400" rtl="0" eaLnBrk="1" fontAlgn="base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Optically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transparent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Content Placeholder 2"/>
          <p:cNvSpPr txBox="1">
            <a:spLocks/>
          </p:cNvSpPr>
          <p:nvPr/>
        </p:nvSpPr>
        <p:spPr bwMode="auto">
          <a:xfrm>
            <a:off x="355622" y="3705528"/>
            <a:ext cx="8436911" cy="204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Pct val="111000"/>
              <a:buFont typeface="Calibri" pitchFamily="34" charset="0"/>
              <a:buChar char="•"/>
              <a:defRPr sz="2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7063" indent="-26511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-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3763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Organic Photodiode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frontplane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Effective light absorption from UV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near-IR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temperatures, compatible with plastic film substrates</a:t>
            </a:r>
          </a:p>
          <a:p>
            <a:pPr marL="342900" marR="0" lvl="0" indent="-342900" algn="l" defTabSz="914400" rtl="0" eaLnBrk="1" fontAlgn="base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Competitive cost per area ratio</a:t>
            </a:r>
          </a:p>
          <a:p>
            <a:pPr marL="0" marR="0" lvl="0" indent="0" algn="l" defTabSz="914400" rtl="0" eaLnBrk="1" fontAlgn="base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9CDA"/>
              </a:buClr>
              <a:buSzPct val="111000"/>
              <a:buFont typeface="Calibri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087" y="2575972"/>
            <a:ext cx="2607346" cy="205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17490" y="53518"/>
            <a:ext cx="1963911" cy="568412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 bwMode="auto">
          <a:xfrm>
            <a:off x="354626" y="298164"/>
            <a:ext cx="8541724" cy="8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Oxide transistor backplane on plastics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7107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465" y="1403761"/>
            <a:ext cx="453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A key enabler of flexible electronics</a:t>
            </a:r>
          </a:p>
        </p:txBody>
      </p:sp>
    </p:spTree>
    <p:extLst>
      <p:ext uri="{BB962C8B-B14F-4D97-AF65-F5344CB8AC3E}">
        <p14:creationId xmlns:p14="http://schemas.microsoft.com/office/powerpoint/2010/main" val="138014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354626" y="298164"/>
            <a:ext cx="10692000" cy="8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Oxide TFTs: semiconductor: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Ga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Zn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(IGZO)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17490" y="53518"/>
            <a:ext cx="1963911" cy="568412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85819" y="1462695"/>
            <a:ext cx="3729112" cy="1328903"/>
            <a:chOff x="-798904" y="3670139"/>
            <a:chExt cx="4981167" cy="1775085"/>
          </a:xfrm>
        </p:grpSpPr>
        <p:grpSp>
          <p:nvGrpSpPr>
            <p:cNvPr id="9" name="Group 8"/>
            <p:cNvGrpSpPr/>
            <p:nvPr/>
          </p:nvGrpSpPr>
          <p:grpSpPr>
            <a:xfrm>
              <a:off x="-798904" y="3670139"/>
              <a:ext cx="4981167" cy="1775085"/>
              <a:chOff x="323528" y="3082924"/>
              <a:chExt cx="3763918" cy="134130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23528" y="3238100"/>
                <a:ext cx="3763918" cy="458653"/>
              </a:xfrm>
              <a:prstGeom prst="rect">
                <a:avLst/>
              </a:prstGeom>
              <a:solidFill>
                <a:srgbClr val="9DC1D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		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2" name="Trapezoid 11"/>
              <p:cNvSpPr/>
              <p:nvPr/>
            </p:nvSpPr>
            <p:spPr>
              <a:xfrm>
                <a:off x="639657" y="3626219"/>
                <a:ext cx="3131660" cy="70535"/>
              </a:xfrm>
              <a:prstGeom prst="trapezoid">
                <a:avLst>
                  <a:gd name="adj" fmla="val 73244"/>
                </a:avLst>
              </a:prstGeom>
              <a:solidFill>
                <a:srgbClr val="F79646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23528" y="3894251"/>
                <a:ext cx="3763918" cy="52998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23528" y="3696754"/>
                <a:ext cx="3763918" cy="394995"/>
              </a:xfrm>
              <a:prstGeom prst="rect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876018" y="3082924"/>
                <a:ext cx="818114" cy="155177"/>
              </a:xfrm>
              <a:prstGeom prst="trapezoid">
                <a:avLst>
                  <a:gd name="adj" fmla="val 73244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6" name="Trapezoid 15"/>
              <p:cNvSpPr/>
              <p:nvPr/>
            </p:nvSpPr>
            <p:spPr>
              <a:xfrm>
                <a:off x="2715686" y="3082924"/>
                <a:ext cx="818114" cy="155177"/>
              </a:xfrm>
              <a:prstGeom prst="trapezoid">
                <a:avLst>
                  <a:gd name="adj" fmla="val 73244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7" name="Trapezoid 16"/>
              <p:cNvSpPr/>
              <p:nvPr/>
            </p:nvSpPr>
            <p:spPr>
              <a:xfrm rot="10800000">
                <a:off x="1059363" y="3238100"/>
                <a:ext cx="451424" cy="388116"/>
              </a:xfrm>
              <a:prstGeom prst="trapezoid">
                <a:avLst>
                  <a:gd name="adj" fmla="val 14459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8" name="Trapezoid 17"/>
              <p:cNvSpPr/>
              <p:nvPr/>
            </p:nvSpPr>
            <p:spPr>
              <a:xfrm rot="10800000">
                <a:off x="2899031" y="3238100"/>
                <a:ext cx="451424" cy="388119"/>
              </a:xfrm>
              <a:prstGeom prst="trapezoid">
                <a:avLst>
                  <a:gd name="adj" fmla="val 14459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9" name="Trapezoid 18"/>
              <p:cNvSpPr/>
              <p:nvPr/>
            </p:nvSpPr>
            <p:spPr>
              <a:xfrm rot="10800000">
                <a:off x="1059363" y="3165527"/>
                <a:ext cx="451424" cy="361764"/>
              </a:xfrm>
              <a:prstGeom prst="trapezoid">
                <a:avLst>
                  <a:gd name="adj" fmla="val 14459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20" name="Trapezoid 19"/>
              <p:cNvSpPr/>
              <p:nvPr/>
            </p:nvSpPr>
            <p:spPr>
              <a:xfrm rot="10800000">
                <a:off x="2899031" y="3165526"/>
                <a:ext cx="451424" cy="361766"/>
              </a:xfrm>
              <a:prstGeom prst="trapezoid">
                <a:avLst>
                  <a:gd name="adj" fmla="val 14459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10" name="Trapezoid 9"/>
            <p:cNvSpPr/>
            <p:nvPr/>
          </p:nvSpPr>
          <p:spPr>
            <a:xfrm>
              <a:off x="353224" y="4814775"/>
              <a:ext cx="2676912" cy="190442"/>
            </a:xfrm>
            <a:prstGeom prst="trapezoid">
              <a:avLst>
                <a:gd name="adj" fmla="val 73244"/>
              </a:avLst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459066"/>
              </p:ext>
            </p:extLst>
          </p:nvPr>
        </p:nvGraphicFramePr>
        <p:xfrm>
          <a:off x="-1" y="2726188"/>
          <a:ext cx="4951737" cy="3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Graph" r:id="rId4" imgW="4143960" imgH="2892960" progId="Origin50.Graph">
                  <p:embed/>
                </p:oleObj>
              </mc:Choice>
              <mc:Fallback>
                <p:oleObj name="Graph" r:id="rId4" imgW="4143960" imgH="2892960" progId="Origin50.Graph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2726188"/>
                        <a:ext cx="4951737" cy="361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65465" y="1467505"/>
            <a:ext cx="405431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600" b="1" dirty="0">
                <a:latin typeface="Arial" panose="020B0604020202020204"/>
                <a:cs typeface="+mn-cs"/>
              </a:rPr>
              <a:t>Etch stop layer (ESL) architecture</a:t>
            </a:r>
          </a:p>
          <a:p>
            <a:pPr marL="285750" indent="-285750">
              <a:lnSpc>
                <a:spcPts val="2600"/>
              </a:lnSpc>
              <a:buClr>
                <a:srgbClr val="1D97C3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/>
                <a:cs typeface="+mn-cs"/>
              </a:rPr>
              <a:t>Flexible </a:t>
            </a:r>
            <a:r>
              <a:rPr lang="en-US" sz="1600" dirty="0">
                <a:latin typeface="Arial" panose="020B0604020202020204"/>
                <a:cs typeface="+mn-cs"/>
              </a:rPr>
              <a:t>polyimide substrate</a:t>
            </a:r>
          </a:p>
          <a:p>
            <a:pPr marL="285750" indent="-285750">
              <a:lnSpc>
                <a:spcPts val="2600"/>
              </a:lnSpc>
              <a:buClr>
                <a:srgbClr val="1D97C3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/>
                <a:cs typeface="+mn-cs"/>
              </a:rPr>
              <a:t>Processed on thin film barrier (optional)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33967" y="3341016"/>
            <a:ext cx="349166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600" b="1" dirty="0">
                <a:latin typeface="Arial" panose="020B0604020202020204"/>
                <a:cs typeface="+mn-cs"/>
              </a:rPr>
              <a:t>Display fab compatible processes</a:t>
            </a:r>
            <a:br>
              <a:rPr lang="en-US" sz="1600" b="1" dirty="0">
                <a:latin typeface="Arial" panose="020B0604020202020204"/>
                <a:cs typeface="+mn-cs"/>
              </a:rPr>
            </a:br>
            <a:r>
              <a:rPr lang="en-US" sz="1600" b="1" dirty="0">
                <a:latin typeface="Arial" panose="020B0604020202020204"/>
                <a:cs typeface="+mn-cs"/>
              </a:rPr>
              <a:t>	(at </a:t>
            </a:r>
            <a:r>
              <a:rPr lang="en-US" sz="1600" b="1" dirty="0">
                <a:latin typeface="Arial" panose="020B0604020202020204"/>
              </a:rPr>
              <a:t>low temperature)</a:t>
            </a:r>
            <a:endParaRPr lang="en-US" sz="1600" b="1" dirty="0">
              <a:latin typeface="Arial" panose="020B0604020202020204"/>
              <a:cs typeface="+mn-cs"/>
            </a:endParaRPr>
          </a:p>
          <a:p>
            <a:pPr marL="285750" indent="-285750">
              <a:lnSpc>
                <a:spcPts val="2600"/>
              </a:lnSpc>
              <a:buClr>
                <a:srgbClr val="1D97C3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/>
                <a:cs typeface="+mn-cs"/>
              </a:rPr>
              <a:t>PECVD inorganic dielectrics</a:t>
            </a:r>
          </a:p>
          <a:p>
            <a:pPr marL="285750" indent="-285750">
              <a:lnSpc>
                <a:spcPts val="2600"/>
              </a:lnSpc>
              <a:buClr>
                <a:srgbClr val="1D97C3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/>
                <a:cs typeface="+mn-cs"/>
              </a:rPr>
              <a:t>PVD metals (no noble metals)</a:t>
            </a:r>
          </a:p>
          <a:p>
            <a:pPr marL="285750" indent="-285750">
              <a:lnSpc>
                <a:spcPts val="2600"/>
              </a:lnSpc>
              <a:buClr>
                <a:srgbClr val="1D97C3"/>
              </a:buClr>
              <a:buFont typeface="Wingdings" panose="05000000000000000000" pitchFamily="2" charset="2"/>
              <a:buChar char="§"/>
            </a:pPr>
            <a:r>
              <a:rPr lang="en-US" sz="1600" u="sng" dirty="0">
                <a:latin typeface="Arial" panose="020B0604020202020204"/>
                <a:cs typeface="+mn-cs"/>
              </a:rPr>
              <a:t>PVD semiconductor (IGZO)</a:t>
            </a:r>
          </a:p>
          <a:p>
            <a:pPr marL="285750" indent="-285750">
              <a:lnSpc>
                <a:spcPts val="2600"/>
              </a:lnSpc>
              <a:buClr>
                <a:srgbClr val="1D97C3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/>
                <a:cs typeface="+mn-cs"/>
              </a:rPr>
              <a:t>5 mask TFT process</a:t>
            </a:r>
          </a:p>
        </p:txBody>
      </p:sp>
    </p:spTree>
    <p:extLst>
      <p:ext uri="{BB962C8B-B14F-4D97-AF65-F5344CB8AC3E}">
        <p14:creationId xmlns:p14="http://schemas.microsoft.com/office/powerpoint/2010/main" val="9316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17490" y="53518"/>
            <a:ext cx="1963911" cy="568412"/>
          </a:xfrm>
          <a:prstGeom prst="rect">
            <a:avLst/>
          </a:prstGeom>
        </p:spPr>
      </p:pic>
      <p:sp>
        <p:nvSpPr>
          <p:cNvPr id="74" name="Title 1"/>
          <p:cNvSpPr txBox="1">
            <a:spLocks/>
          </p:cNvSpPr>
          <p:nvPr/>
        </p:nvSpPr>
        <p:spPr bwMode="auto">
          <a:xfrm>
            <a:off x="354626" y="298164"/>
            <a:ext cx="10692000" cy="8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Organic photodiode (OPD)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16143" y="1428907"/>
            <a:ext cx="8480207" cy="75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600" b="1" dirty="0">
                <a:latin typeface="Arial" panose="020B0604020202020204"/>
                <a:cs typeface="+mn-cs"/>
              </a:rPr>
              <a:t>Organic photoactive layer by slot-die coating: non-contact large-area blanket coating</a:t>
            </a:r>
          </a:p>
          <a:p>
            <a:pPr marL="285750" indent="-285750">
              <a:lnSpc>
                <a:spcPts val="2600"/>
              </a:lnSpc>
              <a:buClr>
                <a:srgbClr val="1D97C3"/>
              </a:buCl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30" y="2353832"/>
            <a:ext cx="8149274" cy="319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1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5645" r="10859" b="15550"/>
          <a:stretch/>
        </p:blipFill>
        <p:spPr>
          <a:xfrm>
            <a:off x="7126247" y="35830"/>
            <a:ext cx="1963911" cy="568412"/>
          </a:xfrm>
          <a:prstGeom prst="rect">
            <a:avLst/>
          </a:prstGeom>
        </p:spPr>
      </p:pic>
      <p:sp>
        <p:nvSpPr>
          <p:cNvPr id="74" name="Title 1"/>
          <p:cNvSpPr txBox="1">
            <a:spLocks/>
          </p:cNvSpPr>
          <p:nvPr/>
        </p:nvSpPr>
        <p:spPr bwMode="auto">
          <a:xfrm>
            <a:off x="862827" y="479599"/>
            <a:ext cx="6342507" cy="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Organic photodiode (OPD)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6398413" y="1282368"/>
            <a:ext cx="2495107" cy="1176467"/>
            <a:chOff x="5220000" y="2106000"/>
            <a:chExt cx="2495107" cy="1176467"/>
          </a:xfrm>
        </p:grpSpPr>
        <p:grpSp>
          <p:nvGrpSpPr>
            <p:cNvPr id="78" name="Group 77"/>
            <p:cNvGrpSpPr>
              <a:grpSpLocks noChangeAspect="1"/>
            </p:cNvGrpSpPr>
            <p:nvPr/>
          </p:nvGrpSpPr>
          <p:grpSpPr>
            <a:xfrm>
              <a:off x="5236659" y="2152988"/>
              <a:ext cx="2478448" cy="1129479"/>
              <a:chOff x="873290" y="3516523"/>
              <a:chExt cx="3349248" cy="1526323"/>
            </a:xfrm>
          </p:grpSpPr>
          <p:sp>
            <p:nvSpPr>
              <p:cNvPr id="80" name="AutoShape 131"/>
              <p:cNvSpPr>
                <a:spLocks noChangeAspect="1" noChangeArrowheads="1" noTextEdit="1"/>
              </p:cNvSpPr>
              <p:nvPr/>
            </p:nvSpPr>
            <p:spPr bwMode="auto">
              <a:xfrm rot="21148160">
                <a:off x="2367781" y="3740846"/>
                <a:ext cx="680130" cy="48512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1" name="Group 132"/>
              <p:cNvGrpSpPr>
                <a:grpSpLocks/>
              </p:cNvGrpSpPr>
              <p:nvPr/>
            </p:nvGrpSpPr>
            <p:grpSpPr bwMode="auto">
              <a:xfrm>
                <a:off x="1760183" y="3764626"/>
                <a:ext cx="1784746" cy="347199"/>
                <a:chOff x="2443" y="1485"/>
                <a:chExt cx="1862" cy="389"/>
              </a:xfrm>
            </p:grpSpPr>
            <p:sp>
              <p:nvSpPr>
                <p:cNvPr id="96" name="Rectangle 133"/>
                <p:cNvSpPr>
                  <a:spLocks noChangeArrowheads="1"/>
                </p:cNvSpPr>
                <p:nvPr/>
              </p:nvSpPr>
              <p:spPr bwMode="auto">
                <a:xfrm rot="5400000">
                  <a:off x="2285" y="1643"/>
                  <a:ext cx="389" cy="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lIns="92075" tIns="46038" rIns="92075" bIns="46038">
                  <a:spAutoFit/>
                </a:bodyPr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 b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" name="Rectangle 134"/>
                <p:cNvSpPr>
                  <a:spLocks noChangeArrowheads="1"/>
                </p:cNvSpPr>
                <p:nvPr/>
              </p:nvSpPr>
              <p:spPr bwMode="auto">
                <a:xfrm>
                  <a:off x="4101" y="1503"/>
                  <a:ext cx="204" cy="3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b="1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-</a:t>
                  </a:r>
                </a:p>
              </p:txBody>
            </p:sp>
          </p:grpSp>
          <p:sp>
            <p:nvSpPr>
              <p:cNvPr id="82" name="Rectangle 135"/>
              <p:cNvSpPr>
                <a:spLocks noChangeArrowheads="1"/>
              </p:cNvSpPr>
              <p:nvPr/>
            </p:nvSpPr>
            <p:spPr bwMode="auto">
              <a:xfrm>
                <a:off x="890996" y="3767004"/>
                <a:ext cx="3232800" cy="941718"/>
              </a:xfrm>
              <a:prstGeom prst="rect">
                <a:avLst/>
              </a:prstGeom>
              <a:pattFill prst="pct70">
                <a:fgClr>
                  <a:srgbClr val="000080"/>
                </a:fgClr>
                <a:bgClr>
                  <a:srgbClr val="FFFFFF"/>
                </a:bgClr>
              </a:pattFill>
              <a:ln w="25400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" name="Freeform 136"/>
              <p:cNvSpPr>
                <a:spLocks/>
              </p:cNvSpPr>
              <p:nvPr/>
            </p:nvSpPr>
            <p:spPr bwMode="auto">
              <a:xfrm>
                <a:off x="990876" y="3759870"/>
                <a:ext cx="827570" cy="955986"/>
              </a:xfrm>
              <a:custGeom>
                <a:avLst/>
                <a:gdLst>
                  <a:gd name="T0" fmla="*/ 232 w 864"/>
                  <a:gd name="T1" fmla="*/ 8 h 1072"/>
                  <a:gd name="T2" fmla="*/ 40 w 864"/>
                  <a:gd name="T3" fmla="*/ 152 h 1072"/>
                  <a:gd name="T4" fmla="*/ 88 w 864"/>
                  <a:gd name="T5" fmla="*/ 248 h 1072"/>
                  <a:gd name="T6" fmla="*/ 88 w 864"/>
                  <a:gd name="T7" fmla="*/ 440 h 1072"/>
                  <a:gd name="T8" fmla="*/ 40 w 864"/>
                  <a:gd name="T9" fmla="*/ 584 h 1072"/>
                  <a:gd name="T10" fmla="*/ 328 w 864"/>
                  <a:gd name="T11" fmla="*/ 584 h 1072"/>
                  <a:gd name="T12" fmla="*/ 88 w 864"/>
                  <a:gd name="T13" fmla="*/ 776 h 1072"/>
                  <a:gd name="T14" fmla="*/ 184 w 864"/>
                  <a:gd name="T15" fmla="*/ 872 h 1072"/>
                  <a:gd name="T16" fmla="*/ 184 w 864"/>
                  <a:gd name="T17" fmla="*/ 968 h 1072"/>
                  <a:gd name="T18" fmla="*/ 232 w 864"/>
                  <a:gd name="T19" fmla="*/ 1064 h 1072"/>
                  <a:gd name="T20" fmla="*/ 328 w 864"/>
                  <a:gd name="T21" fmla="*/ 920 h 1072"/>
                  <a:gd name="T22" fmla="*/ 424 w 864"/>
                  <a:gd name="T23" fmla="*/ 680 h 1072"/>
                  <a:gd name="T24" fmla="*/ 424 w 864"/>
                  <a:gd name="T25" fmla="*/ 824 h 1072"/>
                  <a:gd name="T26" fmla="*/ 664 w 864"/>
                  <a:gd name="T27" fmla="*/ 536 h 1072"/>
                  <a:gd name="T28" fmla="*/ 328 w 864"/>
                  <a:gd name="T29" fmla="*/ 440 h 1072"/>
                  <a:gd name="T30" fmla="*/ 424 w 864"/>
                  <a:gd name="T31" fmla="*/ 296 h 1072"/>
                  <a:gd name="T32" fmla="*/ 808 w 864"/>
                  <a:gd name="T33" fmla="*/ 584 h 1072"/>
                  <a:gd name="T34" fmla="*/ 760 w 864"/>
                  <a:gd name="T35" fmla="*/ 296 h 1072"/>
                  <a:gd name="T36" fmla="*/ 520 w 864"/>
                  <a:gd name="T37" fmla="*/ 200 h 1072"/>
                  <a:gd name="T38" fmla="*/ 280 w 864"/>
                  <a:gd name="T39" fmla="*/ 104 h 1072"/>
                  <a:gd name="T40" fmla="*/ 232 w 864"/>
                  <a:gd name="T41" fmla="*/ 8 h 107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64"/>
                  <a:gd name="T64" fmla="*/ 0 h 1072"/>
                  <a:gd name="T65" fmla="*/ 864 w 864"/>
                  <a:gd name="T66" fmla="*/ 1072 h 107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64" h="1072">
                    <a:moveTo>
                      <a:pt x="232" y="8"/>
                    </a:moveTo>
                    <a:cubicBezTo>
                      <a:pt x="192" y="16"/>
                      <a:pt x="64" y="112"/>
                      <a:pt x="40" y="152"/>
                    </a:cubicBezTo>
                    <a:cubicBezTo>
                      <a:pt x="16" y="192"/>
                      <a:pt x="80" y="200"/>
                      <a:pt x="88" y="248"/>
                    </a:cubicBezTo>
                    <a:cubicBezTo>
                      <a:pt x="96" y="296"/>
                      <a:pt x="96" y="384"/>
                      <a:pt x="88" y="440"/>
                    </a:cubicBezTo>
                    <a:cubicBezTo>
                      <a:pt x="80" y="496"/>
                      <a:pt x="0" y="560"/>
                      <a:pt x="40" y="584"/>
                    </a:cubicBezTo>
                    <a:cubicBezTo>
                      <a:pt x="80" y="608"/>
                      <a:pt x="320" y="552"/>
                      <a:pt x="328" y="584"/>
                    </a:cubicBezTo>
                    <a:cubicBezTo>
                      <a:pt x="336" y="616"/>
                      <a:pt x="112" y="728"/>
                      <a:pt x="88" y="776"/>
                    </a:cubicBezTo>
                    <a:cubicBezTo>
                      <a:pt x="64" y="824"/>
                      <a:pt x="168" y="840"/>
                      <a:pt x="184" y="872"/>
                    </a:cubicBezTo>
                    <a:cubicBezTo>
                      <a:pt x="200" y="904"/>
                      <a:pt x="176" y="936"/>
                      <a:pt x="184" y="968"/>
                    </a:cubicBezTo>
                    <a:cubicBezTo>
                      <a:pt x="192" y="1000"/>
                      <a:pt x="208" y="1072"/>
                      <a:pt x="232" y="1064"/>
                    </a:cubicBezTo>
                    <a:cubicBezTo>
                      <a:pt x="256" y="1056"/>
                      <a:pt x="296" y="984"/>
                      <a:pt x="328" y="920"/>
                    </a:cubicBezTo>
                    <a:cubicBezTo>
                      <a:pt x="360" y="856"/>
                      <a:pt x="408" y="696"/>
                      <a:pt x="424" y="680"/>
                    </a:cubicBezTo>
                    <a:cubicBezTo>
                      <a:pt x="440" y="664"/>
                      <a:pt x="384" y="848"/>
                      <a:pt x="424" y="824"/>
                    </a:cubicBezTo>
                    <a:cubicBezTo>
                      <a:pt x="464" y="800"/>
                      <a:pt x="680" y="600"/>
                      <a:pt x="664" y="536"/>
                    </a:cubicBezTo>
                    <a:cubicBezTo>
                      <a:pt x="648" y="472"/>
                      <a:pt x="368" y="480"/>
                      <a:pt x="328" y="440"/>
                    </a:cubicBezTo>
                    <a:cubicBezTo>
                      <a:pt x="288" y="400"/>
                      <a:pt x="344" y="272"/>
                      <a:pt x="424" y="296"/>
                    </a:cubicBezTo>
                    <a:cubicBezTo>
                      <a:pt x="504" y="320"/>
                      <a:pt x="752" y="584"/>
                      <a:pt x="808" y="584"/>
                    </a:cubicBezTo>
                    <a:cubicBezTo>
                      <a:pt x="864" y="584"/>
                      <a:pt x="808" y="360"/>
                      <a:pt x="760" y="296"/>
                    </a:cubicBezTo>
                    <a:cubicBezTo>
                      <a:pt x="712" y="232"/>
                      <a:pt x="600" y="232"/>
                      <a:pt x="520" y="200"/>
                    </a:cubicBezTo>
                    <a:cubicBezTo>
                      <a:pt x="440" y="168"/>
                      <a:pt x="328" y="136"/>
                      <a:pt x="280" y="104"/>
                    </a:cubicBezTo>
                    <a:cubicBezTo>
                      <a:pt x="232" y="72"/>
                      <a:pt x="272" y="0"/>
                      <a:pt x="232" y="8"/>
                    </a:cubicBez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Freeform 137"/>
              <p:cNvSpPr>
                <a:spLocks/>
              </p:cNvSpPr>
              <p:nvPr/>
            </p:nvSpPr>
            <p:spPr bwMode="auto">
              <a:xfrm rot="319128">
                <a:off x="1621066" y="3797919"/>
                <a:ext cx="565982" cy="879888"/>
              </a:xfrm>
              <a:custGeom>
                <a:avLst/>
                <a:gdLst>
                  <a:gd name="T0" fmla="*/ 111 w 591"/>
                  <a:gd name="T1" fmla="*/ 0 h 986"/>
                  <a:gd name="T2" fmla="*/ 72 w 591"/>
                  <a:gd name="T3" fmla="*/ 8 h 986"/>
                  <a:gd name="T4" fmla="*/ 127 w 591"/>
                  <a:gd name="T5" fmla="*/ 87 h 986"/>
                  <a:gd name="T6" fmla="*/ 174 w 591"/>
                  <a:gd name="T7" fmla="*/ 158 h 986"/>
                  <a:gd name="T8" fmla="*/ 253 w 591"/>
                  <a:gd name="T9" fmla="*/ 379 h 986"/>
                  <a:gd name="T10" fmla="*/ 174 w 591"/>
                  <a:gd name="T11" fmla="*/ 670 h 986"/>
                  <a:gd name="T12" fmla="*/ 237 w 591"/>
                  <a:gd name="T13" fmla="*/ 742 h 986"/>
                  <a:gd name="T14" fmla="*/ 182 w 591"/>
                  <a:gd name="T15" fmla="*/ 820 h 986"/>
                  <a:gd name="T16" fmla="*/ 95 w 591"/>
                  <a:gd name="T17" fmla="*/ 757 h 986"/>
                  <a:gd name="T18" fmla="*/ 8 w 591"/>
                  <a:gd name="T19" fmla="*/ 765 h 986"/>
                  <a:gd name="T20" fmla="*/ 1 w 591"/>
                  <a:gd name="T21" fmla="*/ 789 h 986"/>
                  <a:gd name="T22" fmla="*/ 48 w 591"/>
                  <a:gd name="T23" fmla="*/ 891 h 986"/>
                  <a:gd name="T24" fmla="*/ 158 w 591"/>
                  <a:gd name="T25" fmla="*/ 899 h 986"/>
                  <a:gd name="T26" fmla="*/ 229 w 591"/>
                  <a:gd name="T27" fmla="*/ 986 h 986"/>
                  <a:gd name="T28" fmla="*/ 285 w 591"/>
                  <a:gd name="T29" fmla="*/ 907 h 986"/>
                  <a:gd name="T30" fmla="*/ 292 w 591"/>
                  <a:gd name="T31" fmla="*/ 884 h 986"/>
                  <a:gd name="T32" fmla="*/ 316 w 591"/>
                  <a:gd name="T33" fmla="*/ 749 h 986"/>
                  <a:gd name="T34" fmla="*/ 356 w 591"/>
                  <a:gd name="T35" fmla="*/ 797 h 986"/>
                  <a:gd name="T36" fmla="*/ 395 w 591"/>
                  <a:gd name="T37" fmla="*/ 899 h 986"/>
                  <a:gd name="T38" fmla="*/ 442 w 591"/>
                  <a:gd name="T39" fmla="*/ 789 h 986"/>
                  <a:gd name="T40" fmla="*/ 395 w 591"/>
                  <a:gd name="T41" fmla="*/ 592 h 986"/>
                  <a:gd name="T42" fmla="*/ 419 w 591"/>
                  <a:gd name="T43" fmla="*/ 465 h 986"/>
                  <a:gd name="T44" fmla="*/ 450 w 591"/>
                  <a:gd name="T45" fmla="*/ 473 h 986"/>
                  <a:gd name="T46" fmla="*/ 506 w 591"/>
                  <a:gd name="T47" fmla="*/ 615 h 986"/>
                  <a:gd name="T48" fmla="*/ 561 w 591"/>
                  <a:gd name="T49" fmla="*/ 607 h 986"/>
                  <a:gd name="T50" fmla="*/ 577 w 591"/>
                  <a:gd name="T51" fmla="*/ 560 h 986"/>
                  <a:gd name="T52" fmla="*/ 561 w 591"/>
                  <a:gd name="T53" fmla="*/ 457 h 986"/>
                  <a:gd name="T54" fmla="*/ 537 w 591"/>
                  <a:gd name="T55" fmla="*/ 442 h 986"/>
                  <a:gd name="T56" fmla="*/ 513 w 591"/>
                  <a:gd name="T57" fmla="*/ 418 h 986"/>
                  <a:gd name="T58" fmla="*/ 466 w 591"/>
                  <a:gd name="T59" fmla="*/ 402 h 986"/>
                  <a:gd name="T60" fmla="*/ 435 w 591"/>
                  <a:gd name="T61" fmla="*/ 379 h 986"/>
                  <a:gd name="T62" fmla="*/ 387 w 591"/>
                  <a:gd name="T63" fmla="*/ 347 h 986"/>
                  <a:gd name="T64" fmla="*/ 269 w 591"/>
                  <a:gd name="T65" fmla="*/ 237 h 986"/>
                  <a:gd name="T66" fmla="*/ 206 w 591"/>
                  <a:gd name="T67" fmla="*/ 79 h 986"/>
                  <a:gd name="T68" fmla="*/ 166 w 591"/>
                  <a:gd name="T69" fmla="*/ 31 h 986"/>
                  <a:gd name="T70" fmla="*/ 111 w 591"/>
                  <a:gd name="T71" fmla="*/ 0 h 98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91"/>
                  <a:gd name="T109" fmla="*/ 0 h 986"/>
                  <a:gd name="T110" fmla="*/ 591 w 591"/>
                  <a:gd name="T111" fmla="*/ 986 h 98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91" h="986">
                    <a:moveTo>
                      <a:pt x="111" y="0"/>
                    </a:moveTo>
                    <a:cubicBezTo>
                      <a:pt x="98" y="3"/>
                      <a:pt x="83" y="1"/>
                      <a:pt x="72" y="8"/>
                    </a:cubicBezTo>
                    <a:cubicBezTo>
                      <a:pt x="29" y="36"/>
                      <a:pt x="125" y="85"/>
                      <a:pt x="127" y="87"/>
                    </a:cubicBezTo>
                    <a:cubicBezTo>
                      <a:pt x="150" y="110"/>
                      <a:pt x="164" y="127"/>
                      <a:pt x="174" y="158"/>
                    </a:cubicBezTo>
                    <a:cubicBezTo>
                      <a:pt x="185" y="396"/>
                      <a:pt x="141" y="304"/>
                      <a:pt x="253" y="379"/>
                    </a:cubicBezTo>
                    <a:cubicBezTo>
                      <a:pt x="285" y="470"/>
                      <a:pt x="226" y="595"/>
                      <a:pt x="174" y="670"/>
                    </a:cubicBezTo>
                    <a:cubicBezTo>
                      <a:pt x="183" y="726"/>
                      <a:pt x="185" y="729"/>
                      <a:pt x="237" y="742"/>
                    </a:cubicBezTo>
                    <a:cubicBezTo>
                      <a:pt x="257" y="798"/>
                      <a:pt x="232" y="809"/>
                      <a:pt x="182" y="820"/>
                    </a:cubicBezTo>
                    <a:cubicBezTo>
                      <a:pt x="120" y="800"/>
                      <a:pt x="136" y="798"/>
                      <a:pt x="95" y="757"/>
                    </a:cubicBezTo>
                    <a:cubicBezTo>
                      <a:pt x="66" y="760"/>
                      <a:pt x="36" y="756"/>
                      <a:pt x="8" y="765"/>
                    </a:cubicBezTo>
                    <a:cubicBezTo>
                      <a:pt x="0" y="768"/>
                      <a:pt x="1" y="781"/>
                      <a:pt x="1" y="789"/>
                    </a:cubicBezTo>
                    <a:cubicBezTo>
                      <a:pt x="1" y="819"/>
                      <a:pt x="3" y="883"/>
                      <a:pt x="48" y="891"/>
                    </a:cubicBezTo>
                    <a:cubicBezTo>
                      <a:pt x="84" y="897"/>
                      <a:pt x="121" y="896"/>
                      <a:pt x="158" y="899"/>
                    </a:cubicBezTo>
                    <a:cubicBezTo>
                      <a:pt x="183" y="932"/>
                      <a:pt x="189" y="972"/>
                      <a:pt x="229" y="986"/>
                    </a:cubicBezTo>
                    <a:cubicBezTo>
                      <a:pt x="270" y="972"/>
                      <a:pt x="271" y="949"/>
                      <a:pt x="285" y="907"/>
                    </a:cubicBezTo>
                    <a:cubicBezTo>
                      <a:pt x="287" y="899"/>
                      <a:pt x="292" y="884"/>
                      <a:pt x="292" y="884"/>
                    </a:cubicBezTo>
                    <a:cubicBezTo>
                      <a:pt x="297" y="837"/>
                      <a:pt x="301" y="794"/>
                      <a:pt x="316" y="749"/>
                    </a:cubicBezTo>
                    <a:cubicBezTo>
                      <a:pt x="326" y="759"/>
                      <a:pt x="352" y="782"/>
                      <a:pt x="356" y="797"/>
                    </a:cubicBezTo>
                    <a:cubicBezTo>
                      <a:pt x="385" y="901"/>
                      <a:pt x="342" y="866"/>
                      <a:pt x="395" y="899"/>
                    </a:cubicBezTo>
                    <a:cubicBezTo>
                      <a:pt x="425" y="860"/>
                      <a:pt x="435" y="839"/>
                      <a:pt x="442" y="789"/>
                    </a:cubicBezTo>
                    <a:cubicBezTo>
                      <a:pt x="437" y="705"/>
                      <a:pt x="440" y="656"/>
                      <a:pt x="395" y="592"/>
                    </a:cubicBezTo>
                    <a:cubicBezTo>
                      <a:pt x="379" y="544"/>
                      <a:pt x="374" y="495"/>
                      <a:pt x="419" y="465"/>
                    </a:cubicBezTo>
                    <a:cubicBezTo>
                      <a:pt x="429" y="468"/>
                      <a:pt x="444" y="464"/>
                      <a:pt x="450" y="473"/>
                    </a:cubicBezTo>
                    <a:cubicBezTo>
                      <a:pt x="479" y="520"/>
                      <a:pt x="437" y="592"/>
                      <a:pt x="506" y="615"/>
                    </a:cubicBezTo>
                    <a:cubicBezTo>
                      <a:pt x="524" y="612"/>
                      <a:pt x="546" y="618"/>
                      <a:pt x="561" y="607"/>
                    </a:cubicBezTo>
                    <a:cubicBezTo>
                      <a:pt x="574" y="597"/>
                      <a:pt x="577" y="560"/>
                      <a:pt x="577" y="560"/>
                    </a:cubicBezTo>
                    <a:cubicBezTo>
                      <a:pt x="583" y="523"/>
                      <a:pt x="591" y="487"/>
                      <a:pt x="561" y="457"/>
                    </a:cubicBezTo>
                    <a:cubicBezTo>
                      <a:pt x="554" y="450"/>
                      <a:pt x="544" y="448"/>
                      <a:pt x="537" y="442"/>
                    </a:cubicBezTo>
                    <a:cubicBezTo>
                      <a:pt x="528" y="435"/>
                      <a:pt x="523" y="424"/>
                      <a:pt x="513" y="418"/>
                    </a:cubicBezTo>
                    <a:cubicBezTo>
                      <a:pt x="499" y="410"/>
                      <a:pt x="466" y="402"/>
                      <a:pt x="466" y="402"/>
                    </a:cubicBezTo>
                    <a:cubicBezTo>
                      <a:pt x="456" y="394"/>
                      <a:pt x="446" y="386"/>
                      <a:pt x="435" y="379"/>
                    </a:cubicBezTo>
                    <a:cubicBezTo>
                      <a:pt x="419" y="368"/>
                      <a:pt x="387" y="347"/>
                      <a:pt x="387" y="347"/>
                    </a:cubicBezTo>
                    <a:cubicBezTo>
                      <a:pt x="352" y="294"/>
                      <a:pt x="332" y="256"/>
                      <a:pt x="269" y="237"/>
                    </a:cubicBezTo>
                    <a:cubicBezTo>
                      <a:pt x="237" y="189"/>
                      <a:pt x="239" y="127"/>
                      <a:pt x="206" y="79"/>
                    </a:cubicBezTo>
                    <a:cubicBezTo>
                      <a:pt x="194" y="62"/>
                      <a:pt x="181" y="46"/>
                      <a:pt x="166" y="31"/>
                    </a:cubicBezTo>
                    <a:cubicBezTo>
                      <a:pt x="149" y="14"/>
                      <a:pt x="127" y="16"/>
                      <a:pt x="111" y="0"/>
                    </a:cubicBez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Freeform 138"/>
              <p:cNvSpPr>
                <a:spLocks/>
              </p:cNvSpPr>
              <p:nvPr/>
            </p:nvSpPr>
            <p:spPr bwMode="auto">
              <a:xfrm>
                <a:off x="2075278" y="3755114"/>
                <a:ext cx="527933" cy="460158"/>
              </a:xfrm>
              <a:custGeom>
                <a:avLst/>
                <a:gdLst>
                  <a:gd name="T0" fmla="*/ 8 w 552"/>
                  <a:gd name="T1" fmla="*/ 35 h 516"/>
                  <a:gd name="T2" fmla="*/ 95 w 552"/>
                  <a:gd name="T3" fmla="*/ 161 h 516"/>
                  <a:gd name="T4" fmla="*/ 142 w 552"/>
                  <a:gd name="T5" fmla="*/ 200 h 516"/>
                  <a:gd name="T6" fmla="*/ 166 w 552"/>
                  <a:gd name="T7" fmla="*/ 311 h 516"/>
                  <a:gd name="T8" fmla="*/ 173 w 552"/>
                  <a:gd name="T9" fmla="*/ 382 h 516"/>
                  <a:gd name="T10" fmla="*/ 284 w 552"/>
                  <a:gd name="T11" fmla="*/ 398 h 516"/>
                  <a:gd name="T12" fmla="*/ 308 w 552"/>
                  <a:gd name="T13" fmla="*/ 382 h 516"/>
                  <a:gd name="T14" fmla="*/ 355 w 552"/>
                  <a:gd name="T15" fmla="*/ 484 h 516"/>
                  <a:gd name="T16" fmla="*/ 402 w 552"/>
                  <a:gd name="T17" fmla="*/ 516 h 516"/>
                  <a:gd name="T18" fmla="*/ 450 w 552"/>
                  <a:gd name="T19" fmla="*/ 500 h 516"/>
                  <a:gd name="T20" fmla="*/ 434 w 552"/>
                  <a:gd name="T21" fmla="*/ 390 h 516"/>
                  <a:gd name="T22" fmla="*/ 552 w 552"/>
                  <a:gd name="T23" fmla="*/ 271 h 516"/>
                  <a:gd name="T24" fmla="*/ 544 w 552"/>
                  <a:gd name="T25" fmla="*/ 185 h 516"/>
                  <a:gd name="T26" fmla="*/ 473 w 552"/>
                  <a:gd name="T27" fmla="*/ 137 h 516"/>
                  <a:gd name="T28" fmla="*/ 355 w 552"/>
                  <a:gd name="T29" fmla="*/ 98 h 516"/>
                  <a:gd name="T30" fmla="*/ 260 w 552"/>
                  <a:gd name="T31" fmla="*/ 58 h 516"/>
                  <a:gd name="T32" fmla="*/ 166 w 552"/>
                  <a:gd name="T33" fmla="*/ 66 h 516"/>
                  <a:gd name="T34" fmla="*/ 118 w 552"/>
                  <a:gd name="T35" fmla="*/ 82 h 516"/>
                  <a:gd name="T36" fmla="*/ 55 w 552"/>
                  <a:gd name="T37" fmla="*/ 27 h 516"/>
                  <a:gd name="T38" fmla="*/ 39 w 552"/>
                  <a:gd name="T39" fmla="*/ 3 h 516"/>
                  <a:gd name="T40" fmla="*/ 8 w 552"/>
                  <a:gd name="T41" fmla="*/ 35 h 5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52"/>
                  <a:gd name="T64" fmla="*/ 0 h 516"/>
                  <a:gd name="T65" fmla="*/ 552 w 552"/>
                  <a:gd name="T66" fmla="*/ 516 h 51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52" h="516">
                    <a:moveTo>
                      <a:pt x="8" y="35"/>
                    </a:moveTo>
                    <a:cubicBezTo>
                      <a:pt x="18" y="102"/>
                      <a:pt x="26" y="138"/>
                      <a:pt x="95" y="161"/>
                    </a:cubicBezTo>
                    <a:cubicBezTo>
                      <a:pt x="106" y="168"/>
                      <a:pt x="137" y="188"/>
                      <a:pt x="142" y="200"/>
                    </a:cubicBezTo>
                    <a:cubicBezTo>
                      <a:pt x="153" y="224"/>
                      <a:pt x="161" y="284"/>
                      <a:pt x="166" y="311"/>
                    </a:cubicBezTo>
                    <a:cubicBezTo>
                      <a:pt x="168" y="335"/>
                      <a:pt x="159" y="363"/>
                      <a:pt x="173" y="382"/>
                    </a:cubicBezTo>
                    <a:cubicBezTo>
                      <a:pt x="202" y="420"/>
                      <a:pt x="250" y="404"/>
                      <a:pt x="284" y="398"/>
                    </a:cubicBezTo>
                    <a:cubicBezTo>
                      <a:pt x="292" y="393"/>
                      <a:pt x="299" y="384"/>
                      <a:pt x="308" y="382"/>
                    </a:cubicBezTo>
                    <a:cubicBezTo>
                      <a:pt x="362" y="373"/>
                      <a:pt x="332" y="461"/>
                      <a:pt x="355" y="484"/>
                    </a:cubicBezTo>
                    <a:cubicBezTo>
                      <a:pt x="385" y="514"/>
                      <a:pt x="368" y="504"/>
                      <a:pt x="402" y="516"/>
                    </a:cubicBezTo>
                    <a:cubicBezTo>
                      <a:pt x="418" y="511"/>
                      <a:pt x="436" y="509"/>
                      <a:pt x="450" y="500"/>
                    </a:cubicBezTo>
                    <a:cubicBezTo>
                      <a:pt x="492" y="474"/>
                      <a:pt x="459" y="415"/>
                      <a:pt x="434" y="390"/>
                    </a:cubicBezTo>
                    <a:cubicBezTo>
                      <a:pt x="408" y="312"/>
                      <a:pt x="488" y="280"/>
                      <a:pt x="552" y="271"/>
                    </a:cubicBezTo>
                    <a:cubicBezTo>
                      <a:pt x="549" y="242"/>
                      <a:pt x="550" y="213"/>
                      <a:pt x="544" y="185"/>
                    </a:cubicBezTo>
                    <a:cubicBezTo>
                      <a:pt x="537" y="151"/>
                      <a:pt x="498" y="149"/>
                      <a:pt x="473" y="137"/>
                    </a:cubicBezTo>
                    <a:cubicBezTo>
                      <a:pt x="418" y="109"/>
                      <a:pt x="432" y="107"/>
                      <a:pt x="355" y="98"/>
                    </a:cubicBezTo>
                    <a:cubicBezTo>
                      <a:pt x="312" y="87"/>
                      <a:pt x="276" y="105"/>
                      <a:pt x="260" y="58"/>
                    </a:cubicBezTo>
                    <a:cubicBezTo>
                      <a:pt x="229" y="61"/>
                      <a:pt x="197" y="61"/>
                      <a:pt x="166" y="66"/>
                    </a:cubicBezTo>
                    <a:cubicBezTo>
                      <a:pt x="149" y="69"/>
                      <a:pt x="118" y="82"/>
                      <a:pt x="118" y="82"/>
                    </a:cubicBezTo>
                    <a:cubicBezTo>
                      <a:pt x="69" y="69"/>
                      <a:pt x="93" y="83"/>
                      <a:pt x="55" y="27"/>
                    </a:cubicBezTo>
                    <a:cubicBezTo>
                      <a:pt x="50" y="19"/>
                      <a:pt x="39" y="3"/>
                      <a:pt x="39" y="3"/>
                    </a:cubicBezTo>
                    <a:cubicBezTo>
                      <a:pt x="0" y="13"/>
                      <a:pt x="8" y="0"/>
                      <a:pt x="8" y="35"/>
                    </a:cubicBez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" name="Freeform 139"/>
              <p:cNvSpPr>
                <a:spLocks/>
              </p:cNvSpPr>
              <p:nvPr/>
            </p:nvSpPr>
            <p:spPr bwMode="auto">
              <a:xfrm>
                <a:off x="2409398" y="3767004"/>
                <a:ext cx="877510" cy="925071"/>
              </a:xfrm>
              <a:custGeom>
                <a:avLst/>
                <a:gdLst>
                  <a:gd name="T0" fmla="*/ 380 w 916"/>
                  <a:gd name="T1" fmla="*/ 0 h 1037"/>
                  <a:gd name="T2" fmla="*/ 309 w 916"/>
                  <a:gd name="T3" fmla="*/ 71 h 1037"/>
                  <a:gd name="T4" fmla="*/ 435 w 916"/>
                  <a:gd name="T5" fmla="*/ 166 h 1037"/>
                  <a:gd name="T6" fmla="*/ 537 w 916"/>
                  <a:gd name="T7" fmla="*/ 260 h 1037"/>
                  <a:gd name="T8" fmla="*/ 569 w 916"/>
                  <a:gd name="T9" fmla="*/ 442 h 1037"/>
                  <a:gd name="T10" fmla="*/ 324 w 916"/>
                  <a:gd name="T11" fmla="*/ 536 h 1037"/>
                  <a:gd name="T12" fmla="*/ 309 w 916"/>
                  <a:gd name="T13" fmla="*/ 639 h 1037"/>
                  <a:gd name="T14" fmla="*/ 317 w 916"/>
                  <a:gd name="T15" fmla="*/ 663 h 1037"/>
                  <a:gd name="T16" fmla="*/ 364 w 916"/>
                  <a:gd name="T17" fmla="*/ 686 h 1037"/>
                  <a:gd name="T18" fmla="*/ 238 w 916"/>
                  <a:gd name="T19" fmla="*/ 726 h 1037"/>
                  <a:gd name="T20" fmla="*/ 182 w 916"/>
                  <a:gd name="T21" fmla="*/ 694 h 1037"/>
                  <a:gd name="T22" fmla="*/ 96 w 916"/>
                  <a:gd name="T23" fmla="*/ 678 h 1037"/>
                  <a:gd name="T24" fmla="*/ 25 w 916"/>
                  <a:gd name="T25" fmla="*/ 686 h 1037"/>
                  <a:gd name="T26" fmla="*/ 9 w 916"/>
                  <a:gd name="T27" fmla="*/ 710 h 1037"/>
                  <a:gd name="T28" fmla="*/ 253 w 916"/>
                  <a:gd name="T29" fmla="*/ 773 h 1037"/>
                  <a:gd name="T30" fmla="*/ 285 w 916"/>
                  <a:gd name="T31" fmla="*/ 789 h 1037"/>
                  <a:gd name="T32" fmla="*/ 317 w 916"/>
                  <a:gd name="T33" fmla="*/ 797 h 1037"/>
                  <a:gd name="T34" fmla="*/ 395 w 916"/>
                  <a:gd name="T35" fmla="*/ 892 h 1037"/>
                  <a:gd name="T36" fmla="*/ 419 w 916"/>
                  <a:gd name="T37" fmla="*/ 915 h 1037"/>
                  <a:gd name="T38" fmla="*/ 435 w 916"/>
                  <a:gd name="T39" fmla="*/ 970 h 1037"/>
                  <a:gd name="T40" fmla="*/ 482 w 916"/>
                  <a:gd name="T41" fmla="*/ 876 h 1037"/>
                  <a:gd name="T42" fmla="*/ 545 w 916"/>
                  <a:gd name="T43" fmla="*/ 686 h 1037"/>
                  <a:gd name="T44" fmla="*/ 608 w 916"/>
                  <a:gd name="T45" fmla="*/ 678 h 1037"/>
                  <a:gd name="T46" fmla="*/ 632 w 916"/>
                  <a:gd name="T47" fmla="*/ 647 h 1037"/>
                  <a:gd name="T48" fmla="*/ 640 w 916"/>
                  <a:gd name="T49" fmla="*/ 600 h 1037"/>
                  <a:gd name="T50" fmla="*/ 679 w 916"/>
                  <a:gd name="T51" fmla="*/ 497 h 1037"/>
                  <a:gd name="T52" fmla="*/ 703 w 916"/>
                  <a:gd name="T53" fmla="*/ 481 h 1037"/>
                  <a:gd name="T54" fmla="*/ 727 w 916"/>
                  <a:gd name="T55" fmla="*/ 426 h 1037"/>
                  <a:gd name="T56" fmla="*/ 672 w 916"/>
                  <a:gd name="T57" fmla="*/ 166 h 1037"/>
                  <a:gd name="T58" fmla="*/ 679 w 916"/>
                  <a:gd name="T59" fmla="*/ 110 h 1037"/>
                  <a:gd name="T60" fmla="*/ 861 w 916"/>
                  <a:gd name="T61" fmla="*/ 63 h 1037"/>
                  <a:gd name="T62" fmla="*/ 893 w 916"/>
                  <a:gd name="T63" fmla="*/ 16 h 1037"/>
                  <a:gd name="T64" fmla="*/ 916 w 916"/>
                  <a:gd name="T65" fmla="*/ 8 h 10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6"/>
                  <a:gd name="T100" fmla="*/ 0 h 1037"/>
                  <a:gd name="T101" fmla="*/ 916 w 916"/>
                  <a:gd name="T102" fmla="*/ 1037 h 10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6" h="1037">
                    <a:moveTo>
                      <a:pt x="380" y="0"/>
                    </a:moveTo>
                    <a:cubicBezTo>
                      <a:pt x="350" y="22"/>
                      <a:pt x="334" y="45"/>
                      <a:pt x="309" y="71"/>
                    </a:cubicBezTo>
                    <a:cubicBezTo>
                      <a:pt x="321" y="177"/>
                      <a:pt x="318" y="146"/>
                      <a:pt x="435" y="166"/>
                    </a:cubicBezTo>
                    <a:cubicBezTo>
                      <a:pt x="460" y="238"/>
                      <a:pt x="466" y="233"/>
                      <a:pt x="537" y="260"/>
                    </a:cubicBezTo>
                    <a:cubicBezTo>
                      <a:pt x="544" y="319"/>
                      <a:pt x="550" y="386"/>
                      <a:pt x="569" y="442"/>
                    </a:cubicBezTo>
                    <a:cubicBezTo>
                      <a:pt x="537" y="535"/>
                      <a:pt x="402" y="519"/>
                      <a:pt x="324" y="536"/>
                    </a:cubicBezTo>
                    <a:cubicBezTo>
                      <a:pt x="307" y="593"/>
                      <a:pt x="294" y="566"/>
                      <a:pt x="309" y="639"/>
                    </a:cubicBezTo>
                    <a:cubicBezTo>
                      <a:pt x="311" y="647"/>
                      <a:pt x="311" y="657"/>
                      <a:pt x="317" y="663"/>
                    </a:cubicBezTo>
                    <a:cubicBezTo>
                      <a:pt x="329" y="676"/>
                      <a:pt x="349" y="677"/>
                      <a:pt x="364" y="686"/>
                    </a:cubicBezTo>
                    <a:cubicBezTo>
                      <a:pt x="335" y="758"/>
                      <a:pt x="325" y="734"/>
                      <a:pt x="238" y="726"/>
                    </a:cubicBezTo>
                    <a:cubicBezTo>
                      <a:pt x="185" y="708"/>
                      <a:pt x="247" y="732"/>
                      <a:pt x="182" y="694"/>
                    </a:cubicBezTo>
                    <a:cubicBezTo>
                      <a:pt x="161" y="682"/>
                      <a:pt x="109" y="680"/>
                      <a:pt x="96" y="678"/>
                    </a:cubicBezTo>
                    <a:cubicBezTo>
                      <a:pt x="72" y="681"/>
                      <a:pt x="47" y="678"/>
                      <a:pt x="25" y="686"/>
                    </a:cubicBezTo>
                    <a:cubicBezTo>
                      <a:pt x="16" y="689"/>
                      <a:pt x="0" y="707"/>
                      <a:pt x="9" y="710"/>
                    </a:cubicBezTo>
                    <a:cubicBezTo>
                      <a:pt x="87" y="740"/>
                      <a:pt x="172" y="750"/>
                      <a:pt x="253" y="773"/>
                    </a:cubicBezTo>
                    <a:cubicBezTo>
                      <a:pt x="264" y="776"/>
                      <a:pt x="274" y="785"/>
                      <a:pt x="285" y="789"/>
                    </a:cubicBezTo>
                    <a:cubicBezTo>
                      <a:pt x="295" y="793"/>
                      <a:pt x="306" y="794"/>
                      <a:pt x="317" y="797"/>
                    </a:cubicBezTo>
                    <a:cubicBezTo>
                      <a:pt x="341" y="835"/>
                      <a:pt x="362" y="859"/>
                      <a:pt x="395" y="892"/>
                    </a:cubicBezTo>
                    <a:cubicBezTo>
                      <a:pt x="403" y="900"/>
                      <a:pt x="419" y="915"/>
                      <a:pt x="419" y="915"/>
                    </a:cubicBezTo>
                    <a:cubicBezTo>
                      <a:pt x="424" y="933"/>
                      <a:pt x="426" y="953"/>
                      <a:pt x="435" y="970"/>
                    </a:cubicBezTo>
                    <a:cubicBezTo>
                      <a:pt x="473" y="1037"/>
                      <a:pt x="479" y="891"/>
                      <a:pt x="482" y="876"/>
                    </a:cubicBezTo>
                    <a:cubicBezTo>
                      <a:pt x="485" y="829"/>
                      <a:pt x="469" y="707"/>
                      <a:pt x="545" y="686"/>
                    </a:cubicBezTo>
                    <a:cubicBezTo>
                      <a:pt x="565" y="680"/>
                      <a:pt x="587" y="681"/>
                      <a:pt x="608" y="678"/>
                    </a:cubicBezTo>
                    <a:cubicBezTo>
                      <a:pt x="616" y="668"/>
                      <a:pt x="627" y="659"/>
                      <a:pt x="632" y="647"/>
                    </a:cubicBezTo>
                    <a:cubicBezTo>
                      <a:pt x="638" y="632"/>
                      <a:pt x="637" y="616"/>
                      <a:pt x="640" y="600"/>
                    </a:cubicBezTo>
                    <a:cubicBezTo>
                      <a:pt x="641" y="593"/>
                      <a:pt x="674" y="503"/>
                      <a:pt x="679" y="497"/>
                    </a:cubicBezTo>
                    <a:cubicBezTo>
                      <a:pt x="685" y="489"/>
                      <a:pt x="695" y="486"/>
                      <a:pt x="703" y="481"/>
                    </a:cubicBezTo>
                    <a:cubicBezTo>
                      <a:pt x="708" y="462"/>
                      <a:pt x="726" y="446"/>
                      <a:pt x="727" y="426"/>
                    </a:cubicBezTo>
                    <a:cubicBezTo>
                      <a:pt x="730" y="342"/>
                      <a:pt x="754" y="220"/>
                      <a:pt x="672" y="166"/>
                    </a:cubicBezTo>
                    <a:cubicBezTo>
                      <a:pt x="674" y="147"/>
                      <a:pt x="669" y="126"/>
                      <a:pt x="679" y="110"/>
                    </a:cubicBezTo>
                    <a:cubicBezTo>
                      <a:pt x="711" y="60"/>
                      <a:pt x="827" y="65"/>
                      <a:pt x="861" y="63"/>
                    </a:cubicBezTo>
                    <a:cubicBezTo>
                      <a:pt x="870" y="37"/>
                      <a:pt x="867" y="33"/>
                      <a:pt x="893" y="16"/>
                    </a:cubicBezTo>
                    <a:cubicBezTo>
                      <a:pt x="900" y="12"/>
                      <a:pt x="916" y="8"/>
                      <a:pt x="916" y="8"/>
                    </a:cubicBezTo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Freeform 140"/>
              <p:cNvSpPr>
                <a:spLocks/>
              </p:cNvSpPr>
              <p:nvPr/>
            </p:nvSpPr>
            <p:spPr bwMode="auto">
              <a:xfrm>
                <a:off x="3012240" y="3753925"/>
                <a:ext cx="846595" cy="961932"/>
              </a:xfrm>
              <a:custGeom>
                <a:avLst/>
                <a:gdLst>
                  <a:gd name="T0" fmla="*/ 0 w 884"/>
                  <a:gd name="T1" fmla="*/ 1062 h 1078"/>
                  <a:gd name="T2" fmla="*/ 79 w 884"/>
                  <a:gd name="T3" fmla="*/ 913 h 1078"/>
                  <a:gd name="T4" fmla="*/ 71 w 884"/>
                  <a:gd name="T5" fmla="*/ 771 h 1078"/>
                  <a:gd name="T6" fmla="*/ 174 w 884"/>
                  <a:gd name="T7" fmla="*/ 826 h 1078"/>
                  <a:gd name="T8" fmla="*/ 221 w 884"/>
                  <a:gd name="T9" fmla="*/ 818 h 1078"/>
                  <a:gd name="T10" fmla="*/ 261 w 884"/>
                  <a:gd name="T11" fmla="*/ 747 h 1078"/>
                  <a:gd name="T12" fmla="*/ 434 w 884"/>
                  <a:gd name="T13" fmla="*/ 731 h 1078"/>
                  <a:gd name="T14" fmla="*/ 505 w 884"/>
                  <a:gd name="T15" fmla="*/ 763 h 1078"/>
                  <a:gd name="T16" fmla="*/ 545 w 884"/>
                  <a:gd name="T17" fmla="*/ 810 h 1078"/>
                  <a:gd name="T18" fmla="*/ 592 w 884"/>
                  <a:gd name="T19" fmla="*/ 826 h 1078"/>
                  <a:gd name="T20" fmla="*/ 576 w 884"/>
                  <a:gd name="T21" fmla="*/ 613 h 1078"/>
                  <a:gd name="T22" fmla="*/ 387 w 884"/>
                  <a:gd name="T23" fmla="*/ 605 h 1078"/>
                  <a:gd name="T24" fmla="*/ 355 w 884"/>
                  <a:gd name="T25" fmla="*/ 550 h 1078"/>
                  <a:gd name="T26" fmla="*/ 308 w 884"/>
                  <a:gd name="T27" fmla="*/ 518 h 1078"/>
                  <a:gd name="T28" fmla="*/ 253 w 884"/>
                  <a:gd name="T29" fmla="*/ 479 h 1078"/>
                  <a:gd name="T30" fmla="*/ 387 w 884"/>
                  <a:gd name="T31" fmla="*/ 408 h 1078"/>
                  <a:gd name="T32" fmla="*/ 497 w 884"/>
                  <a:gd name="T33" fmla="*/ 494 h 1078"/>
                  <a:gd name="T34" fmla="*/ 553 w 884"/>
                  <a:gd name="T35" fmla="*/ 486 h 1078"/>
                  <a:gd name="T36" fmla="*/ 466 w 884"/>
                  <a:gd name="T37" fmla="*/ 360 h 1078"/>
                  <a:gd name="T38" fmla="*/ 418 w 884"/>
                  <a:gd name="T39" fmla="*/ 281 h 1078"/>
                  <a:gd name="T40" fmla="*/ 466 w 884"/>
                  <a:gd name="T41" fmla="*/ 171 h 1078"/>
                  <a:gd name="T42" fmla="*/ 489 w 884"/>
                  <a:gd name="T43" fmla="*/ 52 h 1078"/>
                  <a:gd name="T44" fmla="*/ 521 w 884"/>
                  <a:gd name="T45" fmla="*/ 45 h 1078"/>
                  <a:gd name="T46" fmla="*/ 553 w 884"/>
                  <a:gd name="T47" fmla="*/ 37 h 1078"/>
                  <a:gd name="T48" fmla="*/ 718 w 884"/>
                  <a:gd name="T49" fmla="*/ 29 h 1078"/>
                  <a:gd name="T50" fmla="*/ 624 w 884"/>
                  <a:gd name="T51" fmla="*/ 131 h 1078"/>
                  <a:gd name="T52" fmla="*/ 624 w 884"/>
                  <a:gd name="T53" fmla="*/ 210 h 1078"/>
                  <a:gd name="T54" fmla="*/ 671 w 884"/>
                  <a:gd name="T55" fmla="*/ 218 h 1078"/>
                  <a:gd name="T56" fmla="*/ 829 w 884"/>
                  <a:gd name="T57" fmla="*/ 187 h 1078"/>
                  <a:gd name="T58" fmla="*/ 876 w 884"/>
                  <a:gd name="T59" fmla="*/ 281 h 1078"/>
                  <a:gd name="T60" fmla="*/ 774 w 884"/>
                  <a:gd name="T61" fmla="*/ 400 h 1078"/>
                  <a:gd name="T62" fmla="*/ 710 w 884"/>
                  <a:gd name="T63" fmla="*/ 502 h 1078"/>
                  <a:gd name="T64" fmla="*/ 718 w 884"/>
                  <a:gd name="T65" fmla="*/ 542 h 1078"/>
                  <a:gd name="T66" fmla="*/ 726 w 884"/>
                  <a:gd name="T67" fmla="*/ 565 h 1078"/>
                  <a:gd name="T68" fmla="*/ 703 w 884"/>
                  <a:gd name="T69" fmla="*/ 573 h 1078"/>
                  <a:gd name="T70" fmla="*/ 679 w 884"/>
                  <a:gd name="T71" fmla="*/ 676 h 1078"/>
                  <a:gd name="T72" fmla="*/ 734 w 884"/>
                  <a:gd name="T73" fmla="*/ 699 h 1078"/>
                  <a:gd name="T74" fmla="*/ 758 w 884"/>
                  <a:gd name="T75" fmla="*/ 715 h 1078"/>
                  <a:gd name="T76" fmla="*/ 805 w 884"/>
                  <a:gd name="T77" fmla="*/ 731 h 1078"/>
                  <a:gd name="T78" fmla="*/ 884 w 884"/>
                  <a:gd name="T79" fmla="*/ 834 h 1078"/>
                  <a:gd name="T80" fmla="*/ 876 w 884"/>
                  <a:gd name="T81" fmla="*/ 857 h 1078"/>
                  <a:gd name="T82" fmla="*/ 726 w 884"/>
                  <a:gd name="T83" fmla="*/ 897 h 1078"/>
                  <a:gd name="T84" fmla="*/ 679 w 884"/>
                  <a:gd name="T85" fmla="*/ 944 h 1078"/>
                  <a:gd name="T86" fmla="*/ 616 w 884"/>
                  <a:gd name="T87" fmla="*/ 960 h 1078"/>
                  <a:gd name="T88" fmla="*/ 434 w 884"/>
                  <a:gd name="T89" fmla="*/ 1023 h 1078"/>
                  <a:gd name="T90" fmla="*/ 387 w 884"/>
                  <a:gd name="T91" fmla="*/ 999 h 1078"/>
                  <a:gd name="T92" fmla="*/ 347 w 884"/>
                  <a:gd name="T93" fmla="*/ 928 h 1078"/>
                  <a:gd name="T94" fmla="*/ 300 w 884"/>
                  <a:gd name="T95" fmla="*/ 944 h 1078"/>
                  <a:gd name="T96" fmla="*/ 269 w 884"/>
                  <a:gd name="T97" fmla="*/ 991 h 1078"/>
                  <a:gd name="T98" fmla="*/ 284 w 884"/>
                  <a:gd name="T99" fmla="*/ 1039 h 1078"/>
                  <a:gd name="T100" fmla="*/ 308 w 884"/>
                  <a:gd name="T101" fmla="*/ 1047 h 1078"/>
                  <a:gd name="T102" fmla="*/ 371 w 884"/>
                  <a:gd name="T103" fmla="*/ 1078 h 107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84"/>
                  <a:gd name="T157" fmla="*/ 0 h 1078"/>
                  <a:gd name="T158" fmla="*/ 884 w 884"/>
                  <a:gd name="T159" fmla="*/ 1078 h 107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84" h="1078">
                    <a:moveTo>
                      <a:pt x="0" y="1062"/>
                    </a:moveTo>
                    <a:cubicBezTo>
                      <a:pt x="14" y="1007"/>
                      <a:pt x="47" y="959"/>
                      <a:pt x="79" y="913"/>
                    </a:cubicBezTo>
                    <a:cubicBezTo>
                      <a:pt x="71" y="856"/>
                      <a:pt x="63" y="828"/>
                      <a:pt x="71" y="771"/>
                    </a:cubicBezTo>
                    <a:cubicBezTo>
                      <a:pt x="130" y="784"/>
                      <a:pt x="127" y="794"/>
                      <a:pt x="174" y="826"/>
                    </a:cubicBezTo>
                    <a:cubicBezTo>
                      <a:pt x="190" y="823"/>
                      <a:pt x="207" y="826"/>
                      <a:pt x="221" y="818"/>
                    </a:cubicBezTo>
                    <a:cubicBezTo>
                      <a:pt x="239" y="807"/>
                      <a:pt x="220" y="768"/>
                      <a:pt x="261" y="747"/>
                    </a:cubicBezTo>
                    <a:cubicBezTo>
                      <a:pt x="306" y="724"/>
                      <a:pt x="430" y="731"/>
                      <a:pt x="434" y="731"/>
                    </a:cubicBezTo>
                    <a:cubicBezTo>
                      <a:pt x="475" y="739"/>
                      <a:pt x="475" y="733"/>
                      <a:pt x="505" y="763"/>
                    </a:cubicBezTo>
                    <a:cubicBezTo>
                      <a:pt x="525" y="783"/>
                      <a:pt x="518" y="795"/>
                      <a:pt x="545" y="810"/>
                    </a:cubicBezTo>
                    <a:cubicBezTo>
                      <a:pt x="559" y="818"/>
                      <a:pt x="592" y="826"/>
                      <a:pt x="592" y="826"/>
                    </a:cubicBezTo>
                    <a:cubicBezTo>
                      <a:pt x="608" y="760"/>
                      <a:pt x="660" y="641"/>
                      <a:pt x="576" y="613"/>
                    </a:cubicBezTo>
                    <a:cubicBezTo>
                      <a:pt x="523" y="616"/>
                      <a:pt x="442" y="636"/>
                      <a:pt x="387" y="605"/>
                    </a:cubicBezTo>
                    <a:cubicBezTo>
                      <a:pt x="376" y="599"/>
                      <a:pt x="361" y="556"/>
                      <a:pt x="355" y="550"/>
                    </a:cubicBezTo>
                    <a:cubicBezTo>
                      <a:pt x="342" y="537"/>
                      <a:pt x="308" y="518"/>
                      <a:pt x="308" y="518"/>
                    </a:cubicBezTo>
                    <a:cubicBezTo>
                      <a:pt x="259" y="530"/>
                      <a:pt x="268" y="523"/>
                      <a:pt x="253" y="479"/>
                    </a:cubicBezTo>
                    <a:cubicBezTo>
                      <a:pt x="267" y="367"/>
                      <a:pt x="248" y="389"/>
                      <a:pt x="387" y="408"/>
                    </a:cubicBezTo>
                    <a:cubicBezTo>
                      <a:pt x="429" y="435"/>
                      <a:pt x="446" y="476"/>
                      <a:pt x="497" y="494"/>
                    </a:cubicBezTo>
                    <a:cubicBezTo>
                      <a:pt x="516" y="491"/>
                      <a:pt x="544" y="502"/>
                      <a:pt x="553" y="486"/>
                    </a:cubicBezTo>
                    <a:cubicBezTo>
                      <a:pt x="594" y="413"/>
                      <a:pt x="510" y="383"/>
                      <a:pt x="466" y="360"/>
                    </a:cubicBezTo>
                    <a:cubicBezTo>
                      <a:pt x="437" y="318"/>
                      <a:pt x="429" y="338"/>
                      <a:pt x="418" y="281"/>
                    </a:cubicBezTo>
                    <a:cubicBezTo>
                      <a:pt x="426" y="218"/>
                      <a:pt x="425" y="212"/>
                      <a:pt x="466" y="171"/>
                    </a:cubicBezTo>
                    <a:cubicBezTo>
                      <a:pt x="473" y="149"/>
                      <a:pt x="486" y="57"/>
                      <a:pt x="489" y="52"/>
                    </a:cubicBezTo>
                    <a:cubicBezTo>
                      <a:pt x="494" y="42"/>
                      <a:pt x="510" y="47"/>
                      <a:pt x="521" y="45"/>
                    </a:cubicBezTo>
                    <a:cubicBezTo>
                      <a:pt x="532" y="42"/>
                      <a:pt x="542" y="40"/>
                      <a:pt x="553" y="37"/>
                    </a:cubicBezTo>
                    <a:cubicBezTo>
                      <a:pt x="606" y="0"/>
                      <a:pt x="657" y="19"/>
                      <a:pt x="718" y="29"/>
                    </a:cubicBezTo>
                    <a:cubicBezTo>
                      <a:pt x="699" y="83"/>
                      <a:pt x="662" y="93"/>
                      <a:pt x="624" y="131"/>
                    </a:cubicBezTo>
                    <a:cubicBezTo>
                      <a:pt x="616" y="155"/>
                      <a:pt x="602" y="185"/>
                      <a:pt x="624" y="210"/>
                    </a:cubicBezTo>
                    <a:cubicBezTo>
                      <a:pt x="634" y="222"/>
                      <a:pt x="655" y="215"/>
                      <a:pt x="671" y="218"/>
                    </a:cubicBezTo>
                    <a:cubicBezTo>
                      <a:pt x="723" y="212"/>
                      <a:pt x="783" y="215"/>
                      <a:pt x="829" y="187"/>
                    </a:cubicBezTo>
                    <a:cubicBezTo>
                      <a:pt x="864" y="210"/>
                      <a:pt x="866" y="242"/>
                      <a:pt x="876" y="281"/>
                    </a:cubicBezTo>
                    <a:cubicBezTo>
                      <a:pt x="864" y="352"/>
                      <a:pt x="842" y="376"/>
                      <a:pt x="774" y="400"/>
                    </a:cubicBezTo>
                    <a:cubicBezTo>
                      <a:pt x="751" y="434"/>
                      <a:pt x="733" y="469"/>
                      <a:pt x="710" y="502"/>
                    </a:cubicBezTo>
                    <a:cubicBezTo>
                      <a:pt x="713" y="515"/>
                      <a:pt x="715" y="529"/>
                      <a:pt x="718" y="542"/>
                    </a:cubicBezTo>
                    <a:cubicBezTo>
                      <a:pt x="720" y="550"/>
                      <a:pt x="730" y="558"/>
                      <a:pt x="726" y="565"/>
                    </a:cubicBezTo>
                    <a:cubicBezTo>
                      <a:pt x="722" y="572"/>
                      <a:pt x="711" y="570"/>
                      <a:pt x="703" y="573"/>
                    </a:cubicBezTo>
                    <a:cubicBezTo>
                      <a:pt x="684" y="602"/>
                      <a:pt x="646" y="635"/>
                      <a:pt x="679" y="676"/>
                    </a:cubicBezTo>
                    <a:cubicBezTo>
                      <a:pt x="691" y="691"/>
                      <a:pt x="716" y="690"/>
                      <a:pt x="734" y="699"/>
                    </a:cubicBezTo>
                    <a:cubicBezTo>
                      <a:pt x="743" y="703"/>
                      <a:pt x="749" y="711"/>
                      <a:pt x="758" y="715"/>
                    </a:cubicBezTo>
                    <a:cubicBezTo>
                      <a:pt x="773" y="722"/>
                      <a:pt x="805" y="731"/>
                      <a:pt x="805" y="731"/>
                    </a:cubicBezTo>
                    <a:cubicBezTo>
                      <a:pt x="846" y="762"/>
                      <a:pt x="854" y="794"/>
                      <a:pt x="884" y="834"/>
                    </a:cubicBezTo>
                    <a:cubicBezTo>
                      <a:pt x="881" y="842"/>
                      <a:pt x="883" y="853"/>
                      <a:pt x="876" y="857"/>
                    </a:cubicBezTo>
                    <a:cubicBezTo>
                      <a:pt x="850" y="871"/>
                      <a:pt x="752" y="890"/>
                      <a:pt x="726" y="897"/>
                    </a:cubicBezTo>
                    <a:cubicBezTo>
                      <a:pt x="710" y="913"/>
                      <a:pt x="698" y="933"/>
                      <a:pt x="679" y="944"/>
                    </a:cubicBezTo>
                    <a:cubicBezTo>
                      <a:pt x="660" y="955"/>
                      <a:pt x="636" y="953"/>
                      <a:pt x="616" y="960"/>
                    </a:cubicBezTo>
                    <a:cubicBezTo>
                      <a:pt x="555" y="982"/>
                      <a:pt x="499" y="1012"/>
                      <a:pt x="434" y="1023"/>
                    </a:cubicBezTo>
                    <a:cubicBezTo>
                      <a:pt x="420" y="1018"/>
                      <a:pt x="396" y="1012"/>
                      <a:pt x="387" y="999"/>
                    </a:cubicBezTo>
                    <a:cubicBezTo>
                      <a:pt x="362" y="963"/>
                      <a:pt x="393" y="959"/>
                      <a:pt x="347" y="928"/>
                    </a:cubicBezTo>
                    <a:cubicBezTo>
                      <a:pt x="331" y="933"/>
                      <a:pt x="309" y="930"/>
                      <a:pt x="300" y="944"/>
                    </a:cubicBezTo>
                    <a:cubicBezTo>
                      <a:pt x="290" y="960"/>
                      <a:pt x="269" y="991"/>
                      <a:pt x="269" y="991"/>
                    </a:cubicBezTo>
                    <a:cubicBezTo>
                      <a:pt x="270" y="993"/>
                      <a:pt x="282" y="1037"/>
                      <a:pt x="284" y="1039"/>
                    </a:cubicBezTo>
                    <a:cubicBezTo>
                      <a:pt x="290" y="1045"/>
                      <a:pt x="300" y="1043"/>
                      <a:pt x="308" y="1047"/>
                    </a:cubicBezTo>
                    <a:cubicBezTo>
                      <a:pt x="329" y="1057"/>
                      <a:pt x="350" y="1068"/>
                      <a:pt x="371" y="1078"/>
                    </a:cubicBezTo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Freeform 141"/>
              <p:cNvSpPr>
                <a:spLocks/>
              </p:cNvSpPr>
              <p:nvPr/>
            </p:nvSpPr>
            <p:spPr bwMode="auto">
              <a:xfrm>
                <a:off x="3858835" y="3835969"/>
                <a:ext cx="242564" cy="414974"/>
              </a:xfrm>
              <a:custGeom>
                <a:avLst/>
                <a:gdLst>
                  <a:gd name="T0" fmla="*/ 216 w 254"/>
                  <a:gd name="T1" fmla="*/ 0 h 465"/>
                  <a:gd name="T2" fmla="*/ 19 w 254"/>
                  <a:gd name="T3" fmla="*/ 16 h 465"/>
                  <a:gd name="T4" fmla="*/ 11 w 254"/>
                  <a:gd name="T5" fmla="*/ 47 h 465"/>
                  <a:gd name="T6" fmla="*/ 66 w 254"/>
                  <a:gd name="T7" fmla="*/ 134 h 465"/>
                  <a:gd name="T8" fmla="*/ 66 w 254"/>
                  <a:gd name="T9" fmla="*/ 284 h 465"/>
                  <a:gd name="T10" fmla="*/ 19 w 254"/>
                  <a:gd name="T11" fmla="*/ 316 h 465"/>
                  <a:gd name="T12" fmla="*/ 66 w 254"/>
                  <a:gd name="T13" fmla="*/ 465 h 465"/>
                  <a:gd name="T14" fmla="*/ 113 w 254"/>
                  <a:gd name="T15" fmla="*/ 394 h 465"/>
                  <a:gd name="T16" fmla="*/ 121 w 254"/>
                  <a:gd name="T17" fmla="*/ 284 h 465"/>
                  <a:gd name="T18" fmla="*/ 192 w 254"/>
                  <a:gd name="T19" fmla="*/ 237 h 465"/>
                  <a:gd name="T20" fmla="*/ 240 w 254"/>
                  <a:gd name="T21" fmla="*/ 134 h 465"/>
                  <a:gd name="T22" fmla="*/ 240 w 254"/>
                  <a:gd name="T23" fmla="*/ 39 h 465"/>
                  <a:gd name="T24" fmla="*/ 216 w 254"/>
                  <a:gd name="T25" fmla="*/ 0 h 4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4"/>
                  <a:gd name="T40" fmla="*/ 0 h 465"/>
                  <a:gd name="T41" fmla="*/ 254 w 254"/>
                  <a:gd name="T42" fmla="*/ 465 h 46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4" h="465">
                    <a:moveTo>
                      <a:pt x="216" y="0"/>
                    </a:moveTo>
                    <a:cubicBezTo>
                      <a:pt x="150" y="5"/>
                      <a:pt x="83" y="1"/>
                      <a:pt x="19" y="16"/>
                    </a:cubicBezTo>
                    <a:cubicBezTo>
                      <a:pt x="9" y="18"/>
                      <a:pt x="11" y="36"/>
                      <a:pt x="11" y="47"/>
                    </a:cubicBezTo>
                    <a:cubicBezTo>
                      <a:pt x="11" y="97"/>
                      <a:pt x="29" y="109"/>
                      <a:pt x="66" y="134"/>
                    </a:cubicBezTo>
                    <a:cubicBezTo>
                      <a:pt x="94" y="189"/>
                      <a:pt x="104" y="194"/>
                      <a:pt x="66" y="284"/>
                    </a:cubicBezTo>
                    <a:cubicBezTo>
                      <a:pt x="59" y="301"/>
                      <a:pt x="19" y="316"/>
                      <a:pt x="19" y="316"/>
                    </a:cubicBezTo>
                    <a:cubicBezTo>
                      <a:pt x="0" y="372"/>
                      <a:pt x="21" y="431"/>
                      <a:pt x="66" y="465"/>
                    </a:cubicBezTo>
                    <a:cubicBezTo>
                      <a:pt x="104" y="454"/>
                      <a:pt x="105" y="430"/>
                      <a:pt x="113" y="394"/>
                    </a:cubicBezTo>
                    <a:cubicBezTo>
                      <a:pt x="116" y="357"/>
                      <a:pt x="112" y="320"/>
                      <a:pt x="121" y="284"/>
                    </a:cubicBezTo>
                    <a:cubicBezTo>
                      <a:pt x="127" y="261"/>
                      <a:pt x="175" y="248"/>
                      <a:pt x="192" y="237"/>
                    </a:cubicBezTo>
                    <a:cubicBezTo>
                      <a:pt x="209" y="202"/>
                      <a:pt x="218" y="166"/>
                      <a:pt x="240" y="134"/>
                    </a:cubicBezTo>
                    <a:cubicBezTo>
                      <a:pt x="247" y="92"/>
                      <a:pt x="254" y="81"/>
                      <a:pt x="240" y="39"/>
                    </a:cubicBezTo>
                    <a:cubicBezTo>
                      <a:pt x="233" y="18"/>
                      <a:pt x="179" y="0"/>
                      <a:pt x="216" y="0"/>
                    </a:cubicBez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Freeform 142"/>
              <p:cNvSpPr>
                <a:spLocks/>
              </p:cNvSpPr>
              <p:nvPr/>
            </p:nvSpPr>
            <p:spPr bwMode="auto">
              <a:xfrm>
                <a:off x="2107383" y="4308016"/>
                <a:ext cx="504152" cy="417353"/>
              </a:xfrm>
              <a:custGeom>
                <a:avLst/>
                <a:gdLst>
                  <a:gd name="T0" fmla="*/ 29 w 526"/>
                  <a:gd name="T1" fmla="*/ 441 h 468"/>
                  <a:gd name="T2" fmla="*/ 13 w 526"/>
                  <a:gd name="T3" fmla="*/ 292 h 468"/>
                  <a:gd name="T4" fmla="*/ 84 w 526"/>
                  <a:gd name="T5" fmla="*/ 118 h 468"/>
                  <a:gd name="T6" fmla="*/ 124 w 526"/>
                  <a:gd name="T7" fmla="*/ 47 h 468"/>
                  <a:gd name="T8" fmla="*/ 132 w 526"/>
                  <a:gd name="T9" fmla="*/ 23 h 468"/>
                  <a:gd name="T10" fmla="*/ 179 w 526"/>
                  <a:gd name="T11" fmla="*/ 0 h 468"/>
                  <a:gd name="T12" fmla="*/ 187 w 526"/>
                  <a:gd name="T13" fmla="*/ 142 h 468"/>
                  <a:gd name="T14" fmla="*/ 195 w 526"/>
                  <a:gd name="T15" fmla="*/ 165 h 468"/>
                  <a:gd name="T16" fmla="*/ 242 w 526"/>
                  <a:gd name="T17" fmla="*/ 181 h 468"/>
                  <a:gd name="T18" fmla="*/ 384 w 526"/>
                  <a:gd name="T19" fmla="*/ 197 h 468"/>
                  <a:gd name="T20" fmla="*/ 502 w 526"/>
                  <a:gd name="T21" fmla="*/ 299 h 468"/>
                  <a:gd name="T22" fmla="*/ 518 w 526"/>
                  <a:gd name="T23" fmla="*/ 347 h 468"/>
                  <a:gd name="T24" fmla="*/ 526 w 526"/>
                  <a:gd name="T25" fmla="*/ 370 h 468"/>
                  <a:gd name="T26" fmla="*/ 360 w 526"/>
                  <a:gd name="T27" fmla="*/ 457 h 468"/>
                  <a:gd name="T28" fmla="*/ 29 w 526"/>
                  <a:gd name="T29" fmla="*/ 441 h 4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26"/>
                  <a:gd name="T46" fmla="*/ 0 h 468"/>
                  <a:gd name="T47" fmla="*/ 526 w 526"/>
                  <a:gd name="T48" fmla="*/ 468 h 4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26" h="468">
                    <a:moveTo>
                      <a:pt x="29" y="441"/>
                    </a:moveTo>
                    <a:cubicBezTo>
                      <a:pt x="14" y="381"/>
                      <a:pt x="13" y="387"/>
                      <a:pt x="13" y="292"/>
                    </a:cubicBezTo>
                    <a:cubicBezTo>
                      <a:pt x="13" y="198"/>
                      <a:pt x="0" y="147"/>
                      <a:pt x="84" y="118"/>
                    </a:cubicBezTo>
                    <a:cubicBezTo>
                      <a:pt x="120" y="82"/>
                      <a:pt x="105" y="105"/>
                      <a:pt x="124" y="47"/>
                    </a:cubicBezTo>
                    <a:cubicBezTo>
                      <a:pt x="127" y="39"/>
                      <a:pt x="124" y="26"/>
                      <a:pt x="132" y="23"/>
                    </a:cubicBezTo>
                    <a:cubicBezTo>
                      <a:pt x="164" y="12"/>
                      <a:pt x="148" y="19"/>
                      <a:pt x="179" y="0"/>
                    </a:cubicBezTo>
                    <a:cubicBezTo>
                      <a:pt x="182" y="47"/>
                      <a:pt x="182" y="95"/>
                      <a:pt x="187" y="142"/>
                    </a:cubicBezTo>
                    <a:cubicBezTo>
                      <a:pt x="188" y="150"/>
                      <a:pt x="188" y="160"/>
                      <a:pt x="195" y="165"/>
                    </a:cubicBezTo>
                    <a:cubicBezTo>
                      <a:pt x="209" y="175"/>
                      <a:pt x="242" y="181"/>
                      <a:pt x="242" y="181"/>
                    </a:cubicBezTo>
                    <a:cubicBezTo>
                      <a:pt x="294" y="170"/>
                      <a:pt x="332" y="188"/>
                      <a:pt x="384" y="197"/>
                    </a:cubicBezTo>
                    <a:cubicBezTo>
                      <a:pt x="431" y="228"/>
                      <a:pt x="477" y="241"/>
                      <a:pt x="502" y="299"/>
                    </a:cubicBezTo>
                    <a:cubicBezTo>
                      <a:pt x="509" y="314"/>
                      <a:pt x="513" y="331"/>
                      <a:pt x="518" y="347"/>
                    </a:cubicBezTo>
                    <a:cubicBezTo>
                      <a:pt x="521" y="355"/>
                      <a:pt x="526" y="370"/>
                      <a:pt x="526" y="370"/>
                    </a:cubicBezTo>
                    <a:cubicBezTo>
                      <a:pt x="510" y="468"/>
                      <a:pt x="469" y="459"/>
                      <a:pt x="360" y="457"/>
                    </a:cubicBezTo>
                    <a:cubicBezTo>
                      <a:pt x="250" y="455"/>
                      <a:pt x="139" y="446"/>
                      <a:pt x="29" y="441"/>
                    </a:cubicBez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Freeform 143" descr="50%"/>
              <p:cNvSpPr>
                <a:spLocks/>
              </p:cNvSpPr>
              <p:nvPr/>
            </p:nvSpPr>
            <p:spPr bwMode="auto">
              <a:xfrm>
                <a:off x="2203694" y="4497073"/>
                <a:ext cx="296071" cy="175978"/>
              </a:xfrm>
              <a:custGeom>
                <a:avLst/>
                <a:gdLst>
                  <a:gd name="T0" fmla="*/ 71 w 310"/>
                  <a:gd name="T1" fmla="*/ 135 h 198"/>
                  <a:gd name="T2" fmla="*/ 16 w 310"/>
                  <a:gd name="T3" fmla="*/ 111 h 198"/>
                  <a:gd name="T4" fmla="*/ 0 w 310"/>
                  <a:gd name="T5" fmla="*/ 64 h 198"/>
                  <a:gd name="T6" fmla="*/ 118 w 310"/>
                  <a:gd name="T7" fmla="*/ 40 h 198"/>
                  <a:gd name="T8" fmla="*/ 142 w 310"/>
                  <a:gd name="T9" fmla="*/ 56 h 198"/>
                  <a:gd name="T10" fmla="*/ 284 w 310"/>
                  <a:gd name="T11" fmla="*/ 95 h 198"/>
                  <a:gd name="T12" fmla="*/ 308 w 310"/>
                  <a:gd name="T13" fmla="*/ 143 h 198"/>
                  <a:gd name="T14" fmla="*/ 245 w 310"/>
                  <a:gd name="T15" fmla="*/ 198 h 198"/>
                  <a:gd name="T16" fmla="*/ 71 w 310"/>
                  <a:gd name="T17" fmla="*/ 135 h 1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0"/>
                  <a:gd name="T28" fmla="*/ 0 h 198"/>
                  <a:gd name="T29" fmla="*/ 310 w 310"/>
                  <a:gd name="T30" fmla="*/ 198 h 1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0" h="198">
                    <a:moveTo>
                      <a:pt x="71" y="135"/>
                    </a:moveTo>
                    <a:cubicBezTo>
                      <a:pt x="55" y="131"/>
                      <a:pt x="26" y="128"/>
                      <a:pt x="16" y="111"/>
                    </a:cubicBezTo>
                    <a:cubicBezTo>
                      <a:pt x="7" y="97"/>
                      <a:pt x="0" y="64"/>
                      <a:pt x="0" y="64"/>
                    </a:cubicBezTo>
                    <a:cubicBezTo>
                      <a:pt x="16" y="0"/>
                      <a:pt x="0" y="19"/>
                      <a:pt x="118" y="40"/>
                    </a:cubicBezTo>
                    <a:cubicBezTo>
                      <a:pt x="127" y="42"/>
                      <a:pt x="133" y="52"/>
                      <a:pt x="142" y="56"/>
                    </a:cubicBezTo>
                    <a:cubicBezTo>
                      <a:pt x="186" y="76"/>
                      <a:pt x="237" y="87"/>
                      <a:pt x="284" y="95"/>
                    </a:cubicBezTo>
                    <a:cubicBezTo>
                      <a:pt x="290" y="103"/>
                      <a:pt x="310" y="130"/>
                      <a:pt x="308" y="143"/>
                    </a:cubicBezTo>
                    <a:cubicBezTo>
                      <a:pt x="303" y="170"/>
                      <a:pt x="245" y="198"/>
                      <a:pt x="245" y="198"/>
                    </a:cubicBezTo>
                    <a:cubicBezTo>
                      <a:pt x="220" y="196"/>
                      <a:pt x="71" y="197"/>
                      <a:pt x="71" y="135"/>
                    </a:cubicBezTo>
                    <a:close/>
                  </a:path>
                </a:pathLst>
              </a:custGeom>
              <a:pattFill prst="pct70">
                <a:fgClr>
                  <a:srgbClr val="000099"/>
                </a:fgClr>
                <a:bgClr>
                  <a:srgbClr val="FFFFFF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Rectangle 144"/>
              <p:cNvSpPr>
                <a:spLocks noChangeArrowheads="1"/>
              </p:cNvSpPr>
              <p:nvPr/>
            </p:nvSpPr>
            <p:spPr bwMode="auto">
              <a:xfrm>
                <a:off x="890997" y="4708722"/>
                <a:ext cx="3232800" cy="255643"/>
              </a:xfrm>
              <a:prstGeom prst="rect">
                <a:avLst/>
              </a:prstGeom>
              <a:solidFill>
                <a:srgbClr val="A6A6A6"/>
              </a:solidFill>
              <a:ln w="25400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" name="Text Box 147"/>
              <p:cNvSpPr txBox="1">
                <a:spLocks noChangeArrowheads="1"/>
              </p:cNvSpPr>
              <p:nvPr/>
            </p:nvSpPr>
            <p:spPr bwMode="auto">
              <a:xfrm>
                <a:off x="873290" y="4668523"/>
                <a:ext cx="2045343" cy="374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Arial" panose="020B0604020202020204"/>
                    <a:cs typeface="Arial" pitchFamily="34" charset="0"/>
                  </a:rPr>
                  <a:t>Bottom electrode</a:t>
                </a:r>
              </a:p>
            </p:txBody>
          </p:sp>
          <p:sp>
            <p:nvSpPr>
              <p:cNvPr id="93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890996" y="3516523"/>
                <a:ext cx="3232800" cy="254039"/>
              </a:xfrm>
              <a:prstGeom prst="rect">
                <a:avLst/>
              </a:prstGeom>
              <a:solidFill>
                <a:srgbClr val="A6A6A6">
                  <a:alpha val="50196"/>
                </a:srgbClr>
              </a:solidFill>
              <a:ln w="25400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" name="Text Box 147"/>
              <p:cNvSpPr txBox="1">
                <a:spLocks noChangeArrowheads="1"/>
              </p:cNvSpPr>
              <p:nvPr/>
            </p:nvSpPr>
            <p:spPr bwMode="auto">
              <a:xfrm>
                <a:off x="3481313" y="3888008"/>
                <a:ext cx="451007" cy="415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95" name="Text Box 147"/>
              <p:cNvSpPr txBox="1">
                <a:spLocks noChangeArrowheads="1"/>
              </p:cNvSpPr>
              <p:nvPr/>
            </p:nvSpPr>
            <p:spPr bwMode="auto">
              <a:xfrm>
                <a:off x="3784528" y="4212008"/>
                <a:ext cx="438010" cy="415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/>
                    <a:cs typeface="Arial" pitchFamily="34" charset="0"/>
                  </a:rPr>
                  <a:t>A</a:t>
                </a:r>
              </a:p>
            </p:txBody>
          </p:sp>
        </p:grpSp>
        <p:sp>
          <p:nvSpPr>
            <p:cNvPr id="79" name="Text Box 147"/>
            <p:cNvSpPr txBox="1">
              <a:spLocks noChangeArrowheads="1"/>
            </p:cNvSpPr>
            <p:nvPr/>
          </p:nvSpPr>
          <p:spPr bwMode="auto">
            <a:xfrm>
              <a:off x="5220000" y="2106000"/>
              <a:ext cx="217392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Transparent top electrode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772645" y="891131"/>
            <a:ext cx="1154541" cy="706965"/>
            <a:chOff x="7371645" y="1871875"/>
            <a:chExt cx="1154541" cy="706965"/>
          </a:xfrm>
        </p:grpSpPr>
        <p:sp>
          <p:nvSpPr>
            <p:cNvPr id="102" name="AutoShape 151"/>
            <p:cNvSpPr>
              <a:spLocks noChangeAspect="1" noChangeArrowheads="1"/>
            </p:cNvSpPr>
            <p:nvPr/>
          </p:nvSpPr>
          <p:spPr bwMode="auto">
            <a:xfrm rot="10076829" flipV="1">
              <a:off x="8143544" y="1871875"/>
              <a:ext cx="382642" cy="706965"/>
            </a:xfrm>
            <a:prstGeom prst="lightningBolt">
              <a:avLst/>
            </a:prstGeom>
            <a:solidFill>
              <a:srgbClr val="FCF6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txBody>
            <a:bodyPr rot="10800000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Text Box 152"/>
            <p:cNvSpPr txBox="1">
              <a:spLocks noChangeArrowheads="1"/>
            </p:cNvSpPr>
            <p:nvPr/>
          </p:nvSpPr>
          <p:spPr bwMode="auto">
            <a:xfrm>
              <a:off x="7371645" y="1920324"/>
              <a:ext cx="10713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Arial" pitchFamily="34" charset="0"/>
                </a:rPr>
                <a:t>Light</a:t>
              </a: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440934" y="1500293"/>
            <a:ext cx="549220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600"/>
              </a:lnSpc>
              <a:buClr>
                <a:srgbClr val="1D97C3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/>
                <a:cs typeface="+mn-cs"/>
              </a:rPr>
              <a:t>Bulk </a:t>
            </a:r>
            <a:r>
              <a:rPr lang="en-US" sz="1600" dirty="0">
                <a:latin typeface="Arial" panose="020B0604020202020204"/>
                <a:cs typeface="+mn-cs"/>
              </a:rPr>
              <a:t>heterojunction: mix of donor and acceptor </a:t>
            </a:r>
            <a:r>
              <a:rPr lang="en-US" sz="1600" dirty="0" smtClean="0">
                <a:latin typeface="Arial" panose="020B0604020202020204"/>
                <a:cs typeface="+mn-cs"/>
              </a:rPr>
              <a:t>material</a:t>
            </a:r>
          </a:p>
          <a:p>
            <a:pPr marL="285750" indent="-285750">
              <a:lnSpc>
                <a:spcPts val="2600"/>
              </a:lnSpc>
              <a:buClr>
                <a:srgbClr val="1D97C3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/>
                <a:cs typeface="+mn-cs"/>
              </a:rPr>
              <a:t>High </a:t>
            </a:r>
            <a:r>
              <a:rPr lang="en-US" sz="1600" dirty="0" err="1" smtClean="0">
                <a:latin typeface="Arial" panose="020B0604020202020204"/>
                <a:cs typeface="+mn-cs"/>
              </a:rPr>
              <a:t>EQE</a:t>
            </a:r>
            <a:endParaRPr lang="en-US" sz="1600" dirty="0" smtClean="0">
              <a:latin typeface="Arial" panose="020B0604020202020204"/>
              <a:cs typeface="+mn-cs"/>
            </a:endParaRPr>
          </a:p>
          <a:p>
            <a:pPr marL="285750" indent="-285750">
              <a:lnSpc>
                <a:spcPts val="2600"/>
              </a:lnSpc>
              <a:buClr>
                <a:srgbClr val="1D97C3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/>
                <a:cs typeface="+mn-cs"/>
              </a:rPr>
              <a:t>Low dark current</a:t>
            </a:r>
            <a:endParaRPr lang="en-US" sz="1600" dirty="0">
              <a:latin typeface="Arial" panose="020B0604020202020204"/>
              <a:cs typeface="+mn-cs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045" y="3230300"/>
            <a:ext cx="3519621" cy="2490519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3" y="3196941"/>
            <a:ext cx="3607097" cy="255723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5"/>
          <a:srcRect r="11839"/>
          <a:stretch/>
        </p:blipFill>
        <p:spPr>
          <a:xfrm>
            <a:off x="6185715" y="3256052"/>
            <a:ext cx="3019245" cy="24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FD3FD1-1707-4CC7-93AB-7C30574B6D23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sp>
        <p:nvSpPr>
          <p:cNvPr id="5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15158" y="102012"/>
            <a:ext cx="5913684" cy="91440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/>
              <a:t>Example: X-ray detector on foil</a:t>
            </a:r>
            <a:endParaRPr lang="en-US" sz="3200" dirty="0"/>
          </a:p>
        </p:txBody>
      </p:sp>
      <p:sp>
        <p:nvSpPr>
          <p:cNvPr id="6" name="Text Placeholder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673595" y="702552"/>
            <a:ext cx="8064005" cy="265287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40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112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684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256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4pPr>
            <a:lvl5pPr marL="2082800" indent="-2540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5pPr>
            <a:lvl6pPr marL="25400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6pPr>
            <a:lvl7pPr marL="29972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7pPr>
            <a:lvl8pPr marL="34544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8pPr>
            <a:lvl9pPr marL="3911600" indent="-2540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800" kern="0" dirty="0" smtClean="0">
                <a:solidFill>
                  <a:srgbClr val="0070C0"/>
                </a:solidFill>
              </a:rPr>
              <a:t>Wireless portable X-ray detectors </a:t>
            </a:r>
            <a:r>
              <a:rPr lang="en-US" sz="1800" kern="0" dirty="0" smtClean="0"/>
              <a:t>are becoming more and more popular</a:t>
            </a:r>
          </a:p>
          <a:p>
            <a:pPr lvl="1"/>
            <a:r>
              <a:rPr lang="en-US" sz="1800" kern="0" dirty="0" smtClean="0"/>
              <a:t>in mobile X-ray units </a:t>
            </a:r>
            <a:r>
              <a:rPr lang="en-US" sz="1800" kern="0" dirty="0" smtClean="0">
                <a:sym typeface="Wingdings" panose="05000000000000000000" pitchFamily="2" charset="2"/>
              </a:rPr>
              <a:t> </a:t>
            </a:r>
            <a:r>
              <a:rPr lang="en-US" sz="1800" kern="0" dirty="0" smtClean="0"/>
              <a:t>bed-side x-ray</a:t>
            </a:r>
          </a:p>
          <a:p>
            <a:pPr lvl="1"/>
            <a:r>
              <a:rPr lang="en-US" sz="1800" kern="0" dirty="0" smtClean="0"/>
              <a:t>as replacement for fixed detectors in radiography rooms</a:t>
            </a:r>
          </a:p>
          <a:p>
            <a:r>
              <a:rPr lang="en-US" sz="1800" kern="0" dirty="0" smtClean="0">
                <a:solidFill>
                  <a:srgbClr val="0070C0"/>
                </a:solidFill>
              </a:rPr>
              <a:t>Lighter</a:t>
            </a:r>
            <a:r>
              <a:rPr lang="en-US" sz="1800" kern="0" dirty="0" smtClean="0"/>
              <a:t> and </a:t>
            </a:r>
            <a:r>
              <a:rPr lang="en-US" sz="1800" kern="0" dirty="0" smtClean="0">
                <a:solidFill>
                  <a:srgbClr val="0070C0"/>
                </a:solidFill>
              </a:rPr>
              <a:t>more robust </a:t>
            </a:r>
            <a:r>
              <a:rPr lang="en-US" sz="1800" kern="0" dirty="0" smtClean="0"/>
              <a:t>detector</a:t>
            </a:r>
          </a:p>
          <a:p>
            <a:pPr lvl="1"/>
            <a:r>
              <a:rPr lang="en-US" sz="1800" kern="0" dirty="0" smtClean="0"/>
              <a:t>will ease workflow for staff and patient</a:t>
            </a:r>
          </a:p>
          <a:p>
            <a:pPr lvl="1"/>
            <a:r>
              <a:rPr lang="en-US" sz="1800" kern="0" dirty="0" smtClean="0"/>
              <a:t>less damage due to dropped detectors</a:t>
            </a:r>
          </a:p>
          <a:p>
            <a:r>
              <a:rPr lang="en-US" sz="1800" kern="0" dirty="0" smtClean="0">
                <a:solidFill>
                  <a:srgbClr val="0070C0"/>
                </a:solidFill>
              </a:rPr>
              <a:t>Visions</a:t>
            </a:r>
          </a:p>
          <a:p>
            <a:pPr lvl="1"/>
            <a:r>
              <a:rPr lang="en-US" sz="1800" kern="0" dirty="0" smtClean="0"/>
              <a:t>flexible X-ray detector -&gt; wrap around body </a:t>
            </a:r>
          </a:p>
          <a:p>
            <a:pPr lvl="1"/>
            <a:r>
              <a:rPr lang="en-US" sz="1800" kern="0" dirty="0" smtClean="0"/>
              <a:t>‘ultra-mobile portable X-ray’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 l="2396" t="2369" r="2399" b="2781"/>
          <a:stretch>
            <a:fillRect/>
          </a:stretch>
        </p:blipFill>
        <p:spPr bwMode="auto">
          <a:xfrm>
            <a:off x="190947" y="3612357"/>
            <a:ext cx="2749746" cy="232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_" descr="http://www.itnonline.com/sites/default/files/imagecache/article_slideshow/photo_article/Philips.DXR1103_08a_Mobile_wDR_P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0" t="-1366" r="-7430" b="-3341"/>
          <a:stretch/>
        </p:blipFill>
        <p:spPr bwMode="auto">
          <a:xfrm>
            <a:off x="3236664" y="3617811"/>
            <a:ext cx="2032259" cy="29129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48897" y="6050324"/>
            <a:ext cx="2970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/>
              </a:rPr>
              <a:t>Wireless portable detector</a:t>
            </a:r>
            <a:endParaRPr lang="en-US" dirty="0">
              <a:latin typeface="Calibri"/>
            </a:endParaRP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3287675" y="3612357"/>
            <a:ext cx="1981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/>
              </a:rPr>
              <a:t>Mobile X-ray unit</a:t>
            </a:r>
          </a:p>
        </p:txBody>
      </p:sp>
      <p:sp>
        <p:nvSpPr>
          <p:cNvPr id="11" name="TextBox 10"/>
          <p:cNvSpPr txBox="1"/>
          <p:nvPr>
            <p:custDataLst>
              <p:tags r:id="rId7"/>
            </p:custDataLst>
          </p:nvPr>
        </p:nvSpPr>
        <p:spPr>
          <a:xfrm>
            <a:off x="2173436" y="5466187"/>
            <a:ext cx="73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>
                    <a:lumMod val="50000"/>
                  </a:srgbClr>
                </a:solidFill>
                <a:latin typeface="Calibri"/>
              </a:rPr>
              <a:t>Trixell</a:t>
            </a:r>
            <a:endParaRPr lang="en-US" sz="1800" dirty="0">
              <a:solidFill>
                <a:srgbClr val="FFFFFF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4147" y="3968478"/>
            <a:ext cx="2319367" cy="1522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3423" y="4030512"/>
            <a:ext cx="2736304" cy="179663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7005716" y="3878170"/>
            <a:ext cx="525101" cy="298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2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FooterFont"/>
  <p:tag name="FONTSETCLASSNAME" val="FontSet1"/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2"/>
  <p:tag name="SHAPECLASSNAME" val="HiddenFooter"/>
  <p:tag name="SHAPECLASSPROTECTIONTYPE" val="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DescFont"/>
  <p:tag name="FONTSETCLASSNAME" val="FontSet1"/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2"/>
  <p:tag name="SHAPECLASSNAME" val="HiddenDate"/>
  <p:tag name="SHAPECLASSPROTECTIONTYPE" val="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PageNumberFont"/>
  <p:tag name="FONTSETCLASSNAME" val="FontSet1"/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2"/>
  <p:tag name="SHAPECLASSNAME" val="HiddenPageNumber"/>
  <p:tag name="SHAPECLASSPROTECTIONTYPE" val="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TitleFontC"/>
  <p:tag name="FONTSETCLASSNAME" val="FontSet1"/>
  <p:tag name="COLORS" val="-2;-2;-2;-2;SlideTitelFontColorDark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TitleSubTitleOnG2T"/>
  <p:tag name="SHAPECLASSPROTECTIONTYP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SlideTextFontC"/>
  <p:tag name="FONTSETCLASSNAME" val="FontSet1"/>
  <p:tag name="COLORS" val="-2;-2;-2;-2;-2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PROTECTIONTYPE" val="3"/>
  <p:tag name="SHAPECLASSNAME" val="LargeTextBox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PROTECTIONTYPE" val="31"/>
  <p:tag name="SHAPECLASSNAME" val="HiddenFoot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PROTECTIONTYPE" val="31"/>
  <p:tag name="SHAPECLASSNAME" val="HiddenPageNumb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COLORSETGROUPCLASSNAME" val="ColorSetGroupLight"/>
  <p:tag name="FONTSETGROUPCLASSNAME" val="FontSetGroup1"/>
  <p:tag name="SHAPECLASSNAME" val="HiddenDate"/>
  <p:tag name="SHAPECLASSPROTECTIONTYPE" val="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Topliner"/>
  <p:tag name="SHAPECLASSFILE" val="SHLBG2C$C.gif"/>
  <p:tag name="SHAPECLASSPROTECTIONTYPE" val="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FooterG1"/>
  <p:tag name="SHAPECLASSPROTECTIONTYPE" val="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DateG1"/>
  <p:tag name="SHAPECLASSPROTECTIONTYPE" val="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PageNoG1"/>
  <p:tag name="SHAPECLASSPROTECTIONTYPE" val="3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FooterG1"/>
  <p:tag name="SHAPECLASSPROTECTIONTYPE" val="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DateG1"/>
  <p:tag name="SHAPECLASSPROTECTIONTYPE" val="3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PageNoG1"/>
  <p:tag name="SHAPECLASSPROTECTIONTYPE" val="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FooterG1"/>
  <p:tag name="SHAPECLASSPROTECTIONTYPE" val="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DateG1"/>
  <p:tag name="SHAPECLASSPROTECTIONTYPE" val="3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PageNoG1"/>
  <p:tag name="SHAPECLASSPROTECTIONTYPE" val="3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SlideTitleFontC"/>
  <p:tag name="FONTSETCLASSNAME" val="FontSet1"/>
  <p:tag name="COLORS" val="-2;-2;-2;-2;TitleSlideTitleFontColorLight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TitleOnTitleSlide"/>
  <p:tag name="SHAPECLASSPROTECTIONTYPE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PhilipsLogo"/>
  <p:tag name="SHAPECLASSFILE" val="PHSMTR2$C.gif"/>
  <p:tag name="SHAPECLASSPROTECTIONTYPE" val="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Subtitle"/>
  <p:tag name="SHAPECLASSPROTECTIONTYPE" val="3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Footer"/>
  <p:tag name="SHAPECLASSPROTECTIONTYPE" val="3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PageNumber"/>
  <p:tag name="SHAPECLASSPROTECTIONTYPE" val="3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Date"/>
  <p:tag name="SHAPECLASSPROTECTIONTYPE" val="3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Topliner"/>
  <p:tag name="SHAPECLASSFILE" val="SHLBG2C$C.gif"/>
  <p:tag name="SHAPECLASSPROTECTIONTYPE" val="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PhilipsLogo"/>
  <p:tag name="SHAPECLASSFILE" val="PHSMTR2$C.gif"/>
  <p:tag name="SHAPECLASSPROTECTIONTYPE" val="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TitleFont"/>
  <p:tag name="FONTSETCLASSNAME" val="FontSet1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TitleOnSlide"/>
  <p:tag name="SHAPECLASSPROTECTIONTYPE" val="0"/>
  <p:tag name="COLORS" val="-2;-2;-2;-2;SlideTitleFontColor;-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PageNumberFont"/>
  <p:tag name="FONTSETCLASSNAME" val="FontSet1"/>
  <p:tag name="COLORSETCLASSNAME" val="ColorSet1"/>
  <p:tag name="MLI" val="1"/>
  <p:tag name="SHAPESETGROUPCLASSNAME" val="ShapeSetGroup2"/>
  <p:tag name="COLORSETGROUPCLASSNAME" val="ColorSetGroupLight"/>
  <p:tag name="FONTSETGROUPCLASSNAME" val="FontSetGroup2"/>
  <p:tag name="SHAPECLASSPROTECTIONTYPE" val="31"/>
  <p:tag name="SHAPESETCLASSNAME" val="Slide"/>
  <p:tag name="SHAPECLASSNAME" val="PageNumber"/>
  <p:tag name="COLORS" val="-2;-2;-2;-2;SlideFooterFontColor;-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LargeTextBox"/>
  <p:tag name="SHAPECLASSPROTECTIONTYPE" val="0"/>
  <p:tag name="COLORS" val="-2;-2;-2;-2;SlideTextFontColor;-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FooterFont"/>
  <p:tag name="FONTSETCLASSNAME" val="FontSet1"/>
  <p:tag name="COLORS" val="-2;-2;-2;-2;SlideFooterFontColor;-2"/>
  <p:tag name="COLORSETCLASSNAME" val="ColorSet1"/>
  <p:tag name="SCRIPT" val="1"/>
  <p:tag name="FIELDS" val="DIVISION;CONTENTOWNER;DATE;ISONUMBER;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Footer"/>
  <p:tag name="SHAPECLASSPROTECTIONTYPE" val="4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TitleFont"/>
  <p:tag name="FONTSETCLASSNAME" val="FontSet1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TitleOnSlide"/>
  <p:tag name="SHAPECLASSPROTECTIONTYPE" val="0"/>
  <p:tag name="COLORS" val="-2;-2;-2;-2;SlideTitleFontColor;-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DescFont"/>
  <p:tag name="FONTSETCLASSNAME" val="FontSet1"/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HiddenDate"/>
  <p:tag name="SHAPECLASSPROTECTIONTYPE" val="3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2"/>
  <p:tag name="SHAPECLASSNAME" val="PhilipsLogoLarge"/>
  <p:tag name="SHAPECLASSFILE" val="PHLRTR2$C.gif"/>
  <p:tag name="SHAPECLASSPROTECTIONTYPE" val="3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FooterFont"/>
  <p:tag name="FONTSETCLASSNAME" val="FontSet1"/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2"/>
  <p:tag name="SHAPECLASSNAME" val="HiddenFooter"/>
  <p:tag name="SHAPECLASSPROTECTIONTYPE" val="3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DescFont"/>
  <p:tag name="FONTSETCLASSNAME" val="FontSet1"/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2"/>
  <p:tag name="SHAPECLASSNAME" val="HiddenDate"/>
  <p:tag name="SHAPECLASSPROTECTIONTYPE" val="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PageNumberFont"/>
  <p:tag name="FONTSETCLASSNAME" val="FontSet1"/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2"/>
  <p:tag name="SHAPECLASSNAME" val="HiddenPageNumber"/>
  <p:tag name="SHAPECLASSPROTECTIONTYPE" val="3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TitleFontC"/>
  <p:tag name="FONTSETCLASSNAME" val="FontSet1"/>
  <p:tag name="COLORSETCLASSNAME" val="ColorSet1"/>
  <p:tag name="MLI" val="1"/>
  <p:tag name="SHAPESETGROUPCLASSNAME" val="ShapeSetGroup2"/>
  <p:tag name="SHAPESETCLASSNAME" val="TITLETEXT"/>
  <p:tag name="COLORSETGROUPCLASSNAME" val="ColorSetGroupLight"/>
  <p:tag name="FONTSETGROUPCLASSNAME" val="FontSetGroup1"/>
  <p:tag name="SHAPECLASSNAME" val="TitleOnSlide02"/>
  <p:tag name="SHAPECLASSPROTECTIONTYPE" val="3"/>
  <p:tag name="COLORS" val="-2;-2;-2;-2;-1;-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SlideTextFontC"/>
  <p:tag name="FONTSETCLASSNAME" val="FontSet1"/>
  <p:tag name="COLORSETCLASSNAME" val="ColorSet1"/>
  <p:tag name="MLI" val="1"/>
  <p:tag name="SHAPESETGROUPCLASSNAME" val="ShapeSetGroup2"/>
  <p:tag name="SHAPESETCLASSNAME" val="TITLETEXT"/>
  <p:tag name="COLORSETGROUPCLASSNAME" val="ColorSetGroupLight"/>
  <p:tag name="FONTSETGROUPCLASSNAME" val="FontSetGroup1"/>
  <p:tag name="SHAPECLASSNAME" val="LargeTextBox"/>
  <p:tag name="SHAPECLASSPROTECTIONTYPE" val="3"/>
  <p:tag name="COLORS" val="-2;-2;-2;-2;-3;-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PageNumberFont"/>
  <p:tag name="FONTSETCLASSNAME" val="FontSet1"/>
  <p:tag name="COLORSETCLASSNAME" val="ColorSet1"/>
  <p:tag name="MLI" val="1"/>
  <p:tag name="SHAPESETGROUPCLASSNAME" val="ShapeSetGroup2"/>
  <p:tag name="COLORSETGROUPCLASSNAME" val="ColorSetGroupLight"/>
  <p:tag name="FONTSETGROUPCLASSNAME" val="FontSetGroup2"/>
  <p:tag name="SHAPECLASSPROTECTIONTYPE" val="31"/>
  <p:tag name="SHAPESETCLASSNAME" val="Slide"/>
  <p:tag name="SHAPECLASSNAME" val="PageNumber"/>
  <p:tag name="COLORS" val="-2;-2;-2;-2;SlideFooterFontColor;-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PhilColorsBackgroundA2;-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Phi"/>
  <p:tag name="ML_LAYOUT_RESOURCE" val="PHI_PRESENT4_3.MCR"/>
  <p:tag name="FIELDS.INITIALIZED" val="1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1"/>
  <p:tag name="STYLESETGROUPCLASSNAME" val="StyleSetGroup1"/>
  <p:tag name="MAPNAME" val="Map1"/>
  <p:tag name="CFG.LAYOUT" val="Default"/>
  <p:tag name="MLI" val="1"/>
  <p:tag name="PICTURE 2_SHAPECLASSPROTECTIONTYPE" val="31"/>
  <p:tag name="TEXTBOX 3_SHAPECLASSPROTECTIONTYPE" val="63"/>
  <p:tag name="TEXTBOX 4_SHAPECLASSPROTECTIONTYPE" val="47"/>
  <p:tag name="TITLE 1_SHAPECLASSPROTECTIONTYPE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PageNumberFontC"/>
  <p:tag name="FONTSETCLASSNAME" val="FontSet1"/>
  <p:tag name="COLORS" val="-2;-2;-2;-2;SlidePageNoFontColorDark;-2"/>
  <p:tag name="COLORSETCLASSNAME" val="ColorSet1"/>
  <p:tag name="SCRIPT" val="1"/>
  <p:tag name="MLI" val="1"/>
  <p:tag name="SHAPESETGROUPCLASSNAME" val="ShapeSetGroup2"/>
  <p:tag name="SHAPESETCLASSNAME" val="TITLEONLY"/>
  <p:tag name="COLORSETGROUPCLASSNAME" val="ColorSetGroupLight"/>
  <p:tag name="FONTSETGROUPCLASSNAME" val="FontSetGroup1"/>
  <p:tag name="SHAPECLASSNAME" val="PageNumber"/>
  <p:tag name="SHAPECLASSPROTECTIONTYPE" val="4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TitleFontC"/>
  <p:tag name="FONTSETCLASSNAME" val="FontSet1"/>
  <p:tag name="COLORSETCLASSNAME" val="ColorSet1"/>
  <p:tag name="MLI" val="1"/>
  <p:tag name="SHAPESETGROUPCLASSNAME" val="ShapeSetGroup2"/>
  <p:tag name="SHAPESETCLASSNAME" val="TITLEONLY"/>
  <p:tag name="COLORSETGROUPCLASSNAME" val="ColorSetGroupLight"/>
  <p:tag name="FONTSETGROUPCLASSNAME" val="FontSetGroup1"/>
  <p:tag name="SHAPECLASSNAME" val="TitleOnSlide"/>
  <p:tag name="SHAPECLASSPROTECTIONTYPE" val="3"/>
  <p:tag name="COLORS" val="-2;-2;-2;-2;-1;-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-1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LargeTextBox"/>
  <p:tag name="SHAPECLASSPROTECTIONTYPE" val="0"/>
  <p:tag name="COLORS" val="-2;-2;-2;-2;SlideTextFontColor;-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DescFont"/>
  <p:tag name="FONTSETCLASSNAME" val="FontSet1"/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HiddenDate"/>
  <p:tag name="SHAPECLASSPROTECTIONTYPE" val="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FooterFont"/>
  <p:tag name="FONTSETCLASSNAME" val="FontSet1"/>
  <p:tag name="COLORS" val="-2;-2;-2;-2;SlideFooterFontColor;-2"/>
  <p:tag name="COLORSETCLASSNAME" val="ColorSet1"/>
  <p:tag name="SCRIPT" val="1"/>
  <p:tag name="FIELDS" val="DIVISION;CONTENTOWNER;DATE;ISONUMBER;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Footer"/>
  <p:tag name="SHAPECLASSPROTECTIONTYPE" val="4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2"/>
  <p:tag name="SHAPECLASSNAME" val="PhilipsLogoLarge"/>
  <p:tag name="SHAPECLASSFILE" val="PHLRTR2$C.gif"/>
  <p:tag name="SHAPECLASSPROTECTIONTYPE" val="31"/>
</p:tagLst>
</file>

<file path=ppt/theme/theme1.xml><?xml version="1.0" encoding="utf-8"?>
<a:theme xmlns:a="http://schemas.openxmlformats.org/drawingml/2006/main" name="philips-ppt-template-0803-2010-12-16 pnumber nonerasable MAKROS">
  <a:themeElements>
    <a:clrScheme name="1_Philips 1">
      <a:dk1>
        <a:srgbClr val="000000"/>
      </a:dk1>
      <a:lt1>
        <a:srgbClr val="FFFFFF"/>
      </a:lt1>
      <a:dk2>
        <a:srgbClr val="000000"/>
      </a:dk2>
      <a:lt2>
        <a:srgbClr val="9EA1B2"/>
      </a:lt2>
      <a:accent1>
        <a:srgbClr val="C1E3EB"/>
      </a:accent1>
      <a:accent2>
        <a:srgbClr val="69C3DA"/>
      </a:accent2>
      <a:accent3>
        <a:srgbClr val="FFFFFF"/>
      </a:accent3>
      <a:accent4>
        <a:srgbClr val="000000"/>
      </a:accent4>
      <a:accent5>
        <a:srgbClr val="DDEFF3"/>
      </a:accent5>
      <a:accent6>
        <a:srgbClr val="5EB0C5"/>
      </a:accent6>
      <a:hlink>
        <a:srgbClr val="FFBB57"/>
      </a:hlink>
      <a:folHlink>
        <a:srgbClr val="0B5ED7"/>
      </a:folHlink>
    </a:clrScheme>
    <a:fontScheme name="1_Philip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hilips 1">
        <a:dk1>
          <a:srgbClr val="000000"/>
        </a:dk1>
        <a:lt1>
          <a:srgbClr val="FFFFFF"/>
        </a:lt1>
        <a:dk2>
          <a:srgbClr val="000000"/>
        </a:dk2>
        <a:lt2>
          <a:srgbClr val="9EA1B2"/>
        </a:lt2>
        <a:accent1>
          <a:srgbClr val="C1E3EB"/>
        </a:accent1>
        <a:accent2>
          <a:srgbClr val="69C3DA"/>
        </a:accent2>
        <a:accent3>
          <a:srgbClr val="FFFFFF"/>
        </a:accent3>
        <a:accent4>
          <a:srgbClr val="000000"/>
        </a:accent4>
        <a:accent5>
          <a:srgbClr val="DDEFF3"/>
        </a:accent5>
        <a:accent6>
          <a:srgbClr val="5EB0C5"/>
        </a:accent6>
        <a:hlink>
          <a:srgbClr val="FFBB57"/>
        </a:hlink>
        <a:folHlink>
          <a:srgbClr val="0B5E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Benutzerdefiniert 1">
      <a:dk1>
        <a:srgbClr val="000000"/>
      </a:dk1>
      <a:lt1>
        <a:srgbClr val="FFFFFF"/>
      </a:lt1>
      <a:dk2>
        <a:srgbClr val="CCCEDB"/>
      </a:dk2>
      <a:lt2>
        <a:srgbClr val="000000"/>
      </a:lt2>
      <a:accent1>
        <a:srgbClr val="0089C4"/>
      </a:accent1>
      <a:accent2>
        <a:srgbClr val="1E9D8B"/>
      </a:accent2>
      <a:accent3>
        <a:srgbClr val="5B8F22"/>
      </a:accent3>
      <a:accent4>
        <a:srgbClr val="E98300"/>
      </a:accent4>
      <a:accent5>
        <a:srgbClr val="CD202C"/>
      </a:accent5>
      <a:accent6>
        <a:srgbClr val="7D0063"/>
      </a:accent6>
      <a:hlink>
        <a:srgbClr val="0089C4"/>
      </a:hlink>
      <a:folHlink>
        <a:srgbClr val="1E9D8B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hilips-ppt-template-0803-2010-12-16 pnumber nonerasable MAKROS">
  <a:themeElements>
    <a:clrScheme name="1_Philips 1">
      <a:dk1>
        <a:srgbClr val="000000"/>
      </a:dk1>
      <a:lt1>
        <a:srgbClr val="FFFFFF"/>
      </a:lt1>
      <a:dk2>
        <a:srgbClr val="000000"/>
      </a:dk2>
      <a:lt2>
        <a:srgbClr val="9EA1B2"/>
      </a:lt2>
      <a:accent1>
        <a:srgbClr val="C1E3EB"/>
      </a:accent1>
      <a:accent2>
        <a:srgbClr val="69C3DA"/>
      </a:accent2>
      <a:accent3>
        <a:srgbClr val="FFFFFF"/>
      </a:accent3>
      <a:accent4>
        <a:srgbClr val="000000"/>
      </a:accent4>
      <a:accent5>
        <a:srgbClr val="DDEFF3"/>
      </a:accent5>
      <a:accent6>
        <a:srgbClr val="5EB0C5"/>
      </a:accent6>
      <a:hlink>
        <a:srgbClr val="FFBB57"/>
      </a:hlink>
      <a:folHlink>
        <a:srgbClr val="0B5ED7"/>
      </a:folHlink>
    </a:clrScheme>
    <a:fontScheme name="1_Philip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hilips 1">
        <a:dk1>
          <a:srgbClr val="000000"/>
        </a:dk1>
        <a:lt1>
          <a:srgbClr val="FFFFFF"/>
        </a:lt1>
        <a:dk2>
          <a:srgbClr val="000000"/>
        </a:dk2>
        <a:lt2>
          <a:srgbClr val="9EA1B2"/>
        </a:lt2>
        <a:accent1>
          <a:srgbClr val="C1E3EB"/>
        </a:accent1>
        <a:accent2>
          <a:srgbClr val="69C3DA"/>
        </a:accent2>
        <a:accent3>
          <a:srgbClr val="FFFFFF"/>
        </a:accent3>
        <a:accent4>
          <a:srgbClr val="000000"/>
        </a:accent4>
        <a:accent5>
          <a:srgbClr val="DDEFF3"/>
        </a:accent5>
        <a:accent6>
          <a:srgbClr val="5EB0C5"/>
        </a:accent6>
        <a:hlink>
          <a:srgbClr val="FFBB57"/>
        </a:hlink>
        <a:folHlink>
          <a:srgbClr val="0B5E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philips-ppt-template-0803-2010-12-16 pnumber nonerasable MAKROS</Template>
  <TotalTime>5260</TotalTime>
  <Words>451</Words>
  <Application>Microsoft Office PowerPoint</Application>
  <PresentationFormat>On-screen Show (4:3)</PresentationFormat>
  <Paragraphs>135</Paragraphs>
  <Slides>16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Arial</vt:lpstr>
      <vt:lpstr>Wingdings</vt:lpstr>
      <vt:lpstr>philips-ppt-template-0803-2010-12-16 pnumber nonerasable MAKROS</vt:lpstr>
      <vt:lpstr>Standarddesign</vt:lpstr>
      <vt:lpstr>1_philips-ppt-template-0803-2010-12-16 pnumber nonerasable MAKROS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X-ray detector on foil</vt:lpstr>
      <vt:lpstr>X-ray sensor on foil</vt:lpstr>
      <vt:lpstr>Characterization with light and X-ray</vt:lpstr>
      <vt:lpstr>PowerPoint Presentation</vt:lpstr>
      <vt:lpstr>PowerPoint Presentation</vt:lpstr>
      <vt:lpstr>PowerPoint Presentation</vt:lpstr>
      <vt:lpstr>Summary</vt:lpstr>
      <vt:lpstr>Research areas at Holst Centre</vt:lpstr>
    </vt:vector>
  </TitlesOfParts>
  <Company>Philips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Simon</dc:creator>
  <cp:lastModifiedBy>Matthias Simon</cp:lastModifiedBy>
  <cp:revision>620</cp:revision>
  <dcterms:created xsi:type="dcterms:W3CDTF">2012-06-11T07:56:05Z</dcterms:created>
  <dcterms:modified xsi:type="dcterms:W3CDTF">2017-02-08T10:24:04Z</dcterms:modified>
</cp:coreProperties>
</file>