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5" r:id="rId3"/>
    <p:sldId id="344" r:id="rId4"/>
    <p:sldId id="327" r:id="rId5"/>
    <p:sldId id="328" r:id="rId6"/>
    <p:sldId id="324" r:id="rId7"/>
    <p:sldId id="343" r:id="rId8"/>
    <p:sldId id="329" r:id="rId9"/>
    <p:sldId id="342" r:id="rId10"/>
    <p:sldId id="293" r:id="rId11"/>
    <p:sldId id="334" r:id="rId12"/>
    <p:sldId id="292" r:id="rId13"/>
    <p:sldId id="330" r:id="rId14"/>
    <p:sldId id="286" r:id="rId15"/>
  </p:sldIdLst>
  <p:sldSz cx="9144000" cy="6858000" type="screen4x3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CB6BA-5449-0B46-B6F5-73EA702310AB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F9126-FC4D-8543-985F-A25FD388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57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66877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0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70F131-BB9E-4F62-BC3E-DFC6429AE2B4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9EDD-33C0-45F6-B070-6B22CBC2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2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March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B281E-60F8-4101-81F5-769A39D13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23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  <a:prstGeom prst="rect">
            <a:avLst/>
          </a:prstGeo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  <a:prstGeom prst="rect">
            <a:avLst/>
          </a:prstGeo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403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686872" y="6237312"/>
            <a:ext cx="21336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 defTabSz="457200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Picture 5" descr="ATTRACT_PRINT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95237"/>
            <a:ext cx="2123728" cy="1062763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5877272"/>
            <a:ext cx="9144000" cy="0"/>
          </a:xfrm>
          <a:prstGeom prst="line">
            <a:avLst/>
          </a:prstGeom>
          <a:noFill/>
          <a:ln w="38100" cap="flat" cmpd="sng">
            <a:solidFill>
              <a:srgbClr val="5F0E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10" descr="Screen Shot 2015-05-29 at 09.06.24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9756576" cy="2781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tract-eu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rdit.e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2988241"/>
            <a:ext cx="9144000" cy="3059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900"/>
              </a:spcBef>
              <a:defRPr sz="3200">
                <a:solidFill>
                  <a:srgbClr val="333399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chemeClr val="tx2"/>
                </a:solidFill>
              </a:rPr>
              <a:t>Accelerating </a:t>
            </a:r>
            <a:r>
              <a:rPr lang="en-US" sz="3600" dirty="0">
                <a:solidFill>
                  <a:schemeClr val="tx2"/>
                </a:solidFill>
              </a:rPr>
              <a:t>development of high-performance detector and imaging technologies for </a:t>
            </a:r>
            <a:r>
              <a:rPr lang="en-US" sz="3600" dirty="0" smtClean="0">
                <a:solidFill>
                  <a:schemeClr val="tx2"/>
                </a:solidFill>
              </a:rPr>
              <a:t>science and markets</a:t>
            </a:r>
          </a:p>
          <a:p>
            <a:pPr lvl="0" algn="ctr">
              <a:spcBef>
                <a:spcPts val="900"/>
              </a:spcBef>
            </a:pPr>
            <a:endParaRPr lang="en-US" sz="1800" b="1" dirty="0" smtClean="0">
              <a:solidFill>
                <a:srgbClr val="FF6600"/>
              </a:solidFill>
            </a:endParaRPr>
          </a:p>
          <a:p>
            <a:pPr lvl="0" algn="ctr">
              <a:spcBef>
                <a:spcPts val="900"/>
              </a:spcBef>
            </a:pPr>
            <a:r>
              <a:rPr lang="en-US" sz="1800" b="1" dirty="0" smtClean="0">
                <a:solidFill>
                  <a:srgbClr val="FF6600"/>
                </a:solidFill>
              </a:rPr>
              <a:t>Pablo Tello (CERN)</a:t>
            </a:r>
            <a:endParaRPr lang="en-US" sz="1800" b="1" dirty="0">
              <a:solidFill>
                <a:srgbClr val="FF6600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endParaRPr dirty="0">
              <a:solidFill>
                <a:schemeClr val="tx2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3850159"/>
            <a:ext cx="91440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 defTabSz="457200">
              <a:spcBef>
                <a:spcPts val="1000"/>
              </a:spcBef>
            </a:pPr>
            <a:endParaRPr sz="1600" b="1" dirty="0">
              <a:solidFill>
                <a:srgbClr val="FF6600"/>
              </a:solidFill>
            </a:endParaRPr>
          </a:p>
        </p:txBody>
      </p:sp>
      <p:pic>
        <p:nvPicPr>
          <p:cNvPr id="19" name="Picture 18" descr="ATTRACT_PRI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52736"/>
            <a:ext cx="4029038" cy="20162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64288" y="6217569"/>
            <a:ext cx="1728192" cy="307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263B8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www.attract-eu.org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263B8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21" y="6046843"/>
            <a:ext cx="6650750" cy="6492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8"/>
          <p:cNvSpPr txBox="1">
            <a:spLocks/>
          </p:cNvSpPr>
          <p:nvPr/>
        </p:nvSpPr>
        <p:spPr>
          <a:xfrm>
            <a:off x="395536" y="260648"/>
            <a:ext cx="8748464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28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>
              <a:defRPr sz="4400">
                <a:latin typeface="Arial"/>
                <a:ea typeface="Arial"/>
                <a:cs typeface="Arial"/>
                <a:sym typeface="Arial"/>
              </a:defRPr>
            </a:lvl2pPr>
            <a:lvl3pPr algn="ctr">
              <a:defRPr sz="4400">
                <a:latin typeface="Arial"/>
                <a:ea typeface="Arial"/>
                <a:cs typeface="Arial"/>
                <a:sym typeface="Arial"/>
              </a:defRPr>
            </a:lvl3pPr>
            <a:lvl4pPr algn="ctr">
              <a:defRPr sz="4400">
                <a:latin typeface="Arial"/>
                <a:ea typeface="Arial"/>
                <a:cs typeface="Arial"/>
                <a:sym typeface="Arial"/>
              </a:defRPr>
            </a:lvl4pPr>
            <a:lvl5pPr algn="ctr">
              <a:defRPr sz="4400">
                <a:latin typeface="Arial"/>
                <a:ea typeface="Arial"/>
                <a:cs typeface="Arial"/>
                <a:sym typeface="Arial"/>
              </a:defRPr>
            </a:lvl5pPr>
            <a:lvl6pPr indent="457200" algn="ctr">
              <a:defRPr sz="4400">
                <a:latin typeface="Arial"/>
                <a:ea typeface="Arial"/>
                <a:cs typeface="Arial"/>
                <a:sym typeface="Arial"/>
              </a:defRPr>
            </a:lvl6pPr>
            <a:lvl7pPr indent="914400" algn="ctr">
              <a:defRPr sz="4400">
                <a:latin typeface="Arial"/>
                <a:ea typeface="Arial"/>
                <a:cs typeface="Arial"/>
                <a:sym typeface="Arial"/>
              </a:defRPr>
            </a:lvl7pPr>
            <a:lvl8pPr indent="1371600" algn="ctr">
              <a:defRPr sz="4400">
                <a:latin typeface="Arial"/>
                <a:ea typeface="Arial"/>
                <a:cs typeface="Arial"/>
                <a:sym typeface="Arial"/>
              </a:defRPr>
            </a:lvl8pPr>
            <a:lvl9pPr indent="1828800" algn="ctr">
              <a:defRPr sz="4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263B86"/>
                </a:solidFill>
              </a:rPr>
              <a:t>“Mini-ATTRACT” Phases 1 and 2</a:t>
            </a:r>
            <a:endParaRPr lang="en-US" sz="3000" dirty="0">
              <a:solidFill>
                <a:srgbClr val="263B8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512" y="980728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263B86"/>
                </a:solidFill>
              </a:rPr>
              <a:t>Phase 1</a:t>
            </a:r>
            <a:endParaRPr lang="en-GB" sz="2400" b="1" dirty="0">
              <a:solidFill>
                <a:srgbClr val="263B8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63B86"/>
                </a:solidFill>
              </a:rPr>
              <a:t>A </a:t>
            </a:r>
            <a:r>
              <a:rPr lang="en-GB" sz="2400" dirty="0">
                <a:solidFill>
                  <a:srgbClr val="263B86"/>
                </a:solidFill>
              </a:rPr>
              <a:t>wide scope of technologies with breakthrough potential (TRL 2 to 4</a:t>
            </a:r>
            <a:r>
              <a:rPr lang="en-GB" sz="2400" dirty="0" smtClean="0">
                <a:solidFill>
                  <a:srgbClr val="263B86"/>
                </a:solidFill>
              </a:rPr>
              <a:t>). Plant the “Flowers”.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63B86"/>
                </a:solidFill>
              </a:rPr>
              <a:t>Selection </a:t>
            </a:r>
            <a:r>
              <a:rPr lang="en-GB" sz="2400" dirty="0">
                <a:solidFill>
                  <a:srgbClr val="263B86"/>
                </a:solidFill>
              </a:rPr>
              <a:t>process based </a:t>
            </a:r>
            <a:r>
              <a:rPr lang="en-GB" sz="2400" dirty="0" smtClean="0">
                <a:solidFill>
                  <a:srgbClr val="263B86"/>
                </a:solidFill>
              </a:rPr>
              <a:t>on excellence (scientific merit, </a:t>
            </a:r>
            <a:r>
              <a:rPr lang="en-GB" sz="2400" dirty="0">
                <a:solidFill>
                  <a:srgbClr val="263B86"/>
                </a:solidFill>
              </a:rPr>
              <a:t>industrial scalability and social added </a:t>
            </a:r>
            <a:r>
              <a:rPr lang="en-GB" sz="2400" dirty="0" smtClean="0">
                <a:solidFill>
                  <a:srgbClr val="263B86"/>
                </a:solidFill>
              </a:rPr>
              <a:t>value). </a:t>
            </a:r>
            <a:endParaRPr lang="en-GB" sz="2400" dirty="0">
              <a:solidFill>
                <a:srgbClr val="263B86"/>
              </a:solidFill>
            </a:endParaRPr>
          </a:p>
          <a:p>
            <a:pPr algn="just"/>
            <a:endParaRPr lang="en-GB" sz="2400" dirty="0" smtClean="0">
              <a:solidFill>
                <a:srgbClr val="263B86"/>
              </a:solidFill>
            </a:endParaRPr>
          </a:p>
          <a:p>
            <a:pPr algn="just"/>
            <a:r>
              <a:rPr lang="en-GB" sz="2400" b="1" dirty="0" smtClean="0">
                <a:solidFill>
                  <a:srgbClr val="263B86"/>
                </a:solidFill>
              </a:rPr>
              <a:t>Phase 2</a:t>
            </a:r>
            <a:endParaRPr lang="en-GB" sz="2400" b="1" dirty="0">
              <a:solidFill>
                <a:srgbClr val="263B8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63B86"/>
                </a:solidFill>
              </a:rPr>
              <a:t>Scalability </a:t>
            </a:r>
            <a:r>
              <a:rPr lang="en-GB" sz="2400" dirty="0">
                <a:solidFill>
                  <a:srgbClr val="263B86"/>
                </a:solidFill>
              </a:rPr>
              <a:t>of </a:t>
            </a:r>
            <a:r>
              <a:rPr lang="en-GB" sz="2400" dirty="0" smtClean="0">
                <a:solidFill>
                  <a:srgbClr val="263B86"/>
                </a:solidFill>
              </a:rPr>
              <a:t>Phase </a:t>
            </a:r>
            <a:r>
              <a:rPr lang="en-GB" sz="2400" dirty="0">
                <a:solidFill>
                  <a:srgbClr val="263B86"/>
                </a:solidFill>
              </a:rPr>
              <a:t>1-selected technologies towards industrial deployment (TRL 5 to 9</a:t>
            </a:r>
            <a:r>
              <a:rPr lang="en-GB" sz="2400" dirty="0" smtClean="0">
                <a:solidFill>
                  <a:srgbClr val="263B86"/>
                </a:solidFill>
              </a:rPr>
              <a:t>). Select and fund 10% of Phase 1 projects.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63B86"/>
                </a:solidFill>
              </a:rPr>
              <a:t>Construction </a:t>
            </a:r>
            <a:r>
              <a:rPr lang="en-GB" sz="2400" dirty="0">
                <a:solidFill>
                  <a:srgbClr val="263B86"/>
                </a:solidFill>
              </a:rPr>
              <a:t>and establishment of a self-sustained initiative (“Maxi” ATTRACT</a:t>
            </a:r>
            <a:r>
              <a:rPr lang="en-GB" sz="2400" dirty="0" smtClean="0">
                <a:solidFill>
                  <a:srgbClr val="263B86"/>
                </a:solidFill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63B86"/>
                </a:solidFill>
              </a:rPr>
              <a:t>Preparing to repeat the “Flowers” in parallel.</a:t>
            </a:r>
            <a:endParaRPr lang="en-GB" sz="2400" dirty="0">
              <a:solidFill>
                <a:srgbClr val="263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81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2" name="Shape 92"/>
          <p:cNvSpPr/>
          <p:nvPr/>
        </p:nvSpPr>
        <p:spPr>
          <a:xfrm>
            <a:off x="395535" y="375016"/>
            <a:ext cx="8748465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lnSpcReduction="10000"/>
          </a:bodyPr>
          <a:lstStyle>
            <a:lvl1pPr>
              <a:defRPr sz="3000">
                <a:solidFill>
                  <a:srgbClr val="263B8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Mini-ATTRACT Submission H2020 WP 16-17 Call</a:t>
            </a:r>
          </a:p>
        </p:txBody>
      </p:sp>
      <p:sp>
        <p:nvSpPr>
          <p:cNvPr id="93" name="Shape 93"/>
          <p:cNvSpPr/>
          <p:nvPr/>
        </p:nvSpPr>
        <p:spPr>
          <a:xfrm>
            <a:off x="67219" y="980727"/>
            <a:ext cx="8753255" cy="5786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>
              <a:defRPr sz="2400">
                <a:solidFill>
                  <a:srgbClr val="263B86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  <a:p>
            <a:pPr marL="285750" indent="-285750" algn="just">
              <a:buSzPct val="100000"/>
              <a:buFont typeface="Arial"/>
              <a:buChar char="•"/>
              <a:defRPr sz="2400">
                <a:solidFill>
                  <a:srgbClr val="263B8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smtClean="0"/>
              <a:t>Core Consortium created to administrate the ATTRACT call(s), to be launched late 2017 or early 2018, depending if/when EC awards the </a:t>
            </a:r>
            <a:r>
              <a:rPr lang="fr-CH" sz="2000" i="1" dirty="0"/>
              <a:t>INFRAINNOV-1-2017 </a:t>
            </a:r>
            <a:r>
              <a:rPr lang="fr-CH" sz="2000" dirty="0" smtClean="0"/>
              <a:t>call to ATTRACT</a:t>
            </a:r>
          </a:p>
          <a:p>
            <a:pPr marL="285750" indent="-285750" algn="just">
              <a:buSzPct val="100000"/>
              <a:buFont typeface="Arial"/>
              <a:buChar char="•"/>
              <a:defRPr sz="2400">
                <a:solidFill>
                  <a:srgbClr val="263B8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smtClean="0"/>
              <a:t>18 ME will be redistributed in 100 kE grants, based on received and selected short, few-page proposals</a:t>
            </a:r>
          </a:p>
          <a:p>
            <a:pPr marL="285750" lvl="4" indent="-285750" algn="just">
              <a:buSzPct val="100000"/>
              <a:buFont typeface="Arial"/>
              <a:buChar char="•"/>
              <a:defRPr sz="2400">
                <a:solidFill>
                  <a:srgbClr val="263B8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/>
              <a:t>Max 2 ME will be used for administrating the call(s) </a:t>
            </a:r>
            <a:endParaRPr lang="fr-CH" sz="2000" dirty="0" smtClean="0"/>
          </a:p>
          <a:p>
            <a:pPr marL="285750" indent="-285750" algn="just">
              <a:buSzPct val="100000"/>
              <a:buFont typeface="Arial"/>
              <a:buChar char="•"/>
              <a:defRPr sz="2400">
                <a:solidFill>
                  <a:srgbClr val="263B8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smtClean="0"/>
              <a:t>Proposals selected by independent scientific advisory committee (IC; coordinated by S. Bertolucci)</a:t>
            </a:r>
          </a:p>
          <a:p>
            <a:pPr marL="285750" indent="-285750" algn="just">
              <a:buSzPct val="100000"/>
              <a:buFont typeface="Arial"/>
              <a:buChar char="•"/>
              <a:defRPr sz="2400">
                <a:solidFill>
                  <a:srgbClr val="263B8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smtClean="0"/>
              <a:t>Some 20 distinguished identified members, supported by reviewers selected by the members (but not made public)</a:t>
            </a:r>
          </a:p>
          <a:p>
            <a:pPr marL="285750" indent="-285750" algn="just">
              <a:buSzPct val="100000"/>
              <a:buFont typeface="Arial"/>
              <a:buChar char="•"/>
              <a:defRPr sz="2400">
                <a:solidFill>
                  <a:srgbClr val="263B8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smtClean="0"/>
              <a:t>Funded projects have 12 months to develop their ideas/prototypes for the next funding stage. Big event in Brussels</a:t>
            </a:r>
          </a:p>
          <a:p>
            <a:pPr marL="285750" indent="-285750" algn="just">
              <a:buSzPct val="100000"/>
              <a:buFont typeface="Arial"/>
              <a:buChar char="•"/>
              <a:defRPr sz="2400">
                <a:solidFill>
                  <a:srgbClr val="263B8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smtClean="0"/>
              <a:t>An ad-hoc advisory body has been set up to prepare the way for “Maxi“, plan </a:t>
            </a:r>
            <a:r>
              <a:rPr lang="fr-CH" sz="2000" dirty="0" err="1" smtClean="0"/>
              <a:t>merged</a:t>
            </a:r>
            <a:r>
              <a:rPr lang="fr-CH" sz="2000" dirty="0" smtClean="0"/>
              <a:t> </a:t>
            </a:r>
            <a:r>
              <a:rPr lang="fr-CH" sz="2000" dirty="0" smtClean="0"/>
              <a:t>with Mini-ATTRACT Project Advisory Committee (PAC). Chaired by J. Wood</a:t>
            </a:r>
          </a:p>
          <a:p>
            <a:pPr marL="285750" indent="-285750" algn="just">
              <a:buSzPct val="100000"/>
              <a:buFont typeface="Arial"/>
              <a:buChar char="•"/>
              <a:defRPr sz="1400">
                <a:solidFill>
                  <a:srgbClr val="263B86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5" name="image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520" y="6097642"/>
            <a:ext cx="5879991" cy="5739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6484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8"/>
          <p:cNvSpPr txBox="1">
            <a:spLocks/>
          </p:cNvSpPr>
          <p:nvPr/>
        </p:nvSpPr>
        <p:spPr>
          <a:xfrm>
            <a:off x="395536" y="260648"/>
            <a:ext cx="8748464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28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>
              <a:defRPr sz="4400">
                <a:latin typeface="Arial"/>
                <a:ea typeface="Arial"/>
                <a:cs typeface="Arial"/>
                <a:sym typeface="Arial"/>
              </a:defRPr>
            </a:lvl2pPr>
            <a:lvl3pPr algn="ctr">
              <a:defRPr sz="4400">
                <a:latin typeface="Arial"/>
                <a:ea typeface="Arial"/>
                <a:cs typeface="Arial"/>
                <a:sym typeface="Arial"/>
              </a:defRPr>
            </a:lvl3pPr>
            <a:lvl4pPr algn="ctr">
              <a:defRPr sz="4400">
                <a:latin typeface="Arial"/>
                <a:ea typeface="Arial"/>
                <a:cs typeface="Arial"/>
                <a:sym typeface="Arial"/>
              </a:defRPr>
            </a:lvl4pPr>
            <a:lvl5pPr algn="ctr">
              <a:defRPr sz="4400">
                <a:latin typeface="Arial"/>
                <a:ea typeface="Arial"/>
                <a:cs typeface="Arial"/>
                <a:sym typeface="Arial"/>
              </a:defRPr>
            </a:lvl5pPr>
            <a:lvl6pPr indent="457200" algn="ctr">
              <a:defRPr sz="4400">
                <a:latin typeface="Arial"/>
                <a:ea typeface="Arial"/>
                <a:cs typeface="Arial"/>
                <a:sym typeface="Arial"/>
              </a:defRPr>
            </a:lvl6pPr>
            <a:lvl7pPr indent="914400" algn="ctr">
              <a:defRPr sz="4400">
                <a:latin typeface="Arial"/>
                <a:ea typeface="Arial"/>
                <a:cs typeface="Arial"/>
                <a:sym typeface="Arial"/>
              </a:defRPr>
            </a:lvl7pPr>
            <a:lvl8pPr indent="1371600" algn="ctr">
              <a:defRPr sz="4400">
                <a:latin typeface="Arial"/>
                <a:ea typeface="Arial"/>
                <a:cs typeface="Arial"/>
                <a:sym typeface="Arial"/>
              </a:defRPr>
            </a:lvl8pPr>
            <a:lvl9pPr indent="1828800" algn="ctr">
              <a:defRPr sz="4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263B86"/>
                </a:solidFill>
              </a:rPr>
              <a:t>Funding “Mini-ATTRACT” Phases 1 and 2</a:t>
            </a:r>
            <a:endParaRPr lang="en-US" sz="3000" dirty="0">
              <a:solidFill>
                <a:srgbClr val="263B8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>
                <a:solidFill>
                  <a:srgbClr val="263B86"/>
                </a:solidFill>
              </a:rPr>
              <a:t>Phase </a:t>
            </a:r>
            <a:r>
              <a:rPr lang="en-GB" b="1" dirty="0">
                <a:solidFill>
                  <a:srgbClr val="263B86"/>
                </a:solidFill>
              </a:rPr>
              <a:t>1 (</a:t>
            </a:r>
            <a:r>
              <a:rPr lang="en-GB" b="1" dirty="0" smtClean="0">
                <a:solidFill>
                  <a:srgbClr val="263B86"/>
                </a:solidFill>
              </a:rPr>
              <a:t>2017-2018): </a:t>
            </a:r>
            <a:r>
              <a:rPr lang="en-GB" dirty="0">
                <a:solidFill>
                  <a:srgbClr val="263B86"/>
                </a:solidFill>
              </a:rPr>
              <a:t>Research and Innovation Action </a:t>
            </a:r>
            <a:r>
              <a:rPr lang="en-GB" dirty="0" smtClean="0">
                <a:solidFill>
                  <a:srgbClr val="263B86"/>
                </a:solidFill>
              </a:rPr>
              <a:t>(20 </a:t>
            </a:r>
            <a:r>
              <a:rPr lang="en-GB" dirty="0">
                <a:solidFill>
                  <a:srgbClr val="263B86"/>
                </a:solidFill>
              </a:rPr>
              <a:t>M Euros EC funding) with autonomy to launch open calls with the following objectives</a:t>
            </a:r>
            <a:r>
              <a:rPr lang="en-GB" dirty="0" smtClean="0">
                <a:solidFill>
                  <a:srgbClr val="263B86"/>
                </a:solidFill>
              </a:rPr>
              <a:t>:</a:t>
            </a:r>
          </a:p>
          <a:p>
            <a:pPr algn="just"/>
            <a:endParaRPr lang="en-GB" dirty="0">
              <a:solidFill>
                <a:srgbClr val="263B8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63B86"/>
                </a:solidFill>
              </a:rPr>
              <a:t>Identification </a:t>
            </a:r>
            <a:r>
              <a:rPr lang="en-GB" dirty="0">
                <a:solidFill>
                  <a:srgbClr val="263B86"/>
                </a:solidFill>
              </a:rPr>
              <a:t>of a wide spectrum of technology opportunities with breakthrough potential across the 28 EU Member </a:t>
            </a:r>
            <a:r>
              <a:rPr lang="en-GB" dirty="0" smtClean="0">
                <a:solidFill>
                  <a:srgbClr val="263B86"/>
                </a:solidFill>
              </a:rPr>
              <a:t>States and Associated Countries.</a:t>
            </a:r>
            <a:endParaRPr lang="en-GB" dirty="0">
              <a:solidFill>
                <a:srgbClr val="263B8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63B86"/>
                </a:solidFill>
              </a:rPr>
              <a:t>Assessment </a:t>
            </a:r>
            <a:r>
              <a:rPr lang="en-GB" dirty="0">
                <a:solidFill>
                  <a:srgbClr val="263B86"/>
                </a:solidFill>
              </a:rPr>
              <a:t>of the feasibility and scalability of the identified opportunities.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63B86"/>
                </a:solidFill>
              </a:rPr>
              <a:t>Selection </a:t>
            </a:r>
            <a:r>
              <a:rPr lang="en-GB" dirty="0">
                <a:solidFill>
                  <a:srgbClr val="263B86"/>
                </a:solidFill>
              </a:rPr>
              <a:t>and clustering of those opportunities with </a:t>
            </a:r>
            <a:r>
              <a:rPr lang="en-GB" dirty="0" smtClean="0">
                <a:solidFill>
                  <a:srgbClr val="263B86"/>
                </a:solidFill>
              </a:rPr>
              <a:t>potential </a:t>
            </a:r>
            <a:r>
              <a:rPr lang="en-GB" dirty="0">
                <a:solidFill>
                  <a:srgbClr val="263B86"/>
                </a:solidFill>
              </a:rPr>
              <a:t>for industrial implementation (transition towards </a:t>
            </a:r>
            <a:r>
              <a:rPr lang="en-GB" dirty="0" smtClean="0">
                <a:solidFill>
                  <a:srgbClr val="263B86"/>
                </a:solidFill>
              </a:rPr>
              <a:t>Phase </a:t>
            </a:r>
            <a:r>
              <a:rPr lang="en-GB" dirty="0">
                <a:solidFill>
                  <a:srgbClr val="263B86"/>
                </a:solidFill>
              </a:rPr>
              <a:t>2</a:t>
            </a:r>
            <a:r>
              <a:rPr lang="en-GB" dirty="0" smtClean="0">
                <a:solidFill>
                  <a:srgbClr val="263B86"/>
                </a:solidFill>
              </a:rPr>
              <a:t>).</a:t>
            </a:r>
          </a:p>
          <a:p>
            <a:pPr algn="just"/>
            <a:endParaRPr lang="en-GB" dirty="0">
              <a:solidFill>
                <a:srgbClr val="263B86"/>
              </a:solidFill>
            </a:endParaRPr>
          </a:p>
          <a:p>
            <a:pPr algn="just"/>
            <a:r>
              <a:rPr lang="en-GB" b="1" dirty="0">
                <a:solidFill>
                  <a:srgbClr val="263B86"/>
                </a:solidFill>
              </a:rPr>
              <a:t>Phase 2 (</a:t>
            </a:r>
            <a:r>
              <a:rPr lang="en-GB" b="1" dirty="0" smtClean="0">
                <a:solidFill>
                  <a:srgbClr val="263B86"/>
                </a:solidFill>
              </a:rPr>
              <a:t>2018-2019): </a:t>
            </a:r>
            <a:r>
              <a:rPr lang="en-GB" dirty="0" smtClean="0">
                <a:solidFill>
                  <a:srgbClr val="263B86"/>
                </a:solidFill>
              </a:rPr>
              <a:t>Expected continuation call with </a:t>
            </a:r>
            <a:r>
              <a:rPr lang="en-GB" dirty="0">
                <a:solidFill>
                  <a:srgbClr val="263B86"/>
                </a:solidFill>
              </a:rPr>
              <a:t>autonomy to launch open calls with the following objectives</a:t>
            </a:r>
            <a:r>
              <a:rPr lang="en-GB" dirty="0" smtClean="0">
                <a:solidFill>
                  <a:srgbClr val="263B86"/>
                </a:solidFill>
              </a:rPr>
              <a:t>:</a:t>
            </a:r>
          </a:p>
          <a:p>
            <a:pPr algn="just"/>
            <a:endParaRPr lang="en-GB" dirty="0" smtClean="0">
              <a:solidFill>
                <a:srgbClr val="263B8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63B86"/>
                </a:solidFill>
              </a:rPr>
              <a:t>Continuation </a:t>
            </a:r>
            <a:r>
              <a:rPr lang="en-GB" dirty="0">
                <a:solidFill>
                  <a:srgbClr val="263B86"/>
                </a:solidFill>
              </a:rPr>
              <a:t>with the selected opportunities from </a:t>
            </a:r>
            <a:r>
              <a:rPr lang="en-GB" dirty="0" smtClean="0">
                <a:solidFill>
                  <a:srgbClr val="263B86"/>
                </a:solidFill>
              </a:rPr>
              <a:t>Phase </a:t>
            </a:r>
            <a:r>
              <a:rPr lang="en-GB" dirty="0">
                <a:solidFill>
                  <a:srgbClr val="263B86"/>
                </a:solidFill>
              </a:rPr>
              <a:t>1 towards industrial applications having societal </a:t>
            </a:r>
            <a:r>
              <a:rPr lang="en-GB" dirty="0" smtClean="0">
                <a:solidFill>
                  <a:srgbClr val="263B86"/>
                </a:solidFill>
              </a:rPr>
              <a:t>value.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63B86"/>
                </a:solidFill>
              </a:rPr>
              <a:t>Advancement </a:t>
            </a:r>
            <a:r>
              <a:rPr lang="en-GB" dirty="0">
                <a:solidFill>
                  <a:srgbClr val="263B86"/>
                </a:solidFill>
              </a:rPr>
              <a:t>towards a strategic model for a sustainable ATTRACT initiative.</a:t>
            </a:r>
          </a:p>
        </p:txBody>
      </p:sp>
    </p:spTree>
    <p:extLst>
      <p:ext uri="{BB962C8B-B14F-4D97-AF65-F5344CB8AC3E}">
        <p14:creationId xmlns:p14="http://schemas.microsoft.com/office/powerpoint/2010/main" val="3618516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8905" y="2502486"/>
            <a:ext cx="9165401" cy="3086754"/>
          </a:xfrm>
          <a:custGeom>
            <a:avLst/>
            <a:gdLst>
              <a:gd name="connsiteX0" fmla="*/ 0 w 10132540"/>
              <a:gd name="connsiteY0" fmla="*/ 1309816 h 4041090"/>
              <a:gd name="connsiteX1" fmla="*/ 1309816 w 10132540"/>
              <a:gd name="connsiteY1" fmla="*/ 502508 h 4041090"/>
              <a:gd name="connsiteX2" fmla="*/ 3352800 w 10132540"/>
              <a:gd name="connsiteY2" fmla="*/ 2207740 h 4041090"/>
              <a:gd name="connsiteX3" fmla="*/ 1392194 w 10132540"/>
              <a:gd name="connsiteY3" fmla="*/ 3649362 h 4041090"/>
              <a:gd name="connsiteX4" fmla="*/ 5222789 w 10132540"/>
              <a:gd name="connsiteY4" fmla="*/ 3945924 h 4041090"/>
              <a:gd name="connsiteX5" fmla="*/ 8987481 w 10132540"/>
              <a:gd name="connsiteY5" fmla="*/ 2232454 h 4041090"/>
              <a:gd name="connsiteX6" fmla="*/ 6870357 w 10132540"/>
              <a:gd name="connsiteY6" fmla="*/ 1260389 h 4041090"/>
              <a:gd name="connsiteX7" fmla="*/ 10132540 w 10132540"/>
              <a:gd name="connsiteY7" fmla="*/ 0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2540" h="4041090">
                <a:moveTo>
                  <a:pt x="0" y="1309816"/>
                </a:moveTo>
                <a:cubicBezTo>
                  <a:pt x="375508" y="831335"/>
                  <a:pt x="751016" y="352854"/>
                  <a:pt x="1309816" y="502508"/>
                </a:cubicBezTo>
                <a:cubicBezTo>
                  <a:pt x="1868616" y="652162"/>
                  <a:pt x="3339070" y="1683264"/>
                  <a:pt x="3352800" y="2207740"/>
                </a:cubicBezTo>
                <a:cubicBezTo>
                  <a:pt x="3366530" y="2732216"/>
                  <a:pt x="1080529" y="3359665"/>
                  <a:pt x="1392194" y="3649362"/>
                </a:cubicBezTo>
                <a:cubicBezTo>
                  <a:pt x="1703859" y="3939059"/>
                  <a:pt x="3956908" y="4182075"/>
                  <a:pt x="5222789" y="3945924"/>
                </a:cubicBezTo>
                <a:cubicBezTo>
                  <a:pt x="6488670" y="3709773"/>
                  <a:pt x="8712886" y="2680043"/>
                  <a:pt x="8987481" y="2232454"/>
                </a:cubicBezTo>
                <a:cubicBezTo>
                  <a:pt x="9262076" y="1784865"/>
                  <a:pt x="6679514" y="1632465"/>
                  <a:pt x="6870357" y="1260389"/>
                </a:cubicBezTo>
                <a:cubicBezTo>
                  <a:pt x="7061200" y="888313"/>
                  <a:pt x="8596870" y="444156"/>
                  <a:pt x="10132540" y="0"/>
                </a:cubicBezTo>
              </a:path>
            </a:pathLst>
          </a:custGeom>
          <a:noFill/>
          <a:ln w="762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-272921" y="2084762"/>
            <a:ext cx="9664182" cy="3213000"/>
          </a:xfrm>
          <a:custGeom>
            <a:avLst/>
            <a:gdLst>
              <a:gd name="connsiteX0" fmla="*/ 0 w 10132540"/>
              <a:gd name="connsiteY0" fmla="*/ 1309816 h 4041090"/>
              <a:gd name="connsiteX1" fmla="*/ 1309816 w 10132540"/>
              <a:gd name="connsiteY1" fmla="*/ 502508 h 4041090"/>
              <a:gd name="connsiteX2" fmla="*/ 3352800 w 10132540"/>
              <a:gd name="connsiteY2" fmla="*/ 2207740 h 4041090"/>
              <a:gd name="connsiteX3" fmla="*/ 1392194 w 10132540"/>
              <a:gd name="connsiteY3" fmla="*/ 3649362 h 4041090"/>
              <a:gd name="connsiteX4" fmla="*/ 5222789 w 10132540"/>
              <a:gd name="connsiteY4" fmla="*/ 3945924 h 4041090"/>
              <a:gd name="connsiteX5" fmla="*/ 8987481 w 10132540"/>
              <a:gd name="connsiteY5" fmla="*/ 2232454 h 4041090"/>
              <a:gd name="connsiteX6" fmla="*/ 6870357 w 10132540"/>
              <a:gd name="connsiteY6" fmla="*/ 1260389 h 4041090"/>
              <a:gd name="connsiteX7" fmla="*/ 10132540 w 10132540"/>
              <a:gd name="connsiteY7" fmla="*/ 0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2540" h="4041090">
                <a:moveTo>
                  <a:pt x="0" y="1309816"/>
                </a:moveTo>
                <a:cubicBezTo>
                  <a:pt x="375508" y="831335"/>
                  <a:pt x="751016" y="352854"/>
                  <a:pt x="1309816" y="502508"/>
                </a:cubicBezTo>
                <a:cubicBezTo>
                  <a:pt x="1868616" y="652162"/>
                  <a:pt x="3339070" y="1683264"/>
                  <a:pt x="3352800" y="2207740"/>
                </a:cubicBezTo>
                <a:cubicBezTo>
                  <a:pt x="3366530" y="2732216"/>
                  <a:pt x="1080529" y="3359665"/>
                  <a:pt x="1392194" y="3649362"/>
                </a:cubicBezTo>
                <a:cubicBezTo>
                  <a:pt x="1703859" y="3939059"/>
                  <a:pt x="3956908" y="4182075"/>
                  <a:pt x="5222789" y="3945924"/>
                </a:cubicBezTo>
                <a:cubicBezTo>
                  <a:pt x="6488670" y="3709773"/>
                  <a:pt x="8712886" y="2680043"/>
                  <a:pt x="8987481" y="2232454"/>
                </a:cubicBezTo>
                <a:cubicBezTo>
                  <a:pt x="9262076" y="1784865"/>
                  <a:pt x="6679514" y="1632465"/>
                  <a:pt x="6870357" y="1260389"/>
                </a:cubicBezTo>
                <a:cubicBezTo>
                  <a:pt x="7061200" y="888313"/>
                  <a:pt x="8596870" y="444156"/>
                  <a:pt x="10132540" y="0"/>
                </a:cubicBezTo>
              </a:path>
            </a:pathLst>
          </a:custGeom>
          <a:noFill/>
          <a:ln w="254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839756" y="974559"/>
            <a:ext cx="1316905" cy="1499221"/>
            <a:chOff x="1119674" y="156412"/>
            <a:chExt cx="1755873" cy="1998961"/>
          </a:xfrm>
        </p:grpSpPr>
        <p:grpSp>
          <p:nvGrpSpPr>
            <p:cNvPr id="9" name="Group 8"/>
            <p:cNvGrpSpPr/>
            <p:nvPr/>
          </p:nvGrpSpPr>
          <p:grpSpPr>
            <a:xfrm>
              <a:off x="1119674" y="156412"/>
              <a:ext cx="662474" cy="1998961"/>
              <a:chOff x="4198776" y="428339"/>
              <a:chExt cx="419877" cy="1409792"/>
            </a:xfrm>
            <a:solidFill>
              <a:srgbClr val="FF0000"/>
            </a:solidFill>
            <a:scene3d>
              <a:camera prst="orthographicFront"/>
              <a:lightRig rig="freezing" dir="t"/>
            </a:scene3d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4198776" y="428339"/>
                <a:ext cx="0" cy="1409792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Wave 7"/>
              <p:cNvSpPr/>
              <p:nvPr/>
            </p:nvSpPr>
            <p:spPr>
              <a:xfrm>
                <a:off x="4198776" y="1261545"/>
                <a:ext cx="419877" cy="326572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1119674" y="609722"/>
              <a:ext cx="175587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218441" y="102851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2018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5286" y="1345207"/>
            <a:ext cx="4453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 M Euros EC fund.</a:t>
            </a:r>
          </a:p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Seed funding of 180 breakthrough projects.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67077" y="2207907"/>
            <a:ext cx="1316905" cy="1499221"/>
            <a:chOff x="1119674" y="156412"/>
            <a:chExt cx="1755873" cy="1998961"/>
          </a:xfrm>
        </p:grpSpPr>
        <p:grpSp>
          <p:nvGrpSpPr>
            <p:cNvPr id="36" name="Group 35"/>
            <p:cNvGrpSpPr/>
            <p:nvPr/>
          </p:nvGrpSpPr>
          <p:grpSpPr>
            <a:xfrm>
              <a:off x="1119674" y="156412"/>
              <a:ext cx="662474" cy="1998961"/>
              <a:chOff x="4198776" y="428339"/>
              <a:chExt cx="419877" cy="1409792"/>
            </a:xfrm>
            <a:solidFill>
              <a:srgbClr val="FF0000"/>
            </a:solidFill>
            <a:scene3d>
              <a:camera prst="orthographicFront"/>
              <a:lightRig rig="freezing" dir="t"/>
            </a:scene3d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198776" y="428339"/>
                <a:ext cx="0" cy="1409792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Wave 38"/>
              <p:cNvSpPr/>
              <p:nvPr/>
            </p:nvSpPr>
            <p:spPr>
              <a:xfrm>
                <a:off x="4198776" y="1261545"/>
                <a:ext cx="419877" cy="326572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>
              <a:off x="1119674" y="609722"/>
              <a:ext cx="175587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3245762" y="226186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2019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02608" y="2578554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Scale-up EC fund.</a:t>
            </a:r>
          </a:p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Private capital in place.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427984" y="3707127"/>
            <a:ext cx="1316905" cy="1499221"/>
            <a:chOff x="1119674" y="156412"/>
            <a:chExt cx="1755873" cy="1998961"/>
          </a:xfrm>
        </p:grpSpPr>
        <p:grpSp>
          <p:nvGrpSpPr>
            <p:cNvPr id="43" name="Group 42"/>
            <p:cNvGrpSpPr/>
            <p:nvPr/>
          </p:nvGrpSpPr>
          <p:grpSpPr>
            <a:xfrm>
              <a:off x="1119674" y="156412"/>
              <a:ext cx="662474" cy="1998961"/>
              <a:chOff x="4198776" y="428339"/>
              <a:chExt cx="419877" cy="1409792"/>
            </a:xfrm>
            <a:solidFill>
              <a:srgbClr val="FF0000"/>
            </a:solidFill>
            <a:scene3d>
              <a:camera prst="orthographicFront"/>
              <a:lightRig rig="freezing" dir="t"/>
            </a:scene3d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198776" y="428339"/>
                <a:ext cx="0" cy="1409792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Wave 45"/>
              <p:cNvSpPr/>
              <p:nvPr/>
            </p:nvSpPr>
            <p:spPr>
              <a:xfrm>
                <a:off x="4198776" y="1261545"/>
                <a:ext cx="419877" cy="326572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1119674" y="609722"/>
              <a:ext cx="175587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4788024" y="3754609"/>
            <a:ext cx="84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2020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27984" y="4077774"/>
            <a:ext cx="2828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Sustainable Public-Private </a:t>
            </a:r>
          </a:p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Capital Model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715236" y="1314542"/>
            <a:ext cx="1316905" cy="1499221"/>
            <a:chOff x="1119674" y="156412"/>
            <a:chExt cx="1755873" cy="1998961"/>
          </a:xfrm>
        </p:grpSpPr>
        <p:grpSp>
          <p:nvGrpSpPr>
            <p:cNvPr id="50" name="Group 49"/>
            <p:cNvGrpSpPr/>
            <p:nvPr/>
          </p:nvGrpSpPr>
          <p:grpSpPr>
            <a:xfrm>
              <a:off x="1119674" y="156412"/>
              <a:ext cx="662474" cy="1998961"/>
              <a:chOff x="4198776" y="428339"/>
              <a:chExt cx="419877" cy="1409792"/>
            </a:xfrm>
            <a:solidFill>
              <a:srgbClr val="FF0000"/>
            </a:solidFill>
            <a:scene3d>
              <a:camera prst="orthographicFront"/>
              <a:lightRig rig="freezing" dir="t"/>
            </a:scene3d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4198776" y="428339"/>
                <a:ext cx="0" cy="1409792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Wave 52"/>
              <p:cNvSpPr/>
              <p:nvPr/>
            </p:nvSpPr>
            <p:spPr>
              <a:xfrm>
                <a:off x="4198776" y="1261545"/>
                <a:ext cx="419877" cy="326572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>
              <a:off x="1119674" y="609722"/>
              <a:ext cx="175587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7093921" y="136850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2025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50767" y="1685188"/>
            <a:ext cx="2525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Scale-up Public-Private </a:t>
            </a:r>
          </a:p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Capital Model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Shape 128"/>
          <p:cNvSpPr txBox="1">
            <a:spLocks/>
          </p:cNvSpPr>
          <p:nvPr/>
        </p:nvSpPr>
        <p:spPr>
          <a:xfrm>
            <a:off x="395536" y="260648"/>
            <a:ext cx="8748464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28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>
              <a:defRPr sz="4400">
                <a:latin typeface="Arial"/>
                <a:ea typeface="Arial"/>
                <a:cs typeface="Arial"/>
                <a:sym typeface="Arial"/>
              </a:defRPr>
            </a:lvl2pPr>
            <a:lvl3pPr algn="ctr">
              <a:defRPr sz="4400">
                <a:latin typeface="Arial"/>
                <a:ea typeface="Arial"/>
                <a:cs typeface="Arial"/>
                <a:sym typeface="Arial"/>
              </a:defRPr>
            </a:lvl3pPr>
            <a:lvl4pPr algn="ctr">
              <a:defRPr sz="4400">
                <a:latin typeface="Arial"/>
                <a:ea typeface="Arial"/>
                <a:cs typeface="Arial"/>
                <a:sym typeface="Arial"/>
              </a:defRPr>
            </a:lvl4pPr>
            <a:lvl5pPr algn="ctr">
              <a:defRPr sz="4400">
                <a:latin typeface="Arial"/>
                <a:ea typeface="Arial"/>
                <a:cs typeface="Arial"/>
                <a:sym typeface="Arial"/>
              </a:defRPr>
            </a:lvl5pPr>
            <a:lvl6pPr indent="457200" algn="ctr">
              <a:defRPr sz="4400">
                <a:latin typeface="Arial"/>
                <a:ea typeface="Arial"/>
                <a:cs typeface="Arial"/>
                <a:sym typeface="Arial"/>
              </a:defRPr>
            </a:lvl6pPr>
            <a:lvl7pPr indent="914400" algn="ctr">
              <a:defRPr sz="4400">
                <a:latin typeface="Arial"/>
                <a:ea typeface="Arial"/>
                <a:cs typeface="Arial"/>
                <a:sym typeface="Arial"/>
              </a:defRPr>
            </a:lvl7pPr>
            <a:lvl8pPr indent="1371600" algn="ctr">
              <a:defRPr sz="4400">
                <a:latin typeface="Arial"/>
                <a:ea typeface="Arial"/>
                <a:cs typeface="Arial"/>
                <a:sym typeface="Arial"/>
              </a:defRPr>
            </a:lvl8pPr>
            <a:lvl9pPr indent="1828800" algn="ctr">
              <a:defRPr sz="4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263B86"/>
                </a:solidFill>
              </a:rPr>
              <a:t>Path Ahead for ATTRACT</a:t>
            </a:r>
            <a:endParaRPr lang="en-US" sz="3000" dirty="0">
              <a:solidFill>
                <a:srgbClr val="263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5" name="Shape 128"/>
          <p:cNvSpPr txBox="1">
            <a:spLocks/>
          </p:cNvSpPr>
          <p:nvPr/>
        </p:nvSpPr>
        <p:spPr>
          <a:xfrm>
            <a:off x="1835696" y="2996952"/>
            <a:ext cx="5796136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28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>
              <a:defRPr sz="4400">
                <a:latin typeface="Arial"/>
                <a:ea typeface="Arial"/>
                <a:cs typeface="Arial"/>
                <a:sym typeface="Arial"/>
              </a:defRPr>
            </a:lvl2pPr>
            <a:lvl3pPr algn="ctr">
              <a:defRPr sz="4400">
                <a:latin typeface="Arial"/>
                <a:ea typeface="Arial"/>
                <a:cs typeface="Arial"/>
                <a:sym typeface="Arial"/>
              </a:defRPr>
            </a:lvl3pPr>
            <a:lvl4pPr algn="ctr">
              <a:defRPr sz="4400">
                <a:latin typeface="Arial"/>
                <a:ea typeface="Arial"/>
                <a:cs typeface="Arial"/>
                <a:sym typeface="Arial"/>
              </a:defRPr>
            </a:lvl4pPr>
            <a:lvl5pPr algn="ctr">
              <a:defRPr sz="4400">
                <a:latin typeface="Arial"/>
                <a:ea typeface="Arial"/>
                <a:cs typeface="Arial"/>
                <a:sym typeface="Arial"/>
              </a:defRPr>
            </a:lvl5pPr>
            <a:lvl6pPr indent="457200" algn="ctr">
              <a:defRPr sz="4400">
                <a:latin typeface="Arial"/>
                <a:ea typeface="Arial"/>
                <a:cs typeface="Arial"/>
                <a:sym typeface="Arial"/>
              </a:defRPr>
            </a:lvl6pPr>
            <a:lvl7pPr indent="914400" algn="ctr">
              <a:defRPr sz="4400">
                <a:latin typeface="Arial"/>
                <a:ea typeface="Arial"/>
                <a:cs typeface="Arial"/>
                <a:sym typeface="Arial"/>
              </a:defRPr>
            </a:lvl7pPr>
            <a:lvl8pPr indent="1371600" algn="ctr">
              <a:defRPr sz="4400">
                <a:latin typeface="Arial"/>
                <a:ea typeface="Arial"/>
                <a:cs typeface="Arial"/>
                <a:sym typeface="Arial"/>
              </a:defRPr>
            </a:lvl8pPr>
            <a:lvl9pPr indent="1828800" algn="ctr">
              <a:defRPr sz="4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263B86"/>
                </a:solidFill>
              </a:rPr>
              <a:t>Thanks</a:t>
            </a:r>
            <a:endParaRPr lang="en-US" sz="3000" dirty="0">
              <a:solidFill>
                <a:srgbClr val="263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09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body" idx="4294967295"/>
          </p:nvPr>
        </p:nvSpPr>
        <p:spPr>
          <a:xfrm>
            <a:off x="35496" y="1196752"/>
            <a:ext cx="8784976" cy="388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1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2400" dirty="0">
                <a:solidFill>
                  <a:srgbClr val="263B86"/>
                </a:solidFill>
              </a:rPr>
              <a:t>ATTRACT is a new, open, pan-EU initiative to accelerate the development of high-performance detector </a:t>
            </a:r>
            <a:r>
              <a:rPr lang="en-GB" sz="2400" dirty="0" smtClean="0">
                <a:solidFill>
                  <a:srgbClr val="263B86"/>
                </a:solidFill>
              </a:rPr>
              <a:t>(sensor) and </a:t>
            </a:r>
            <a:r>
              <a:rPr lang="en-GB" sz="2400" dirty="0">
                <a:solidFill>
                  <a:srgbClr val="263B86"/>
                </a:solidFill>
              </a:rPr>
              <a:t>imaging </a:t>
            </a:r>
            <a:r>
              <a:rPr lang="en-GB" sz="2400" dirty="0" smtClean="0">
                <a:solidFill>
                  <a:srgbClr val="263B86"/>
                </a:solidFill>
              </a:rPr>
              <a:t>technologies for both scientific and industrial use.</a:t>
            </a:r>
          </a:p>
          <a:p>
            <a:pPr lvl="1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endParaRPr lang="en-GB" sz="2400" dirty="0" smtClean="0">
              <a:solidFill>
                <a:srgbClr val="263B86"/>
              </a:solidFill>
            </a:endParaRPr>
          </a:p>
          <a:p>
            <a:pPr lvl="1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2400" dirty="0" smtClean="0">
                <a:solidFill>
                  <a:srgbClr val="263B86"/>
                </a:solidFill>
              </a:rPr>
              <a:t>It involves European Research Infrastructures (ERIs), European </a:t>
            </a:r>
            <a:r>
              <a:rPr lang="en-GB" sz="2400" dirty="0">
                <a:solidFill>
                  <a:srgbClr val="263B86"/>
                </a:solidFill>
              </a:rPr>
              <a:t>research </a:t>
            </a:r>
            <a:r>
              <a:rPr lang="en-GB" sz="2400" dirty="0" smtClean="0">
                <a:solidFill>
                  <a:srgbClr val="263B86"/>
                </a:solidFill>
              </a:rPr>
              <a:t>institutes and RTOs, </a:t>
            </a:r>
            <a:r>
              <a:rPr lang="en-GB" sz="2400" dirty="0">
                <a:solidFill>
                  <a:srgbClr val="263B86"/>
                </a:solidFill>
              </a:rPr>
              <a:t>small and medium enterprises (SMEs), </a:t>
            </a:r>
            <a:r>
              <a:rPr lang="en-GB" sz="2400" dirty="0" smtClean="0">
                <a:solidFill>
                  <a:srgbClr val="263B86"/>
                </a:solidFill>
              </a:rPr>
              <a:t>companies, universities and business and innovation specialists. </a:t>
            </a:r>
            <a:endParaRPr lang="en-GB" sz="2400" dirty="0">
              <a:solidFill>
                <a:srgbClr val="263B86"/>
              </a:solidFill>
            </a:endParaRPr>
          </a:p>
        </p:txBody>
      </p:sp>
      <p:sp>
        <p:nvSpPr>
          <p:cNvPr id="6" name="Shape 128"/>
          <p:cNvSpPr txBox="1">
            <a:spLocks/>
          </p:cNvSpPr>
          <p:nvPr/>
        </p:nvSpPr>
        <p:spPr>
          <a:xfrm>
            <a:off x="395536" y="260648"/>
            <a:ext cx="8748464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28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>
              <a:defRPr sz="4400">
                <a:latin typeface="Arial"/>
                <a:ea typeface="Arial"/>
                <a:cs typeface="Arial"/>
                <a:sym typeface="Arial"/>
              </a:defRPr>
            </a:lvl2pPr>
            <a:lvl3pPr algn="ctr">
              <a:defRPr sz="4400">
                <a:latin typeface="Arial"/>
                <a:ea typeface="Arial"/>
                <a:cs typeface="Arial"/>
                <a:sym typeface="Arial"/>
              </a:defRPr>
            </a:lvl3pPr>
            <a:lvl4pPr algn="ctr">
              <a:defRPr sz="4400">
                <a:latin typeface="Arial"/>
                <a:ea typeface="Arial"/>
                <a:cs typeface="Arial"/>
                <a:sym typeface="Arial"/>
              </a:defRPr>
            </a:lvl4pPr>
            <a:lvl5pPr algn="ctr">
              <a:defRPr sz="4400">
                <a:latin typeface="Arial"/>
                <a:ea typeface="Arial"/>
                <a:cs typeface="Arial"/>
                <a:sym typeface="Arial"/>
              </a:defRPr>
            </a:lvl5pPr>
            <a:lvl6pPr indent="457200" algn="ctr">
              <a:defRPr sz="4400">
                <a:latin typeface="Arial"/>
                <a:ea typeface="Arial"/>
                <a:cs typeface="Arial"/>
                <a:sym typeface="Arial"/>
              </a:defRPr>
            </a:lvl6pPr>
            <a:lvl7pPr indent="914400" algn="ctr">
              <a:defRPr sz="4400">
                <a:latin typeface="Arial"/>
                <a:ea typeface="Arial"/>
                <a:cs typeface="Arial"/>
                <a:sym typeface="Arial"/>
              </a:defRPr>
            </a:lvl7pPr>
            <a:lvl8pPr indent="1371600" algn="ctr">
              <a:defRPr sz="4400">
                <a:latin typeface="Arial"/>
                <a:ea typeface="Arial"/>
                <a:cs typeface="Arial"/>
                <a:sym typeface="Arial"/>
              </a:defRPr>
            </a:lvl8pPr>
            <a:lvl9pPr indent="1828800" algn="ctr">
              <a:defRPr sz="4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263B86"/>
                </a:solidFill>
              </a:rPr>
              <a:t>What is ATTRACT?</a:t>
            </a:r>
            <a:endParaRPr lang="en-US" sz="3000" dirty="0">
              <a:solidFill>
                <a:srgbClr val="263B8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98807" y="5261138"/>
            <a:ext cx="3113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hlinkClick r:id="rId2"/>
              </a:rPr>
              <a:t>http://www.attract-eu.org</a:t>
            </a:r>
            <a:r>
              <a:rPr lang="en-GB" sz="2000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4" y="188640"/>
            <a:ext cx="8625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>
                <a:solidFill>
                  <a:schemeClr val="tx2"/>
                </a:solidFill>
              </a:rPr>
              <a:t>Focus on detection and imaging technologies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40768"/>
            <a:ext cx="48176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European Research Infrastructures (ERIs) - as well as the R&amp;D communities associated to them - treasure an enormous and underexploited </a:t>
            </a:r>
            <a:r>
              <a:rPr lang="en-GB" i="1" dirty="0" smtClean="0">
                <a:solidFill>
                  <a:schemeClr val="tx2"/>
                </a:solidFill>
              </a:rPr>
              <a:t>know-how</a:t>
            </a:r>
            <a:r>
              <a:rPr lang="en-GB" dirty="0" smtClean="0">
                <a:solidFill>
                  <a:schemeClr val="tx2"/>
                </a:solidFill>
              </a:rPr>
              <a:t> on detection and imaging technologies.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Detection and Imaging technologies are at the core of future industrial developments applications and business.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GB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Detection and imaging technologies allow for the emergence of fast innovators especially SMEs and Start-Ups.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3966381" cy="26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body" idx="4294967295"/>
          </p:nvPr>
        </p:nvSpPr>
        <p:spPr>
          <a:xfrm>
            <a:off x="59417" y="1484784"/>
            <a:ext cx="8784976" cy="388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40000" lnSpcReduction="20000"/>
          </a:bodyPr>
          <a:lstStyle/>
          <a:p>
            <a:pPr lvl="1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4500" dirty="0" smtClean="0">
                <a:solidFill>
                  <a:srgbClr val="263B86"/>
                </a:solidFill>
              </a:rPr>
              <a:t>There is a need from both ERIs and industry to make better use of the R&amp;D platforms and co-develop path breaking innovations.</a:t>
            </a:r>
            <a:endParaRPr lang="en-GB" sz="4500" dirty="0" smtClean="0">
              <a:latin typeface="Arial" panose="020B0604020202020204" pitchFamily="34" charset="0"/>
            </a:endParaRPr>
          </a:p>
          <a:p>
            <a:pPr lvl="1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4500" dirty="0" smtClean="0">
                <a:solidFill>
                  <a:schemeClr val="tx2"/>
                </a:solidFill>
                <a:latin typeface="Arial" panose="020B0604020202020204" pitchFamily="34" charset="0"/>
              </a:rPr>
              <a:t>The </a:t>
            </a:r>
            <a:r>
              <a:rPr lang="en-US" sz="4500" dirty="0">
                <a:solidFill>
                  <a:schemeClr val="tx2"/>
                </a:solidFill>
                <a:latin typeface="Arial" panose="020B0604020202020204" pitchFamily="34" charset="0"/>
              </a:rPr>
              <a:t>detector R&amp;D community has many ideas of potential suitability of its technologies for other use, but often have limited contacts and mechanisms available to properly exploit this options </a:t>
            </a:r>
            <a:r>
              <a:rPr lang="en-US" sz="4500" dirty="0" smtClean="0">
                <a:solidFill>
                  <a:schemeClr val="tx2"/>
                </a:solidFill>
                <a:latin typeface="Arial" panose="020B0604020202020204" pitchFamily="34" charset="0"/>
              </a:rPr>
              <a:t>space</a:t>
            </a:r>
          </a:p>
          <a:p>
            <a:pPr lvl="1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4500" dirty="0" smtClean="0">
                <a:solidFill>
                  <a:schemeClr val="tx2"/>
                </a:solidFill>
                <a:latin typeface="Arial" panose="020B0604020202020204" pitchFamily="34" charset="0"/>
              </a:rPr>
              <a:t>Developing </a:t>
            </a:r>
            <a:r>
              <a:rPr lang="en-US" sz="4500" dirty="0">
                <a:solidFill>
                  <a:schemeClr val="tx2"/>
                </a:solidFill>
                <a:latin typeface="Arial" panose="020B0604020202020204" pitchFamily="34" charset="0"/>
              </a:rPr>
              <a:t>new technologies for both improved research capabilities and new applications could make good use of complementary, fertile R&amp;D funding possibilities potentially offered by H2020 to further enhance R&amp;D capacities </a:t>
            </a:r>
            <a:endParaRPr lang="en-US" sz="45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4500" dirty="0" smtClean="0">
                <a:solidFill>
                  <a:schemeClr val="tx2"/>
                </a:solidFill>
                <a:latin typeface="Arial" panose="020B0604020202020204" pitchFamily="34" charset="0"/>
              </a:rPr>
              <a:t>The </a:t>
            </a:r>
            <a:r>
              <a:rPr lang="en-US" sz="4500" dirty="0">
                <a:solidFill>
                  <a:schemeClr val="tx2"/>
                </a:solidFill>
                <a:latin typeface="Arial" panose="020B0604020202020204" pitchFamily="34" charset="0"/>
              </a:rPr>
              <a:t>European industry, in particular SMEs, find it difficult to tap into the necessary supporting (scientific) infrastructure offered by ERIs and associated labs to absorb and shorten time to money </a:t>
            </a:r>
            <a:endParaRPr lang="en-US" sz="45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4500" dirty="0" smtClean="0">
                <a:solidFill>
                  <a:schemeClr val="tx2"/>
                </a:solidFill>
                <a:latin typeface="Arial" panose="020B0604020202020204" pitchFamily="34" charset="0"/>
              </a:rPr>
              <a:t>SMEs</a:t>
            </a:r>
            <a:r>
              <a:rPr lang="en-US" sz="4500" dirty="0">
                <a:solidFill>
                  <a:schemeClr val="tx2"/>
                </a:solidFill>
                <a:latin typeface="Arial" panose="020B0604020202020204" pitchFamily="34" charset="0"/>
              </a:rPr>
              <a:t>, in turn, are often better equipped to interface towards MNEs than </a:t>
            </a:r>
            <a:r>
              <a:rPr lang="en-US" sz="4500" dirty="0" smtClean="0">
                <a:solidFill>
                  <a:schemeClr val="tx2"/>
                </a:solidFill>
                <a:latin typeface="Arial" panose="020B0604020202020204" pitchFamily="34" charset="0"/>
              </a:rPr>
              <a:t>researchers</a:t>
            </a:r>
          </a:p>
          <a:p>
            <a:pPr lvl="1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4500" dirty="0" smtClean="0">
                <a:solidFill>
                  <a:schemeClr val="tx2"/>
                </a:solidFill>
                <a:latin typeface="Arial" panose="020B0604020202020204" pitchFamily="34" charset="0"/>
              </a:rPr>
              <a:t>The </a:t>
            </a:r>
            <a:r>
              <a:rPr lang="en-US" sz="4500" dirty="0">
                <a:solidFill>
                  <a:schemeClr val="tx2"/>
                </a:solidFill>
                <a:latin typeface="Arial" panose="020B0604020202020204" pitchFamily="34" charset="0"/>
              </a:rPr>
              <a:t>European detector R&amp;D community has the experience and expertise to help but there is no coordinated effort to assist them, while maintaining their primary research motivation</a:t>
            </a:r>
          </a:p>
          <a:p>
            <a:pPr lvl="1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endParaRPr lang="en-GB" sz="2400" dirty="0" smtClean="0">
              <a:solidFill>
                <a:srgbClr val="263B86"/>
              </a:solidFill>
            </a:endParaRPr>
          </a:p>
        </p:txBody>
      </p:sp>
      <p:sp>
        <p:nvSpPr>
          <p:cNvPr id="6" name="Shape 128"/>
          <p:cNvSpPr txBox="1">
            <a:spLocks/>
          </p:cNvSpPr>
          <p:nvPr/>
        </p:nvSpPr>
        <p:spPr>
          <a:xfrm>
            <a:off x="395536" y="260648"/>
            <a:ext cx="8748464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28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>
              <a:defRPr sz="4400">
                <a:latin typeface="Arial"/>
                <a:ea typeface="Arial"/>
                <a:cs typeface="Arial"/>
                <a:sym typeface="Arial"/>
              </a:defRPr>
            </a:lvl2pPr>
            <a:lvl3pPr algn="ctr">
              <a:defRPr sz="4400">
                <a:latin typeface="Arial"/>
                <a:ea typeface="Arial"/>
                <a:cs typeface="Arial"/>
                <a:sym typeface="Arial"/>
              </a:defRPr>
            </a:lvl3pPr>
            <a:lvl4pPr algn="ctr">
              <a:defRPr sz="4400">
                <a:latin typeface="Arial"/>
                <a:ea typeface="Arial"/>
                <a:cs typeface="Arial"/>
                <a:sym typeface="Arial"/>
              </a:defRPr>
            </a:lvl4pPr>
            <a:lvl5pPr algn="ctr">
              <a:defRPr sz="4400">
                <a:latin typeface="Arial"/>
                <a:ea typeface="Arial"/>
                <a:cs typeface="Arial"/>
                <a:sym typeface="Arial"/>
              </a:defRPr>
            </a:lvl5pPr>
            <a:lvl6pPr indent="457200" algn="ctr">
              <a:defRPr sz="4400">
                <a:latin typeface="Arial"/>
                <a:ea typeface="Arial"/>
                <a:cs typeface="Arial"/>
                <a:sym typeface="Arial"/>
              </a:defRPr>
            </a:lvl6pPr>
            <a:lvl7pPr indent="914400" algn="ctr">
              <a:defRPr sz="4400">
                <a:latin typeface="Arial"/>
                <a:ea typeface="Arial"/>
                <a:cs typeface="Arial"/>
                <a:sym typeface="Arial"/>
              </a:defRPr>
            </a:lvl7pPr>
            <a:lvl8pPr indent="1371600" algn="ctr">
              <a:defRPr sz="4400">
                <a:latin typeface="Arial"/>
                <a:ea typeface="Arial"/>
                <a:cs typeface="Arial"/>
                <a:sym typeface="Arial"/>
              </a:defRPr>
            </a:lvl8pPr>
            <a:lvl9pPr indent="1828800" algn="ctr">
              <a:defRPr sz="4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263B86"/>
                </a:solidFill>
              </a:rPr>
              <a:t>Why ATTRACT?</a:t>
            </a:r>
            <a:endParaRPr lang="en-US" sz="3000" dirty="0">
              <a:solidFill>
                <a:srgbClr val="263B8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89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body" idx="4294967295"/>
          </p:nvPr>
        </p:nvSpPr>
        <p:spPr>
          <a:xfrm>
            <a:off x="35496" y="1124744"/>
            <a:ext cx="9001000" cy="4536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1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400" dirty="0" smtClean="0">
                <a:solidFill>
                  <a:srgbClr val="263B86"/>
                </a:solidFill>
              </a:rPr>
              <a:t>The approach in ATTRACT is unique because:</a:t>
            </a:r>
          </a:p>
          <a:p>
            <a:pPr lvl="2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400" dirty="0" smtClean="0">
                <a:solidFill>
                  <a:srgbClr val="263B86"/>
                </a:solidFill>
                <a:latin typeface="Arial" panose="020B0604020202020204" pitchFamily="34" charset="0"/>
              </a:rPr>
              <a:t>It is focused, technology domain-specific but touches industries and products worth over 100b$ per year</a:t>
            </a:r>
          </a:p>
          <a:p>
            <a:pPr lvl="2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400" dirty="0" smtClean="0">
                <a:solidFill>
                  <a:srgbClr val="263B86"/>
                </a:solidFill>
                <a:latin typeface="Arial" panose="020B0604020202020204" pitchFamily="34" charset="0"/>
              </a:rPr>
              <a:t>It is a bottom-up approach, scientific instrumentation development work being used as the engine of innovation</a:t>
            </a:r>
          </a:p>
          <a:p>
            <a:pPr lvl="2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400" dirty="0" smtClean="0">
                <a:solidFill>
                  <a:srgbClr val="263B86"/>
                </a:solidFill>
                <a:latin typeface="Arial" panose="020B0604020202020204" pitchFamily="34" charset="0"/>
              </a:rPr>
              <a:t>It is run as an international scientific collaboration or experiment, incorporating industry as partner</a:t>
            </a:r>
          </a:p>
          <a:p>
            <a:pPr lvl="2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400" dirty="0" smtClean="0">
                <a:solidFill>
                  <a:srgbClr val="263B86"/>
                </a:solidFill>
                <a:latin typeface="Arial" panose="020B0604020202020204" pitchFamily="34" charset="0"/>
              </a:rPr>
              <a:t>It engages cross-disciplinary involvement and engagement, including young innovators and entrepreneurs</a:t>
            </a:r>
          </a:p>
          <a:p>
            <a:pPr lvl="2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400" dirty="0" smtClean="0">
                <a:solidFill>
                  <a:srgbClr val="263B86"/>
                </a:solidFill>
                <a:latin typeface="Arial" panose="020B0604020202020204" pitchFamily="34" charset="0"/>
              </a:rPr>
              <a:t>It aims at generating an </a:t>
            </a:r>
            <a:r>
              <a:rPr lang="en-US" sz="2400" smtClean="0">
                <a:solidFill>
                  <a:srgbClr val="263B86"/>
                </a:solidFill>
                <a:latin typeface="Arial" panose="020B0604020202020204" pitchFamily="34" charset="0"/>
              </a:rPr>
              <a:t>open access Innovation </a:t>
            </a:r>
            <a:r>
              <a:rPr lang="en-US" sz="2400" dirty="0" smtClean="0">
                <a:solidFill>
                  <a:srgbClr val="263B86"/>
                </a:solidFill>
                <a:latin typeface="Arial" panose="020B0604020202020204" pitchFamily="34" charset="0"/>
              </a:rPr>
              <a:t>Depository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 algn="just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endParaRPr lang="en-GB" sz="2400" dirty="0" smtClean="0">
              <a:solidFill>
                <a:srgbClr val="263B86"/>
              </a:solidFill>
            </a:endParaRPr>
          </a:p>
        </p:txBody>
      </p:sp>
      <p:sp>
        <p:nvSpPr>
          <p:cNvPr id="6" name="Shape 128"/>
          <p:cNvSpPr txBox="1">
            <a:spLocks/>
          </p:cNvSpPr>
          <p:nvPr/>
        </p:nvSpPr>
        <p:spPr>
          <a:xfrm>
            <a:off x="395536" y="260648"/>
            <a:ext cx="8748464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28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>
              <a:defRPr sz="4400">
                <a:latin typeface="Arial"/>
                <a:ea typeface="Arial"/>
                <a:cs typeface="Arial"/>
                <a:sym typeface="Arial"/>
              </a:defRPr>
            </a:lvl2pPr>
            <a:lvl3pPr algn="ctr">
              <a:defRPr sz="4400">
                <a:latin typeface="Arial"/>
                <a:ea typeface="Arial"/>
                <a:cs typeface="Arial"/>
                <a:sym typeface="Arial"/>
              </a:defRPr>
            </a:lvl3pPr>
            <a:lvl4pPr algn="ctr">
              <a:defRPr sz="4400">
                <a:latin typeface="Arial"/>
                <a:ea typeface="Arial"/>
                <a:cs typeface="Arial"/>
                <a:sym typeface="Arial"/>
              </a:defRPr>
            </a:lvl4pPr>
            <a:lvl5pPr algn="ctr">
              <a:defRPr sz="4400">
                <a:latin typeface="Arial"/>
                <a:ea typeface="Arial"/>
                <a:cs typeface="Arial"/>
                <a:sym typeface="Arial"/>
              </a:defRPr>
            </a:lvl5pPr>
            <a:lvl6pPr indent="457200" algn="ctr">
              <a:defRPr sz="4400">
                <a:latin typeface="Arial"/>
                <a:ea typeface="Arial"/>
                <a:cs typeface="Arial"/>
                <a:sym typeface="Arial"/>
              </a:defRPr>
            </a:lvl6pPr>
            <a:lvl7pPr indent="914400" algn="ctr">
              <a:defRPr sz="4400">
                <a:latin typeface="Arial"/>
                <a:ea typeface="Arial"/>
                <a:cs typeface="Arial"/>
                <a:sym typeface="Arial"/>
              </a:defRPr>
            </a:lvl7pPr>
            <a:lvl8pPr indent="1371600" algn="ctr">
              <a:defRPr sz="4400">
                <a:latin typeface="Arial"/>
                <a:ea typeface="Arial"/>
                <a:cs typeface="Arial"/>
                <a:sym typeface="Arial"/>
              </a:defRPr>
            </a:lvl8pPr>
            <a:lvl9pPr indent="1828800" algn="ctr">
              <a:defRPr sz="4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263B86"/>
                </a:solidFill>
              </a:rPr>
              <a:t>How ATTRACT?</a:t>
            </a:r>
            <a:endParaRPr lang="en-US" sz="3000" dirty="0">
              <a:solidFill>
                <a:srgbClr val="263B8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70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08720"/>
            <a:ext cx="7966638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128"/>
          <p:cNvSpPr txBox="1">
            <a:spLocks/>
          </p:cNvSpPr>
          <p:nvPr/>
        </p:nvSpPr>
        <p:spPr>
          <a:xfrm>
            <a:off x="395536" y="260648"/>
            <a:ext cx="8748464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28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>
              <a:defRPr sz="4400">
                <a:latin typeface="Arial"/>
                <a:ea typeface="Arial"/>
                <a:cs typeface="Arial"/>
                <a:sym typeface="Arial"/>
              </a:defRPr>
            </a:lvl2pPr>
            <a:lvl3pPr algn="ctr">
              <a:defRPr sz="4400">
                <a:latin typeface="Arial"/>
                <a:ea typeface="Arial"/>
                <a:cs typeface="Arial"/>
                <a:sym typeface="Arial"/>
              </a:defRPr>
            </a:lvl3pPr>
            <a:lvl4pPr algn="ctr">
              <a:defRPr sz="4400">
                <a:latin typeface="Arial"/>
                <a:ea typeface="Arial"/>
                <a:cs typeface="Arial"/>
                <a:sym typeface="Arial"/>
              </a:defRPr>
            </a:lvl4pPr>
            <a:lvl5pPr algn="ctr">
              <a:defRPr sz="4400">
                <a:latin typeface="Arial"/>
                <a:ea typeface="Arial"/>
                <a:cs typeface="Arial"/>
                <a:sym typeface="Arial"/>
              </a:defRPr>
            </a:lvl5pPr>
            <a:lvl6pPr indent="457200" algn="ctr">
              <a:defRPr sz="4400">
                <a:latin typeface="Arial"/>
                <a:ea typeface="Arial"/>
                <a:cs typeface="Arial"/>
                <a:sym typeface="Arial"/>
              </a:defRPr>
            </a:lvl6pPr>
            <a:lvl7pPr indent="914400" algn="ctr">
              <a:defRPr sz="4400">
                <a:latin typeface="Arial"/>
                <a:ea typeface="Arial"/>
                <a:cs typeface="Arial"/>
                <a:sym typeface="Arial"/>
              </a:defRPr>
            </a:lvl7pPr>
            <a:lvl8pPr indent="1371600" algn="ctr">
              <a:defRPr sz="4400">
                <a:latin typeface="Arial"/>
                <a:ea typeface="Arial"/>
                <a:cs typeface="Arial"/>
                <a:sym typeface="Arial"/>
              </a:defRPr>
            </a:lvl8pPr>
            <a:lvl9pPr indent="1828800" algn="ctr">
              <a:defRPr sz="4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263B86"/>
                </a:solidFill>
              </a:rPr>
              <a:t>What type of ATTRACT technologies?</a:t>
            </a:r>
            <a:endParaRPr lang="en-US" sz="3000" dirty="0">
              <a:solidFill>
                <a:srgbClr val="263B8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6427232" y="3213353"/>
            <a:ext cx="4557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GB" sz="1600" dirty="0" smtClean="0">
                <a:solidFill>
                  <a:schemeClr val="tx2"/>
                </a:solidFill>
                <a:hlinkClick r:id="rId3"/>
              </a:rPr>
              <a:t>erdit.eu/</a:t>
            </a:r>
            <a:r>
              <a:rPr lang="en-GB" sz="1600" dirty="0" smtClean="0">
                <a:solidFill>
                  <a:schemeClr val="tx2"/>
                </a:solidFill>
              </a:rPr>
              <a:t> . Courtesy of Cinzia da Via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10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4627002"/>
            <a:ext cx="9144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chemeClr val="tx2"/>
                </a:solidFill>
              </a:rPr>
              <a:t>Frost </a:t>
            </a:r>
            <a:r>
              <a:rPr lang="fr-CH" dirty="0">
                <a:solidFill>
                  <a:schemeClr val="tx2"/>
                </a:solidFill>
              </a:rPr>
              <a:t>&amp; Sullivan Top 50 Technologies (</a:t>
            </a:r>
            <a:r>
              <a:rPr lang="fr-CH" dirty="0" err="1">
                <a:solidFill>
                  <a:schemeClr val="tx2"/>
                </a:solidFill>
              </a:rPr>
              <a:t>TechVision</a:t>
            </a:r>
            <a:r>
              <a:rPr lang="fr-CH" dirty="0">
                <a:solidFill>
                  <a:schemeClr val="tx2"/>
                </a:solidFill>
              </a:rPr>
              <a:t> 2020) </a:t>
            </a:r>
            <a:r>
              <a:rPr lang="fr-CH" dirty="0" err="1">
                <a:solidFill>
                  <a:schemeClr val="tx2"/>
                </a:solidFill>
              </a:rPr>
              <a:t>estimate</a:t>
            </a:r>
            <a:r>
              <a:rPr lang="fr-CH" dirty="0">
                <a:solidFill>
                  <a:schemeClr val="tx2"/>
                </a:solidFill>
              </a:rPr>
              <a:t> </a:t>
            </a:r>
            <a:r>
              <a:rPr lang="fr-CH" dirty="0" err="1">
                <a:solidFill>
                  <a:schemeClr val="tx2"/>
                </a:solidFill>
              </a:rPr>
              <a:t>annual</a:t>
            </a:r>
            <a:r>
              <a:rPr lang="fr-CH" dirty="0">
                <a:solidFill>
                  <a:schemeClr val="tx2"/>
                </a:solidFill>
              </a:rPr>
              <a:t> </a:t>
            </a:r>
            <a:r>
              <a:rPr lang="fr-CH" dirty="0" err="1">
                <a:solidFill>
                  <a:schemeClr val="tx2"/>
                </a:solidFill>
              </a:rPr>
              <a:t>sensor</a:t>
            </a:r>
            <a:r>
              <a:rPr lang="fr-CH" dirty="0">
                <a:solidFill>
                  <a:schemeClr val="tx2"/>
                </a:solidFill>
              </a:rPr>
              <a:t> &amp; </a:t>
            </a:r>
            <a:r>
              <a:rPr lang="fr-CH" dirty="0" err="1">
                <a:solidFill>
                  <a:schemeClr val="tx2"/>
                </a:solidFill>
              </a:rPr>
              <a:t>imaging</a:t>
            </a:r>
            <a:r>
              <a:rPr lang="fr-CH" dirty="0">
                <a:solidFill>
                  <a:schemeClr val="tx2"/>
                </a:solidFill>
              </a:rPr>
              <a:t> </a:t>
            </a:r>
            <a:r>
              <a:rPr lang="fr-CH" dirty="0" err="1">
                <a:solidFill>
                  <a:schemeClr val="tx2"/>
                </a:solidFill>
              </a:rPr>
              <a:t>market</a:t>
            </a:r>
            <a:r>
              <a:rPr lang="fr-CH" dirty="0">
                <a:solidFill>
                  <a:schemeClr val="tx2"/>
                </a:solidFill>
              </a:rPr>
              <a:t>(s) at over 100 b$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2"/>
                </a:solidFill>
              </a:rPr>
              <a:t>ATTRACT </a:t>
            </a:r>
            <a:r>
              <a:rPr lang="fr-CH" dirty="0" err="1">
                <a:solidFill>
                  <a:schemeClr val="tx2"/>
                </a:solidFill>
              </a:rPr>
              <a:t>is</a:t>
            </a:r>
            <a:r>
              <a:rPr lang="fr-CH" dirty="0">
                <a:solidFill>
                  <a:schemeClr val="tx2"/>
                </a:solidFill>
              </a:rPr>
              <a:t> a 1 b$ Program to </a:t>
            </a:r>
            <a:r>
              <a:rPr lang="fr-CH" dirty="0" err="1">
                <a:solidFill>
                  <a:schemeClr val="tx2"/>
                </a:solidFill>
              </a:rPr>
              <a:t>create</a:t>
            </a:r>
            <a:r>
              <a:rPr lang="fr-CH" dirty="0">
                <a:solidFill>
                  <a:schemeClr val="tx2"/>
                </a:solidFill>
              </a:rPr>
              <a:t> an Innovation </a:t>
            </a:r>
            <a:r>
              <a:rPr lang="fr-CH" dirty="0" err="1">
                <a:solidFill>
                  <a:schemeClr val="tx2"/>
                </a:solidFill>
              </a:rPr>
              <a:t>Ecosystem</a:t>
            </a:r>
            <a:r>
              <a:rPr lang="fr-CH" dirty="0">
                <a:solidFill>
                  <a:schemeClr val="tx2"/>
                </a:solidFill>
              </a:rPr>
              <a:t> in </a:t>
            </a:r>
            <a:r>
              <a:rPr lang="fr-CH" dirty="0" err="1">
                <a:solidFill>
                  <a:schemeClr val="tx2"/>
                </a:solidFill>
              </a:rPr>
              <a:t>detection</a:t>
            </a:r>
            <a:r>
              <a:rPr lang="fr-CH" dirty="0">
                <a:solidFill>
                  <a:schemeClr val="tx2"/>
                </a:solidFill>
              </a:rPr>
              <a:t> &amp; </a:t>
            </a:r>
            <a:r>
              <a:rPr lang="fr-CH" dirty="0" err="1">
                <a:solidFill>
                  <a:schemeClr val="tx2"/>
                </a:solidFill>
              </a:rPr>
              <a:t>imaging</a:t>
            </a:r>
            <a:r>
              <a:rPr lang="fr-CH" dirty="0">
                <a:solidFill>
                  <a:schemeClr val="tx2"/>
                </a:solidFill>
              </a:rPr>
              <a:t> technologies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GB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24789" y="14847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6198276" cy="36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50"/>
          <p:cNvSpPr/>
          <p:nvPr/>
        </p:nvSpPr>
        <p:spPr>
          <a:xfrm>
            <a:off x="395535" y="375016"/>
            <a:ext cx="8748465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lnSpcReduction="10000"/>
          </a:bodyPr>
          <a:lstStyle>
            <a:lvl1pPr>
              <a:defRPr sz="3000">
                <a:solidFill>
                  <a:srgbClr val="263B8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dirty="0" smtClean="0"/>
              <a:t>Science </a:t>
            </a:r>
            <a:r>
              <a:rPr lang="fr-CH" dirty="0" err="1"/>
              <a:t>C</a:t>
            </a:r>
            <a:r>
              <a:rPr lang="fr-CH" dirty="0" err="1" smtClean="0"/>
              <a:t>onnects</a:t>
            </a:r>
            <a:r>
              <a:rPr lang="fr-CH" dirty="0" smtClean="0"/>
              <a:t> to </a:t>
            </a:r>
            <a:r>
              <a:rPr lang="fr-CH" dirty="0" err="1" smtClean="0"/>
              <a:t>Markets</a:t>
            </a:r>
            <a:r>
              <a:rPr lang="fr-CH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43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5496" y="407987"/>
            <a:ext cx="8763000" cy="923925"/>
          </a:xfrm>
        </p:spPr>
        <p:txBody>
          <a:bodyPr wrap="square" lIns="0" tIns="0" rIns="0" bIns="0">
            <a:spAutoFit/>
          </a:bodyPr>
          <a:lstStyle/>
          <a:p>
            <a:r>
              <a:rPr lang="en-US" altLang="en-US" sz="30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ATTRACT  Is About Need to Create an Ecosystem…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371600"/>
            <a:ext cx="48768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6284912" y="1529170"/>
            <a:ext cx="289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Contributing to …</a:t>
            </a:r>
            <a:endParaRPr lang="en-GB" altLang="en-US" sz="1800" dirty="0">
              <a:solidFill>
                <a:schemeClr val="tx2"/>
              </a:solidFill>
            </a:endParaRP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1066800" y="14478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New Scientific Instruments, Products, Services, Entrepreneurs, Jobs</a:t>
            </a:r>
            <a:endParaRPr lang="en-GB" altLang="en-US" sz="1800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2209800"/>
            <a:ext cx="48768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1066800" y="25146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Innovation Management Platform</a:t>
            </a:r>
            <a:endParaRPr lang="en-GB" altLang="en-US" sz="1800" b="1">
              <a:solidFill>
                <a:schemeClr val="bg1"/>
              </a:solidFill>
            </a:endParaRP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6324600" y="244951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Connecting through …</a:t>
            </a:r>
            <a:endParaRPr lang="en-GB" altLang="en-US" sz="18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3124200"/>
            <a:ext cx="48768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1066800" y="3356992"/>
            <a:ext cx="441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Cross-disciplinary MSc-Student Teams</a:t>
            </a:r>
            <a:endParaRPr lang="en-GB" altLang="en-US" sz="1800" b="1" dirty="0"/>
          </a:p>
        </p:txBody>
      </p:sp>
      <p:sp>
        <p:nvSpPr>
          <p:cNvPr id="6156" name="TextBox 13"/>
          <p:cNvSpPr txBox="1">
            <a:spLocks noChangeArrowheads="1"/>
          </p:cNvSpPr>
          <p:nvPr/>
        </p:nvSpPr>
        <p:spPr bwMode="auto">
          <a:xfrm>
            <a:off x="6324600" y="336391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Engaging …</a:t>
            </a:r>
            <a:endParaRPr lang="en-GB" altLang="en-US" sz="18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038600"/>
            <a:ext cx="48768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58" name="TextBox 15"/>
          <p:cNvSpPr txBox="1">
            <a:spLocks noChangeArrowheads="1"/>
          </p:cNvSpPr>
          <p:nvPr/>
        </p:nvSpPr>
        <p:spPr bwMode="auto">
          <a:xfrm>
            <a:off x="1066800" y="4278313"/>
            <a:ext cx="441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Industry (special attention to on SMEs)</a:t>
            </a:r>
            <a:endParaRPr lang="en-GB" altLang="en-US" sz="1800" b="1"/>
          </a:p>
        </p:txBody>
      </p:sp>
      <p:sp>
        <p:nvSpPr>
          <p:cNvPr id="6159" name="TextBox 16"/>
          <p:cNvSpPr txBox="1">
            <a:spLocks noChangeArrowheads="1"/>
          </p:cNvSpPr>
          <p:nvPr/>
        </p:nvSpPr>
        <p:spPr bwMode="auto">
          <a:xfrm>
            <a:off x="6324600" y="427831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Co-developing with …</a:t>
            </a:r>
            <a:endParaRPr lang="en-GB" altLang="en-US" sz="18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4953000"/>
            <a:ext cx="48768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61" name="TextBox 18"/>
          <p:cNvSpPr txBox="1">
            <a:spLocks noChangeArrowheads="1"/>
          </p:cNvSpPr>
          <p:nvPr/>
        </p:nvSpPr>
        <p:spPr bwMode="auto">
          <a:xfrm>
            <a:off x="1066800" y="51054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Sensor &amp; Imaging R&amp;D Community With Ambitious Goals and Projects</a:t>
            </a:r>
            <a:endParaRPr lang="en-GB" altLang="en-US" sz="1800" b="1">
              <a:solidFill>
                <a:schemeClr val="bg1"/>
              </a:solidFill>
            </a:endParaRPr>
          </a:p>
        </p:txBody>
      </p:sp>
      <p:sp>
        <p:nvSpPr>
          <p:cNvPr id="6162" name="TextBox 19"/>
          <p:cNvSpPr txBox="1">
            <a:spLocks noChangeArrowheads="1"/>
          </p:cNvSpPr>
          <p:nvPr/>
        </p:nvSpPr>
        <p:spPr bwMode="auto">
          <a:xfrm>
            <a:off x="6324600" y="519271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Being driven by …</a:t>
            </a:r>
            <a:endParaRPr lang="en-GB" alt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4294967295"/>
          </p:nvPr>
        </p:nvSpPr>
        <p:spPr>
          <a:xfrm>
            <a:off x="0" y="1268759"/>
            <a:ext cx="8964488" cy="345638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1" indent="457200" algn="just">
              <a:spcBef>
                <a:spcPts val="400"/>
              </a:spcBef>
              <a:buSzTx/>
              <a:buNone/>
              <a:defRPr sz="2400">
                <a:solidFill>
                  <a:srgbClr val="263B86"/>
                </a:solidFill>
              </a:defRPr>
            </a:pPr>
            <a:endParaRPr dirty="0"/>
          </a:p>
          <a:p>
            <a:pPr lvl="1" algn="just">
              <a:spcBef>
                <a:spcPts val="400"/>
              </a:spcBef>
              <a:buFont typeface="Arial"/>
              <a:buChar char="•"/>
              <a:defRPr sz="2400">
                <a:solidFill>
                  <a:srgbClr val="263B86"/>
                </a:solidFill>
              </a:defRPr>
            </a:pPr>
            <a:r>
              <a:rPr dirty="0"/>
              <a:t>(Integrated) 3D detectors for photon and electron identification (&lt;&lt; 1 ps,  1micron spatial resolution</a:t>
            </a:r>
            <a:r>
              <a:rPr dirty="0" smtClean="0"/>
              <a:t>)</a:t>
            </a:r>
            <a:endParaRPr sz="1800" dirty="0"/>
          </a:p>
          <a:p>
            <a:pPr lvl="1" algn="just">
              <a:spcBef>
                <a:spcPts val="400"/>
              </a:spcBef>
              <a:buFont typeface="Arial"/>
              <a:buChar char="•"/>
              <a:defRPr sz="2400">
                <a:solidFill>
                  <a:srgbClr val="263B86"/>
                </a:solidFill>
              </a:defRPr>
            </a:pPr>
            <a:r>
              <a:rPr dirty="0"/>
              <a:t>Fast (&lt; 1ps, 100Mcounts/s) preamplifiers and TDC electronics, with potential for medical </a:t>
            </a:r>
            <a:r>
              <a:rPr dirty="0" smtClean="0"/>
              <a:t>imaging</a:t>
            </a:r>
            <a:endParaRPr sz="1800" dirty="0"/>
          </a:p>
          <a:p>
            <a:pPr lvl="1" algn="just">
              <a:spcBef>
                <a:spcPts val="400"/>
              </a:spcBef>
              <a:buFont typeface="Arial"/>
              <a:buChar char="•"/>
              <a:defRPr sz="2400">
                <a:solidFill>
                  <a:srgbClr val="263B86"/>
                </a:solidFill>
              </a:defRPr>
            </a:pPr>
            <a:r>
              <a:rPr dirty="0"/>
              <a:t>New Additive Manufacturing tools for integrated manufacturing of detector support structures, with potential for compact (customized) electronic systems for eg. </a:t>
            </a:r>
            <a:r>
              <a:rPr dirty="0" smtClean="0"/>
              <a:t>avionics</a:t>
            </a:r>
            <a:endParaRPr dirty="0"/>
          </a:p>
        </p:txBody>
      </p:sp>
      <p:sp>
        <p:nvSpPr>
          <p:cNvPr id="50" name="Shape 50"/>
          <p:cNvSpPr/>
          <p:nvPr/>
        </p:nvSpPr>
        <p:spPr>
          <a:xfrm>
            <a:off x="395535" y="375016"/>
            <a:ext cx="8748465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lnSpcReduction="10000"/>
          </a:bodyPr>
          <a:lstStyle>
            <a:lvl1pPr>
              <a:defRPr sz="3000">
                <a:solidFill>
                  <a:srgbClr val="263B8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Examples of Projects for ATTRACT?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8631576" y="6237311"/>
            <a:ext cx="188896" cy="2642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2" y="4612273"/>
            <a:ext cx="3243382" cy="1192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52" y="4612273"/>
            <a:ext cx="1892836" cy="1192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71" y="4597582"/>
            <a:ext cx="1561621" cy="123760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1003</Words>
  <Application>Microsoft Office PowerPoint</Application>
  <PresentationFormat>On-screen Show (4:3)</PresentationFormat>
  <Paragraphs>108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Cambria Math</vt:lpstr>
      <vt:lpstr>Courier New</vt:lpstr>
      <vt:lpstr>Helvetica Neue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ATTRACT  Is About Need to Create an Ecosystem…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Nordberg</dc:creator>
  <cp:lastModifiedBy>Pablo Garcia Tello</cp:lastModifiedBy>
  <cp:revision>97</cp:revision>
  <dcterms:modified xsi:type="dcterms:W3CDTF">2017-02-07T07:12:50Z</dcterms:modified>
</cp:coreProperties>
</file>