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61" r:id="rId4"/>
    <p:sldId id="295" r:id="rId5"/>
    <p:sldId id="309" r:id="rId6"/>
    <p:sldId id="292" r:id="rId7"/>
    <p:sldId id="306" r:id="rId8"/>
    <p:sldId id="305" r:id="rId9"/>
    <p:sldId id="304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0"/>
    <p:restoredTop sz="94745"/>
  </p:normalViewPr>
  <p:slideViewPr>
    <p:cSldViewPr>
      <p:cViewPr varScale="1">
        <p:scale>
          <a:sx n="102" d="100"/>
          <a:sy n="102" d="100"/>
        </p:scale>
        <p:origin x="12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F901-31CB-3D4A-8B51-F4E10BBEFCFB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762B7-B9E8-8341-A758-04FAD928B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Astronomers interested in the intensity and color of light.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2D03-BFA5-4789-A100-7C48D315A4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4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762B7-B9E8-8341-A758-04FAD928B9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762B7-B9E8-8341-A758-04FAD928B9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Verdana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115"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11810" indent="-273773" defTabSz="879115"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095092" indent="-219018" defTabSz="879115"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33129" indent="-219018" defTabSz="879115"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1971165" indent="-219018" defTabSz="879115"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09201" indent="-219018" defTabSz="87911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847238" indent="-219018" defTabSz="87911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85275" indent="-219018" defTabSz="87911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723312" indent="-219018" defTabSz="87911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AAD5E46-C9A4-2348-8F38-895335B4088F}" type="slidenum">
              <a:rPr lang="en-US" sz="1100" b="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US" sz="1100" b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F7E77-7A59-6543-B756-2188E2A1A909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These are some of the prototypes already fabricated to demonstrate the feasibility of achieving 10-19W/rt Hz at 100mK. Low A/L in the legs is required. If the legs are zig zag, then the ballistic phonons have a better chance of being scattered.</a:t>
            </a:r>
          </a:p>
        </p:txBody>
      </p:sp>
    </p:spTree>
    <p:extLst>
      <p:ext uri="{BB962C8B-B14F-4D97-AF65-F5344CB8AC3E}">
        <p14:creationId xmlns:p14="http://schemas.microsoft.com/office/powerpoint/2010/main" val="150554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480"/>
            <a:ext cx="9144000" cy="1874520"/>
          </a:xfrm>
          <a:prstGeom prst="rect">
            <a:avLst/>
          </a:prstGeom>
        </p:spPr>
      </p:pic>
      <p:sp>
        <p:nvSpPr>
          <p:cNvPr id="404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2565400"/>
            <a:ext cx="7632700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908050"/>
            <a:ext cx="7627938" cy="136842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59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5976962"/>
          </a:xfrm>
        </p:spPr>
        <p:txBody>
          <a:bodyPr vert="eaVert"/>
          <a:lstStyle>
            <a:lvl1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125538"/>
            <a:ext cx="4316412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31641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7613"/>
            <a:ext cx="4316413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9-2-17, J. vd Kuur, ATTRACT, Amsterdam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7142-BCB8-184A-86EE-43D4E648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111774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Tx/>
              <a:buChar char="•"/>
              <a:defRPr sz="28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 sz="2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 sz="18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111774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Tx/>
              <a:buChar char="•"/>
              <a:defRPr sz="28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Tx/>
              <a:buChar char="•"/>
              <a:defRPr sz="2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Tx/>
              <a:buChar char="•"/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Tx/>
              <a:buChar char="•"/>
              <a:defRPr sz="18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Tx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91795"/>
          </a:xfrm>
        </p:spPr>
        <p:txBody>
          <a:bodyPr/>
          <a:lstStyle>
            <a:lvl1pPr>
              <a:buClr>
                <a:schemeClr val="tx2"/>
              </a:buClr>
              <a:buSzPct val="80000"/>
              <a:buFont typeface="Arial" pitchFamily="34" charset="0"/>
              <a:buChar char="•"/>
              <a:defRPr sz="32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80000"/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02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69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072"/>
            <a:ext cx="9144000" cy="566928"/>
          </a:xfrm>
          <a:prstGeom prst="rect">
            <a:avLst/>
          </a:prstGeom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852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title (Verdana 24 bold)</a:t>
            </a:r>
          </a:p>
        </p:txBody>
      </p:sp>
      <p:sp>
        <p:nvSpPr>
          <p:cNvPr id="40346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51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text first level (all levels Verdana 20)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3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597650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CCECFF"/>
                </a:solidFill>
              </a:defRPr>
            </a:lvl1pPr>
          </a:lstStyle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97650"/>
            <a:ext cx="504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CCECFF"/>
                </a:solidFill>
              </a:defRPr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J. van der Kuur</a:t>
            </a:r>
            <a:r>
              <a:rPr lang="en-US" baseline="30000" dirty="0">
                <a:effectLst/>
              </a:rPr>
              <a:t>1</a:t>
            </a:r>
            <a:r>
              <a:rPr lang="en-US" dirty="0">
                <a:effectLst/>
              </a:rPr>
              <a:t>, L. Gottardi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, H. Akamatsu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, P. Khosropanah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, R. den Hartog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, R. Hijmering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, D. Audley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, B. Jackson</a:t>
            </a:r>
            <a:r>
              <a:rPr lang="en-US" baseline="30000" dirty="0">
                <a:effectLst/>
              </a:rPr>
              <a:t>1</a:t>
            </a:r>
            <a:endParaRPr lang="en-US" dirty="0">
              <a:effectLst/>
            </a:endParaRPr>
          </a:p>
          <a:p>
            <a:pPr lvl="0"/>
            <a:r>
              <a:rPr lang="en-US" sz="1400" dirty="0" smtClean="0">
                <a:effectLst/>
              </a:rPr>
              <a:t>1) SRON </a:t>
            </a:r>
            <a:r>
              <a:rPr lang="en-US" sz="1400" dirty="0">
                <a:effectLst/>
              </a:rPr>
              <a:t>Netherlands Institute for Space Research, </a:t>
            </a:r>
            <a:r>
              <a:rPr lang="en-US" sz="1400" dirty="0" err="1">
                <a:effectLst/>
              </a:rPr>
              <a:t>Landleven</a:t>
            </a:r>
            <a:r>
              <a:rPr lang="en-US" sz="1400" dirty="0">
                <a:effectLst/>
              </a:rPr>
              <a:t> 12, 9747AD Groningen</a:t>
            </a:r>
          </a:p>
          <a:p>
            <a:pPr lvl="0"/>
            <a:r>
              <a:rPr lang="en-US" sz="1400" dirty="0" smtClean="0">
                <a:effectLst/>
              </a:rPr>
              <a:t>2) SRON </a:t>
            </a:r>
            <a:r>
              <a:rPr lang="en-US" sz="1400" dirty="0">
                <a:effectLst/>
              </a:rPr>
              <a:t>Netherlands Institute for Space Research, </a:t>
            </a:r>
            <a:r>
              <a:rPr lang="en-US" sz="1400" dirty="0" err="1">
                <a:effectLst/>
              </a:rPr>
              <a:t>Sorbonnelaan</a:t>
            </a:r>
            <a:r>
              <a:rPr lang="en-US" sz="1400" dirty="0">
                <a:effectLst/>
              </a:rPr>
              <a:t> 2, 3584CA Utrecht</a:t>
            </a:r>
          </a:p>
          <a:p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Imaging cryogenic detectors for space based </a:t>
            </a:r>
            <a:r>
              <a:rPr lang="en-US" dirty="0" smtClean="0">
                <a:effectLst/>
              </a:rPr>
              <a:t>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47" y="2492896"/>
            <a:ext cx="8785225" cy="706438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9-2-17, J. vd Kuur, ATTRACT, Amsterdam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57"/>
            <a:ext cx="9144000" cy="65703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9-2-17, J. vd Kuur, ATTRACT, Amsterdam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XMM X-ray observatory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3" y="920521"/>
            <a:ext cx="8798857" cy="3424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378" y="4939162"/>
            <a:ext cx="8762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orbit since </a:t>
            </a:r>
            <a:r>
              <a:rPr lang="en-US" dirty="0" err="1" smtClean="0"/>
              <a:t>december</a:t>
            </a:r>
            <a:r>
              <a:rPr lang="en-US" dirty="0" smtClean="0"/>
              <a:t> 1999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CCD detectors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Grating spectrometers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Energy resolution limited at high energies (20eV @ 2.1keV)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X-ray astronomy requires ΔE &lt; 3eV @ 6keV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828475"/>
            <a:ext cx="6477000" cy="411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" y="852289"/>
            <a:ext cx="2579148" cy="3868723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9-2-17, J. vd Kuur, ATTRACT, Amsterdam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2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</a:t>
            </a:r>
            <a:r>
              <a:rPr lang="en-US" dirty="0" err="1" smtClean="0"/>
              <a:t>microcalorimeter</a:t>
            </a:r>
            <a:r>
              <a:rPr lang="en-US" dirty="0" smtClean="0"/>
              <a:t> operating</a:t>
            </a:r>
            <a:r>
              <a:rPr lang="en-US" dirty="0" smtClean="0"/>
              <a:t> </a:t>
            </a: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5225" cy="648072"/>
          </a:xfrm>
        </p:spPr>
        <p:txBody>
          <a:bodyPr/>
          <a:lstStyle/>
          <a:p>
            <a:r>
              <a:rPr lang="en-US" smtClean="0"/>
              <a:t>T = 100mK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9-2-17, J. vd Kuur, ATTRACT, Amsterdam</a:t>
            </a:r>
            <a:endParaRPr lang="en-GB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4" y="2060849"/>
            <a:ext cx="3607432" cy="387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94" y="2060849"/>
            <a:ext cx="3256459" cy="405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0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Thermometer sensitivity 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9-2-17, J. vd Kuur, ATTRACT, Amsterdam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326764-D8EC-F443-9BCD-E2779FA1BD27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7066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29527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33115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1331913" y="4508500"/>
            <a:ext cx="63145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/>
              <a:t>Superconducting </a:t>
            </a:r>
            <a:r>
              <a:rPr lang="en-US" dirty="0"/>
              <a:t>phase transition near </a:t>
            </a:r>
            <a:r>
              <a:rPr lang="en-US" dirty="0" err="1"/>
              <a:t>Tc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Strong dependence resistance - temperature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tuned by proximity </a:t>
            </a:r>
            <a:r>
              <a:rPr lang="en-US" dirty="0" smtClean="0"/>
              <a:t>effect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Normalized sensitivity (α=(</a:t>
            </a:r>
            <a:r>
              <a:rPr lang="en-US" dirty="0" err="1" smtClean="0"/>
              <a:t>dR</a:t>
            </a:r>
            <a:r>
              <a:rPr lang="en-US" dirty="0" smtClean="0"/>
              <a:t>/R)/(</a:t>
            </a:r>
            <a:r>
              <a:rPr lang="en-US" dirty="0" err="1" smtClean="0"/>
              <a:t>dT</a:t>
            </a:r>
            <a:r>
              <a:rPr lang="en-US" dirty="0" smtClean="0"/>
              <a:t>/T)):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dirty="0" smtClean="0"/>
              <a:t>Si thermistor </a:t>
            </a:r>
            <a:r>
              <a:rPr lang="en-US" dirty="0"/>
              <a:t>~ </a:t>
            </a:r>
            <a:r>
              <a:rPr lang="en-US" dirty="0" smtClean="0"/>
              <a:t>α=1-5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dirty="0" smtClean="0"/>
              <a:t>TES ~ α=100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952" y="1184716"/>
            <a:ext cx="3686945" cy="29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79280" y="-99360"/>
            <a:ext cx="8784720" cy="705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Verdana"/>
              </a:rPr>
              <a:t>X-ray pixel </a:t>
            </a:r>
            <a:r>
              <a:rPr lang="en-US" sz="2000" b="1" dirty="0" smtClean="0">
                <a:solidFill>
                  <a:srgbClr val="FFFFFF"/>
                </a:solidFill>
                <a:latin typeface="Verdana"/>
              </a:rPr>
              <a:t>micrograph</a:t>
            </a:r>
            <a:r>
              <a:rPr lang="en-US" sz="2000" b="1" dirty="0" smtClean="0">
                <a:solidFill>
                  <a:srgbClr val="FFFFFF"/>
                </a:solidFill>
                <a:latin typeface="Verdana"/>
              </a:rPr>
              <a:t> </a:t>
            </a:r>
            <a:endParaRPr sz="2000" dirty="0"/>
          </a:p>
        </p:txBody>
      </p:sp>
      <p:sp>
        <p:nvSpPr>
          <p:cNvPr id="20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" name="Picture 2" descr="J:\LITHO\Madhu\Bi SEM\Sample_0148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-1" r="3316" b="6823"/>
          <a:stretch/>
        </p:blipFill>
        <p:spPr bwMode="auto">
          <a:xfrm>
            <a:off x="1556716" y="606600"/>
            <a:ext cx="5953756" cy="44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J:\LITHO\Madhu\Bi SEM\Sample_0135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5" b="-97"/>
          <a:stretch/>
        </p:blipFill>
        <p:spPr bwMode="auto">
          <a:xfrm>
            <a:off x="1556716" y="3308465"/>
            <a:ext cx="2209273" cy="17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J:\LITHO\Madhu\Bi SEM\Sample_0139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3"/>
          <a:stretch/>
        </p:blipFill>
        <p:spPr bwMode="auto">
          <a:xfrm>
            <a:off x="5066155" y="3117941"/>
            <a:ext cx="2439664" cy="19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3"/>
          <p:cNvSpPr/>
          <p:nvPr/>
        </p:nvSpPr>
        <p:spPr>
          <a:xfrm>
            <a:off x="250560" y="5206243"/>
            <a:ext cx="8713440" cy="1031069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GB" sz="1600" dirty="0" smtClean="0">
                <a:solidFill>
                  <a:srgbClr val="F5F7CD"/>
                </a:solidFill>
                <a:latin typeface="Verdana"/>
              </a:rPr>
              <a:t>Development of high-filling factor and high QE pixels array 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GB" sz="1600" dirty="0" smtClean="0">
                <a:solidFill>
                  <a:srgbClr val="F5F7CD"/>
                </a:solidFill>
                <a:latin typeface="Verdana"/>
              </a:rPr>
              <a:t>250x250um sputtered Bi on electroplated Au </a:t>
            </a:r>
            <a:endParaRPr lang="en-GB" sz="1600" dirty="0">
              <a:solidFill>
                <a:srgbClr val="F5F7CD"/>
              </a:solidFill>
              <a:latin typeface="Verdan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 err="1" smtClean="0">
                <a:solidFill>
                  <a:srgbClr val="F5F7CD"/>
                </a:solidFill>
                <a:latin typeface="Verdana"/>
              </a:rPr>
              <a:t>TiAu</a:t>
            </a:r>
            <a:r>
              <a:rPr lang="en-US" sz="1600" dirty="0" smtClean="0">
                <a:solidFill>
                  <a:srgbClr val="F5F7CD"/>
                </a:solidFill>
                <a:latin typeface="Verdana"/>
              </a:rPr>
              <a:t> TES with uniform current </a:t>
            </a:r>
            <a:r>
              <a:rPr lang="en-US" sz="1600" dirty="0" smtClean="0">
                <a:solidFill>
                  <a:srgbClr val="F5F7CD"/>
                </a:solidFill>
                <a:latin typeface="Verdana"/>
              </a:rPr>
              <a:t>distribution  </a:t>
            </a:r>
            <a:endParaRPr lang="en-US" sz="1600" dirty="0" smtClean="0">
              <a:solidFill>
                <a:srgbClr val="F5F7CD"/>
              </a:solidFill>
              <a:latin typeface="Verdan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en-US" sz="1600" dirty="0" smtClean="0">
              <a:solidFill>
                <a:srgbClr val="F5F7CD"/>
              </a:solidFill>
              <a:latin typeface="Verdan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en-GB" sz="1600" dirty="0" smtClean="0">
              <a:solidFill>
                <a:srgbClr val="F5F7CD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lang="en-GB" sz="1600" dirty="0" smtClean="0">
              <a:solidFill>
                <a:srgbClr val="FFFFCC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9-2-17, J. vd Kuur, ATTRACT, Amsterdam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86225"/>
            <a:ext cx="38465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785225" cy="503238"/>
          </a:xfrm>
        </p:spPr>
        <p:txBody>
          <a:bodyPr/>
          <a:lstStyle/>
          <a:p>
            <a:r>
              <a:rPr lang="en-IE" dirty="0" smtClean="0">
                <a:latin typeface="Verdana" charset="0"/>
              </a:rPr>
              <a:t>Optical coupling scheme</a:t>
            </a:r>
            <a:endParaRPr lang="en-IE" dirty="0">
              <a:latin typeface="Verdana" charset="0"/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nl-NL" sz="1200" b="0" smtClean="0">
                <a:solidFill>
                  <a:srgbClr val="CCECFF"/>
                </a:solidFill>
              </a:rPr>
              <a:t>9-2-17, J. vd Kuur, ATTRACT, Amsterdam</a:t>
            </a:r>
            <a:endParaRPr lang="en-US" sz="1200" b="0">
              <a:solidFill>
                <a:srgbClr val="CCECFF"/>
              </a:solidFill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5752FD9-7269-2C4E-9791-5EA13437BCDD}" type="slidenum">
              <a:rPr lang="en-US" sz="1200" b="0">
                <a:solidFill>
                  <a:srgbClr val="CCECFF"/>
                </a:solidFill>
              </a:rPr>
              <a:pPr/>
              <a:t>7</a:t>
            </a:fld>
            <a:endParaRPr lang="en-US" sz="1200" b="0">
              <a:solidFill>
                <a:srgbClr val="CCECFF"/>
              </a:solidFill>
            </a:endParaRPr>
          </a:p>
        </p:txBody>
      </p:sp>
      <p:pic>
        <p:nvPicPr>
          <p:cNvPr id="9222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0" t="26152" r="-47000" b="-26152"/>
          <a:stretch>
            <a:fillRect/>
          </a:stretch>
        </p:blipFill>
        <p:spPr bwMode="auto">
          <a:xfrm>
            <a:off x="5630863" y="1628775"/>
            <a:ext cx="6391804" cy="479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3" name="Connettore 2 14"/>
          <p:cNvCxnSpPr>
            <a:cxnSpLocks noChangeShapeType="1"/>
            <a:stCxn id="9224" idx="2"/>
          </p:cNvCxnSpPr>
          <p:nvPr/>
        </p:nvCxnSpPr>
        <p:spPr bwMode="auto">
          <a:xfrm>
            <a:off x="7083425" y="960438"/>
            <a:ext cx="296863" cy="192405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5849938" y="620713"/>
            <a:ext cx="2466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IE" sz="1600" b="0" smtClean="0">
                <a:solidFill>
                  <a:srgbClr val="FFFFCC"/>
                </a:solidFill>
              </a:rPr>
              <a:t>Absorber 200x200 </a:t>
            </a:r>
            <a:r>
              <a:rPr lang="el-GR" sz="1600" b="0" smtClean="0">
                <a:solidFill>
                  <a:srgbClr val="FFFFCC"/>
                </a:solidFill>
                <a:latin typeface="Arial" charset="0"/>
              </a:rPr>
              <a:t>μ</a:t>
            </a:r>
            <a:r>
              <a:rPr lang="en-GB" sz="1600" b="0" smtClean="0">
                <a:solidFill>
                  <a:srgbClr val="FFFFCC"/>
                </a:solidFill>
                <a:latin typeface="Arial" charset="0"/>
              </a:rPr>
              <a:t>m</a:t>
            </a:r>
            <a:endParaRPr lang="en-IE" sz="1600" b="0" smtClean="0">
              <a:solidFill>
                <a:srgbClr val="FFFFCC"/>
              </a:solidFill>
            </a:endParaRPr>
          </a:p>
        </p:txBody>
      </p:sp>
      <p:cxnSp>
        <p:nvCxnSpPr>
          <p:cNvPr id="9225" name="Connettore 2 14"/>
          <p:cNvCxnSpPr>
            <a:cxnSpLocks noChangeShapeType="1"/>
            <a:stCxn id="9226" idx="2"/>
          </p:cNvCxnSpPr>
          <p:nvPr/>
        </p:nvCxnSpPr>
        <p:spPr bwMode="auto">
          <a:xfrm flipH="1">
            <a:off x="8388350" y="1392238"/>
            <a:ext cx="122238" cy="1749425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8128000" y="1052513"/>
            <a:ext cx="765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600" b="0" smtClean="0">
                <a:solidFill>
                  <a:srgbClr val="FFFFCC"/>
                </a:solidFill>
              </a:rPr>
              <a:t>TES</a:t>
            </a:r>
            <a:endParaRPr lang="en-IE" sz="1600" b="0" smtClean="0">
              <a:solidFill>
                <a:srgbClr val="FFFFCC"/>
              </a:solidFill>
            </a:endParaRPr>
          </a:p>
        </p:txBody>
      </p:sp>
      <p:pic>
        <p:nvPicPr>
          <p:cNvPr id="92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27050"/>
            <a:ext cx="5113337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228" name="Group 16"/>
          <p:cNvGrpSpPr>
            <a:grpSpLocks/>
          </p:cNvGrpSpPr>
          <p:nvPr/>
        </p:nvGrpSpPr>
        <p:grpSpPr bwMode="auto">
          <a:xfrm>
            <a:off x="3635375" y="4138613"/>
            <a:ext cx="1071563" cy="457200"/>
            <a:chOff x="455360" y="5299913"/>
            <a:chExt cx="1017217" cy="338554"/>
          </a:xfrm>
        </p:grpSpPr>
        <p:cxnSp>
          <p:nvCxnSpPr>
            <p:cNvPr id="9233" name="Connettore 2 14"/>
            <p:cNvCxnSpPr>
              <a:cxnSpLocks noChangeShapeType="1"/>
              <a:stCxn id="9234" idx="1"/>
            </p:cNvCxnSpPr>
            <p:nvPr/>
          </p:nvCxnSpPr>
          <p:spPr bwMode="auto">
            <a:xfrm flipH="1" flipV="1">
              <a:off x="455360" y="5469190"/>
              <a:ext cx="333140" cy="1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TextBox 8"/>
            <p:cNvSpPr txBox="1">
              <a:spLocks noChangeArrowheads="1"/>
            </p:cNvSpPr>
            <p:nvPr/>
          </p:nvSpPr>
          <p:spPr bwMode="auto">
            <a:xfrm>
              <a:off x="788501" y="5299913"/>
              <a:ext cx="6840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IE" sz="1600" b="0" smtClean="0">
                  <a:solidFill>
                    <a:srgbClr val="FFFFCC"/>
                  </a:solidFill>
                </a:rPr>
                <a:t>Horn</a:t>
              </a:r>
            </a:p>
          </p:txBody>
        </p:sp>
      </p:grpSp>
      <p:grpSp>
        <p:nvGrpSpPr>
          <p:cNvPr id="9229" name="Group 16"/>
          <p:cNvGrpSpPr>
            <a:grpSpLocks/>
          </p:cNvGrpSpPr>
          <p:nvPr/>
        </p:nvGrpSpPr>
        <p:grpSpPr bwMode="auto">
          <a:xfrm>
            <a:off x="5863167" y="3409244"/>
            <a:ext cx="2482850" cy="2447925"/>
            <a:chOff x="-748432" y="6110408"/>
            <a:chExt cx="2358583" cy="1813256"/>
          </a:xfrm>
        </p:grpSpPr>
        <p:cxnSp>
          <p:nvCxnSpPr>
            <p:cNvPr id="9231" name="Connettore 2 14"/>
            <p:cNvCxnSpPr>
              <a:cxnSpLocks noChangeShapeType="1"/>
              <a:stCxn id="9232" idx="0"/>
            </p:cNvCxnSpPr>
            <p:nvPr/>
          </p:nvCxnSpPr>
          <p:spPr bwMode="auto">
            <a:xfrm flipV="1">
              <a:off x="430860" y="6110408"/>
              <a:ext cx="80515" cy="1562807"/>
            </a:xfrm>
            <a:prstGeom prst="straightConnector1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2" name="TextBox 8"/>
            <p:cNvSpPr txBox="1">
              <a:spLocks noChangeArrowheads="1"/>
            </p:cNvSpPr>
            <p:nvPr/>
          </p:nvSpPr>
          <p:spPr bwMode="auto">
            <a:xfrm>
              <a:off x="-748432" y="7673215"/>
              <a:ext cx="2358583" cy="25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IE" sz="1600" b="0" dirty="0" smtClean="0">
                  <a:solidFill>
                    <a:srgbClr val="FFFFCC"/>
                  </a:solidFill>
                </a:rPr>
                <a:t>Spherical Backshort</a:t>
              </a:r>
            </a:p>
          </p:txBody>
        </p:sp>
      </p:grpSp>
      <p:cxnSp>
        <p:nvCxnSpPr>
          <p:cNvPr id="9230" name="Connettore 2 14"/>
          <p:cNvCxnSpPr>
            <a:cxnSpLocks noChangeShapeType="1"/>
            <a:stCxn id="9232" idx="1"/>
          </p:cNvCxnSpPr>
          <p:nvPr/>
        </p:nvCxnSpPr>
        <p:spPr bwMode="auto">
          <a:xfrm flipH="1">
            <a:off x="3556000" y="5688114"/>
            <a:ext cx="2307167" cy="167997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57333" y="6011333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NEP ~ </a:t>
            </a:r>
            <a:r>
              <a:rPr lang="en-US" dirty="0" smtClean="0"/>
              <a:t>2 </a:t>
            </a:r>
            <a:r>
              <a:rPr lang="en-US" dirty="0" smtClean="0"/>
              <a:t>10 </a:t>
            </a:r>
            <a:r>
              <a:rPr lang="en-US" baseline="30000" dirty="0" smtClean="0"/>
              <a:t>-19 </a:t>
            </a:r>
            <a:r>
              <a:rPr lang="en-US" dirty="0" smtClean="0"/>
              <a:t>W/√Hz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9-2-17, J. vd Kuur, ATTRACT, Amsterdam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148677-46AD-6A49-967E-F6E453C1D971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40763" cy="706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38x38 bolometer array </a:t>
            </a:r>
          </a:p>
        </p:txBody>
      </p:sp>
      <p:sp>
        <p:nvSpPr>
          <p:cNvPr id="818179" name="Text Box 3"/>
          <p:cNvSpPr txBox="1">
            <a:spLocks noChangeArrowheads="1"/>
          </p:cNvSpPr>
          <p:nvPr/>
        </p:nvSpPr>
        <p:spPr bwMode="auto">
          <a:xfrm>
            <a:off x="735013" y="3130550"/>
            <a:ext cx="27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 </a:t>
            </a:r>
          </a:p>
        </p:txBody>
      </p:sp>
      <p:pic>
        <p:nvPicPr>
          <p:cNvPr id="818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981075"/>
            <a:ext cx="7729538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87763"/>
            <a:ext cx="424815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43438" y="5727700"/>
            <a:ext cx="30241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FFFFCC"/>
              </a:buClr>
              <a:buSzPct val="100000"/>
              <a:buFont typeface="Verdana" charset="0"/>
              <a:buNone/>
              <a:defRPr/>
            </a:pP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NEP = 2*10</a:t>
            </a:r>
            <a:r>
              <a:rPr lang="en-US" sz="16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-19</a:t>
            </a: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 W/</a:t>
            </a:r>
            <a:r>
              <a:rPr lang="en-US" sz="16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rtHz</a:t>
            </a:r>
            <a:endParaRPr lang="en-US" sz="16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detector properties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336007"/>
              </p:ext>
            </p:extLst>
          </p:nvPr>
        </p:nvGraphicFramePr>
        <p:xfrm>
          <a:off x="179388" y="1125538"/>
          <a:ext cx="8785226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~4000</a:t>
                      </a:r>
                      <a:r>
                        <a:rPr lang="en-US" baseline="0" dirty="0" smtClean="0"/>
                        <a:t> (64 x 64)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Pixel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250 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x 250 </a:t>
                      </a:r>
                      <a:r>
                        <a:rPr lang="en-US" dirty="0" err="1" smtClean="0"/>
                        <a:t>μm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 – 12 </a:t>
                      </a:r>
                      <a:r>
                        <a:rPr lang="en-US" dirty="0" err="1" smtClean="0"/>
                        <a:t>keV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2.5 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 operating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mK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Cooler operating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</a:t>
                      </a:r>
                      <a:r>
                        <a:rPr lang="en-US" dirty="0" err="1" smtClean="0"/>
                        <a:t>mK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</a:t>
                      </a:r>
                      <a:r>
                        <a:rPr lang="en-US" baseline="0" dirty="0" smtClean="0"/>
                        <a:t> lift @ 50mK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μW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X-ray astronomy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Further 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analysis, non-proliferation, infrared</a:t>
                      </a:r>
                      <a:r>
                        <a:rPr lang="en-US" baseline="0" dirty="0" smtClean="0"/>
                        <a:t> bolometers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9-2-17, J. vd Kuur, ATTRACT, Amsterdam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RON colours">
      <a:dk1>
        <a:srgbClr val="000000"/>
      </a:dk1>
      <a:lt1>
        <a:srgbClr val="FFFFFF"/>
      </a:lt1>
      <a:dk2>
        <a:srgbClr val="424242"/>
      </a:dk2>
      <a:lt2>
        <a:srgbClr val="FFFFCC"/>
      </a:lt2>
      <a:accent1>
        <a:srgbClr val="FFCC66"/>
      </a:accent1>
      <a:accent2>
        <a:srgbClr val="809BC8"/>
      </a:accent2>
      <a:accent3>
        <a:srgbClr val="64C204"/>
      </a:accent3>
      <a:accent4>
        <a:srgbClr val="FF6666"/>
      </a:accent4>
      <a:accent5>
        <a:srgbClr val="FFFF00"/>
      </a:accent5>
      <a:accent6>
        <a:srgbClr val="0B3D91"/>
      </a:accent6>
      <a:hlink>
        <a:srgbClr val="809BC8"/>
      </a:hlink>
      <a:folHlink>
        <a:srgbClr val="FF6666"/>
      </a:folHlink>
    </a:clrScheme>
    <a:fontScheme name="SRON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SRON-presentation</Template>
  <TotalTime>0</TotalTime>
  <Words>418</Words>
  <Application>Microsoft Macintosh PowerPoint</Application>
  <PresentationFormat>On-screen Show (4:3)</PresentationFormat>
  <Paragraphs>81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ＭＳ Ｐゴシック</vt:lpstr>
      <vt:lpstr>Tahoma</vt:lpstr>
      <vt:lpstr>Verdana</vt:lpstr>
      <vt:lpstr>Wingdings</vt:lpstr>
      <vt:lpstr>Arial</vt:lpstr>
      <vt:lpstr>Default Theme</vt:lpstr>
      <vt:lpstr>Imaging cryogenic detectors for space based astronomy</vt:lpstr>
      <vt:lpstr>PowerPoint Presentation</vt:lpstr>
      <vt:lpstr>XMM X-ray observatory</vt:lpstr>
      <vt:lpstr>Cryogenic microcalorimeter operating principle</vt:lpstr>
      <vt:lpstr>Thermometer sensitivity TES</vt:lpstr>
      <vt:lpstr>PowerPoint Presentation</vt:lpstr>
      <vt:lpstr>Optical coupling scheme</vt:lpstr>
      <vt:lpstr>38x38 bolometer array </vt:lpstr>
      <vt:lpstr>Summary detector properties</vt:lpstr>
      <vt:lpstr>Thank you</vt:lpstr>
    </vt:vector>
  </TitlesOfParts>
  <Manager/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2017-02-07T13:55:12Z</dcterms:created>
  <dcterms:modified xsi:type="dcterms:W3CDTF">2017-02-09T12:12:05Z</dcterms:modified>
</cp:coreProperties>
</file>