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0" r:id="rId2"/>
    <p:sldId id="338" r:id="rId3"/>
    <p:sldId id="357" r:id="rId4"/>
    <p:sldId id="359" r:id="rId5"/>
    <p:sldId id="370" r:id="rId6"/>
    <p:sldId id="374" r:id="rId7"/>
    <p:sldId id="375" r:id="rId8"/>
    <p:sldId id="390" r:id="rId9"/>
    <p:sldId id="385" r:id="rId10"/>
    <p:sldId id="360" r:id="rId11"/>
    <p:sldId id="391" r:id="rId12"/>
    <p:sldId id="376" r:id="rId13"/>
    <p:sldId id="369" r:id="rId14"/>
    <p:sldId id="351" r:id="rId15"/>
    <p:sldId id="355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6" r:id="rId25"/>
    <p:sldId id="387" r:id="rId26"/>
    <p:sldId id="388" r:id="rId27"/>
    <p:sldId id="389" r:id="rId28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" initials="D" lastIdx="1" clrIdx="0">
    <p:extLst>
      <p:ext uri="{19B8F6BF-5375-455C-9EA6-DF929625EA0E}">
        <p15:presenceInfo xmlns:p15="http://schemas.microsoft.com/office/powerpoint/2012/main" userId="Dani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14189"/>
    <a:srgbClr val="0000FF"/>
    <a:srgbClr val="0080FF"/>
    <a:srgbClr val="000080"/>
    <a:srgbClr val="014E7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45" autoAdjust="0"/>
    <p:restoredTop sz="92414" autoAdjust="0"/>
  </p:normalViewPr>
  <p:slideViewPr>
    <p:cSldViewPr snapToGrid="0">
      <p:cViewPr varScale="1">
        <p:scale>
          <a:sx n="118" d="100"/>
          <a:sy n="118" d="100"/>
        </p:scale>
        <p:origin x="1040" y="80"/>
      </p:cViewPr>
      <p:guideLst/>
    </p:cSldViewPr>
  </p:slideViewPr>
  <p:outlineViewPr>
    <p:cViewPr>
      <p:scale>
        <a:sx n="33" d="100"/>
        <a:sy n="33" d="100"/>
      </p:scale>
      <p:origin x="0" y="-171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236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58D774-3337-4B70-9531-3D8CEBA4A026}" type="doc">
      <dgm:prSet loTypeId="urn:microsoft.com/office/officeart/2005/8/layout/p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ED295B-5731-4DDC-B298-A1F3FB89EFB3}">
      <dgm:prSet phldrT="[Text]" custT="1"/>
      <dgm:spPr/>
      <dgm:t>
        <a:bodyPr lIns="216000" tIns="216000" rIns="216000" bIns="0" anchor="b" anchorCtr="1"/>
        <a:lstStyle/>
        <a:p>
          <a:r>
            <a:rPr lang="en-US" sz="2000" b="1" dirty="0" smtClean="0">
              <a:latin typeface="Vestula" panose="020B0503050302020204" pitchFamily="34" charset="0"/>
            </a:rPr>
            <a:t>potentiometry</a:t>
          </a:r>
          <a:endParaRPr lang="en-US" sz="2000" b="1" dirty="0">
            <a:latin typeface="Vestula" panose="020B0503050302020204" pitchFamily="34" charset="0"/>
          </a:endParaRPr>
        </a:p>
      </dgm:t>
    </dgm:pt>
    <dgm:pt modelId="{4BD1F8BF-4934-442A-A659-46C8685BF400}" type="parTrans" cxnId="{42C75168-3700-4CC9-BDBB-78DC3E076F33}">
      <dgm:prSet/>
      <dgm:spPr/>
      <dgm:t>
        <a:bodyPr/>
        <a:lstStyle/>
        <a:p>
          <a:endParaRPr lang="en-US"/>
        </a:p>
      </dgm:t>
    </dgm:pt>
    <dgm:pt modelId="{FBF9FBF6-3D9C-4A49-AC05-D09C300839F4}" type="sibTrans" cxnId="{42C75168-3700-4CC9-BDBB-78DC3E076F33}">
      <dgm:prSet/>
      <dgm:spPr/>
      <dgm:t>
        <a:bodyPr/>
        <a:lstStyle/>
        <a:p>
          <a:endParaRPr lang="en-US"/>
        </a:p>
      </dgm:t>
    </dgm:pt>
    <dgm:pt modelId="{2A094C64-5BBE-48A6-A7A2-428FC14D1F4F}">
      <dgm:prSet phldrT="[Text]" custT="1"/>
      <dgm:spPr/>
      <dgm:t>
        <a:bodyPr lIns="216000" tIns="216000" rIns="216000" bIns="0" anchor="b" anchorCtr="1"/>
        <a:lstStyle/>
        <a:p>
          <a:r>
            <a:rPr lang="en-US" sz="2000" b="1" dirty="0" smtClean="0">
              <a:latin typeface="Vestula" panose="020B0503050302020204" pitchFamily="34" charset="0"/>
            </a:rPr>
            <a:t>lithography</a:t>
          </a:r>
          <a:endParaRPr lang="en-US" sz="2000" b="1" dirty="0">
            <a:latin typeface="Vestula" panose="020B0503050302020204" pitchFamily="34" charset="0"/>
          </a:endParaRPr>
        </a:p>
      </dgm:t>
    </dgm:pt>
    <dgm:pt modelId="{F722E0A4-1AA3-4F72-BD71-1642BCD1F3AE}" type="parTrans" cxnId="{548982AC-27ED-4CC3-BD8E-BDD7C305A87E}">
      <dgm:prSet/>
      <dgm:spPr/>
      <dgm:t>
        <a:bodyPr/>
        <a:lstStyle/>
        <a:p>
          <a:endParaRPr lang="en-US"/>
        </a:p>
      </dgm:t>
    </dgm:pt>
    <dgm:pt modelId="{EC38E9AE-5463-46BD-8D91-9708F37A4DB5}" type="sibTrans" cxnId="{548982AC-27ED-4CC3-BD8E-BDD7C305A87E}">
      <dgm:prSet/>
      <dgm:spPr/>
      <dgm:t>
        <a:bodyPr/>
        <a:lstStyle/>
        <a:p>
          <a:endParaRPr lang="en-US"/>
        </a:p>
      </dgm:t>
    </dgm:pt>
    <dgm:pt modelId="{A44BE817-43F4-4782-A6FF-55D9C34F0FA8}">
      <dgm:prSet phldrT="[Text]" custT="1"/>
      <dgm:spPr/>
      <dgm:t>
        <a:bodyPr lIns="216000" tIns="216000" rIns="216000" bIns="0" anchor="b" anchorCtr="1"/>
        <a:lstStyle/>
        <a:p>
          <a:r>
            <a:rPr lang="en-US" sz="2000" b="1" dirty="0" smtClean="0">
              <a:latin typeface="Vestula" panose="020B0503050302020204" pitchFamily="34" charset="0"/>
            </a:rPr>
            <a:t>ARRES</a:t>
          </a:r>
          <a:endParaRPr lang="en-US" sz="2000" b="1" dirty="0">
            <a:latin typeface="Vestula" panose="020B0503050302020204" pitchFamily="34" charset="0"/>
          </a:endParaRPr>
        </a:p>
      </dgm:t>
    </dgm:pt>
    <dgm:pt modelId="{CC371DC5-CB47-46C7-852A-1FD0734C3FCD}" type="parTrans" cxnId="{2665FED3-17B2-4D48-9A49-46EE8C3E0A2B}">
      <dgm:prSet/>
      <dgm:spPr/>
      <dgm:t>
        <a:bodyPr/>
        <a:lstStyle/>
        <a:p>
          <a:endParaRPr lang="en-US"/>
        </a:p>
      </dgm:t>
    </dgm:pt>
    <dgm:pt modelId="{CC7D277D-6801-40BA-BADF-DDC26833A8A6}" type="sibTrans" cxnId="{2665FED3-17B2-4D48-9A49-46EE8C3E0A2B}">
      <dgm:prSet/>
      <dgm:spPr/>
      <dgm:t>
        <a:bodyPr/>
        <a:lstStyle/>
        <a:p>
          <a:endParaRPr lang="en-US"/>
        </a:p>
      </dgm:t>
    </dgm:pt>
    <dgm:pt modelId="{0603EA77-F636-4BF6-B8CD-A3F9686C9789}">
      <dgm:prSet phldrT="[Text]" custT="1"/>
      <dgm:spPr/>
      <dgm:t>
        <a:bodyPr lIns="216000" tIns="216000" rIns="216000" bIns="0" anchor="b" anchorCtr="1"/>
        <a:lstStyle/>
        <a:p>
          <a:r>
            <a:rPr lang="en-US" sz="2000" b="1" dirty="0" smtClean="0">
              <a:latin typeface="Vestula" panose="020B0503050302020204" pitchFamily="34" charset="0"/>
            </a:rPr>
            <a:t>PLD of complex oxides</a:t>
          </a:r>
          <a:endParaRPr lang="en-US" sz="2000" b="1" dirty="0">
            <a:latin typeface="Vestula" panose="020B0503050302020204" pitchFamily="34" charset="0"/>
          </a:endParaRPr>
        </a:p>
      </dgm:t>
    </dgm:pt>
    <dgm:pt modelId="{7CBF1E18-59F0-4AFD-859F-46AC72B21C1C}" type="parTrans" cxnId="{E29902E0-07D7-46E1-B755-E243CA0882B9}">
      <dgm:prSet/>
      <dgm:spPr/>
      <dgm:t>
        <a:bodyPr/>
        <a:lstStyle/>
        <a:p>
          <a:endParaRPr lang="en-US"/>
        </a:p>
      </dgm:t>
    </dgm:pt>
    <dgm:pt modelId="{6EAB889A-921C-41D3-B845-D2DC36B4790F}" type="sibTrans" cxnId="{E29902E0-07D7-46E1-B755-E243CA0882B9}">
      <dgm:prSet/>
      <dgm:spPr/>
      <dgm:t>
        <a:bodyPr/>
        <a:lstStyle/>
        <a:p>
          <a:endParaRPr lang="en-US"/>
        </a:p>
      </dgm:t>
    </dgm:pt>
    <dgm:pt modelId="{213258A9-F380-4D9D-9A13-DC73D422F7CD}" type="pres">
      <dgm:prSet presAssocID="{BC58D774-3337-4B70-9531-3D8CEBA4A0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CFA183-B0E3-44C3-B348-037904914541}" type="pres">
      <dgm:prSet presAssocID="{D3ED295B-5731-4DDC-B298-A1F3FB89EFB3}" presName="compNode" presStyleCnt="0"/>
      <dgm:spPr/>
    </dgm:pt>
    <dgm:pt modelId="{D8C1578C-B3C0-4227-8544-D557CA8D5D1A}" type="pres">
      <dgm:prSet presAssocID="{D3ED295B-5731-4DDC-B298-A1F3FB89EFB3}" presName="pictRect" presStyleLbl="node1" presStyleIdx="0" presStyleCnt="4" custScaleX="229291" custScaleY="185219" custLinFactNeighborY="-2334"/>
      <dgm:spPr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3904" t="-22275" r="9512" b="-1789"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795A7140-A90D-4A73-BC7D-EB111FCFE55C}" type="pres">
      <dgm:prSet presAssocID="{D3ED295B-5731-4DDC-B298-A1F3FB89EFB3}" presName="textRect" presStyleLbl="revTx" presStyleIdx="0" presStyleCnt="4" custScaleX="195768" custScaleY="189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C05C4-F8CA-42FF-A1A3-B9EA9CBCE1E4}" type="pres">
      <dgm:prSet presAssocID="{FBF9FBF6-3D9C-4A49-AC05-D09C300839F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0F54866-0E88-4C3F-BAF0-D0763F9AD1FA}" type="pres">
      <dgm:prSet presAssocID="{2A094C64-5BBE-48A6-A7A2-428FC14D1F4F}" presName="compNode" presStyleCnt="0"/>
      <dgm:spPr/>
    </dgm:pt>
    <dgm:pt modelId="{D26B7AC9-F0FF-4642-A2D5-70B4AA867077}" type="pres">
      <dgm:prSet presAssocID="{2A094C64-5BBE-48A6-A7A2-428FC14D1F4F}" presName="pictRect" presStyleLbl="node1" presStyleIdx="1" presStyleCnt="4" custScaleX="229291" custScaleY="185219"/>
      <dgm:spPr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26" t="-4218" r="-228" b="-29027"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7FD349CD-359A-41E8-89BD-9C98EA158727}" type="pres">
      <dgm:prSet presAssocID="{2A094C64-5BBE-48A6-A7A2-428FC14D1F4F}" presName="textRect" presStyleLbl="revTx" presStyleIdx="1" presStyleCnt="4" custScaleX="195768" custScaleY="189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7400D-E1F1-43D9-87E1-98E23601FA17}" type="pres">
      <dgm:prSet presAssocID="{EC38E9AE-5463-46BD-8D91-9708F37A4DB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1AA4C1D-88DA-4B32-B998-965BED343B10}" type="pres">
      <dgm:prSet presAssocID="{A44BE817-43F4-4782-A6FF-55D9C34F0FA8}" presName="compNode" presStyleCnt="0"/>
      <dgm:spPr/>
    </dgm:pt>
    <dgm:pt modelId="{38309ECA-D475-40B8-831B-5EF3731371C6}" type="pres">
      <dgm:prSet presAssocID="{A44BE817-43F4-4782-A6FF-55D9C34F0FA8}" presName="pictRect" presStyleLbl="node1" presStyleIdx="2" presStyleCnt="4" custScaleX="149284" custScaleY="185219" custLinFactNeighborX="5065" custLinFactNeighborY="-16622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06E7FA27-2764-44F3-907B-7DEBA738C5DE}" type="pres">
      <dgm:prSet presAssocID="{A44BE817-43F4-4782-A6FF-55D9C34F0FA8}" presName="textRect" presStyleLbl="revTx" presStyleIdx="2" presStyleCnt="4" custScaleX="195768" custScaleY="49149" custLinFactNeighborY="30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8A924-BB80-4D92-A762-ACE52656EDCB}" type="pres">
      <dgm:prSet presAssocID="{CC7D277D-6801-40BA-BADF-DDC26833A8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ABD438F-B9A0-4FF7-91A2-B0F285CA7702}" type="pres">
      <dgm:prSet presAssocID="{0603EA77-F636-4BF6-B8CD-A3F9686C9789}" presName="compNode" presStyleCnt="0"/>
      <dgm:spPr/>
    </dgm:pt>
    <dgm:pt modelId="{949D4DA9-6494-4CF2-9DF7-9568E0D5B3B6}" type="pres">
      <dgm:prSet presAssocID="{0603EA77-F636-4BF6-B8CD-A3F9686C9789}" presName="pictRect" presStyleLbl="node1" presStyleIdx="3" presStyleCnt="4" custScaleX="229291" custScaleY="185219"/>
      <dgm:spPr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608D219E-3904-401E-B4DE-63C9487B5B78}" type="pres">
      <dgm:prSet presAssocID="{0603EA77-F636-4BF6-B8CD-A3F9686C9789}" presName="textRect" presStyleLbl="revTx" presStyleIdx="3" presStyleCnt="4" custScaleX="195768" custScaleY="189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BFED98-8D07-46AE-B036-EF468FA9C7AE}" type="presOf" srcId="{EC38E9AE-5463-46BD-8D91-9708F37A4DB5}" destId="{4E67400D-E1F1-43D9-87E1-98E23601FA17}" srcOrd="0" destOrd="0" presId="urn:microsoft.com/office/officeart/2005/8/layout/pList1"/>
    <dgm:cxn modelId="{548982AC-27ED-4CC3-BD8E-BDD7C305A87E}" srcId="{BC58D774-3337-4B70-9531-3D8CEBA4A026}" destId="{2A094C64-5BBE-48A6-A7A2-428FC14D1F4F}" srcOrd="1" destOrd="0" parTransId="{F722E0A4-1AA3-4F72-BD71-1642BCD1F3AE}" sibTransId="{EC38E9AE-5463-46BD-8D91-9708F37A4DB5}"/>
    <dgm:cxn modelId="{ADAC1B45-92C2-4B98-83F8-5DDBFA14A4DE}" type="presOf" srcId="{CC7D277D-6801-40BA-BADF-DDC26833A8A6}" destId="{1428A924-BB80-4D92-A762-ACE52656EDCB}" srcOrd="0" destOrd="0" presId="urn:microsoft.com/office/officeart/2005/8/layout/pList1"/>
    <dgm:cxn modelId="{E29902E0-07D7-46E1-B755-E243CA0882B9}" srcId="{BC58D774-3337-4B70-9531-3D8CEBA4A026}" destId="{0603EA77-F636-4BF6-B8CD-A3F9686C9789}" srcOrd="3" destOrd="0" parTransId="{7CBF1E18-59F0-4AFD-859F-46AC72B21C1C}" sibTransId="{6EAB889A-921C-41D3-B845-D2DC36B4790F}"/>
    <dgm:cxn modelId="{273949F5-7400-4F26-A7F8-D06E704AE59E}" type="presOf" srcId="{0603EA77-F636-4BF6-B8CD-A3F9686C9789}" destId="{608D219E-3904-401E-B4DE-63C9487B5B78}" srcOrd="0" destOrd="0" presId="urn:microsoft.com/office/officeart/2005/8/layout/pList1"/>
    <dgm:cxn modelId="{2665FED3-17B2-4D48-9A49-46EE8C3E0A2B}" srcId="{BC58D774-3337-4B70-9531-3D8CEBA4A026}" destId="{A44BE817-43F4-4782-A6FF-55D9C34F0FA8}" srcOrd="2" destOrd="0" parTransId="{CC371DC5-CB47-46C7-852A-1FD0734C3FCD}" sibTransId="{CC7D277D-6801-40BA-BADF-DDC26833A8A6}"/>
    <dgm:cxn modelId="{303EAFA1-C25F-42F5-8B2C-018608B7C34F}" type="presOf" srcId="{BC58D774-3337-4B70-9531-3D8CEBA4A026}" destId="{213258A9-F380-4D9D-9A13-DC73D422F7CD}" srcOrd="0" destOrd="0" presId="urn:microsoft.com/office/officeart/2005/8/layout/pList1"/>
    <dgm:cxn modelId="{0E92AD9B-F9E6-48CD-B896-5A56A99D5BAA}" type="presOf" srcId="{A44BE817-43F4-4782-A6FF-55D9C34F0FA8}" destId="{06E7FA27-2764-44F3-907B-7DEBA738C5DE}" srcOrd="0" destOrd="0" presId="urn:microsoft.com/office/officeart/2005/8/layout/pList1"/>
    <dgm:cxn modelId="{87260ECF-43CF-4CB0-85C5-4395A24B890E}" type="presOf" srcId="{D3ED295B-5731-4DDC-B298-A1F3FB89EFB3}" destId="{795A7140-A90D-4A73-BC7D-EB111FCFE55C}" srcOrd="0" destOrd="0" presId="urn:microsoft.com/office/officeart/2005/8/layout/pList1"/>
    <dgm:cxn modelId="{42C75168-3700-4CC9-BDBB-78DC3E076F33}" srcId="{BC58D774-3337-4B70-9531-3D8CEBA4A026}" destId="{D3ED295B-5731-4DDC-B298-A1F3FB89EFB3}" srcOrd="0" destOrd="0" parTransId="{4BD1F8BF-4934-442A-A659-46C8685BF400}" sibTransId="{FBF9FBF6-3D9C-4A49-AC05-D09C300839F4}"/>
    <dgm:cxn modelId="{607AC821-0185-451D-B9C3-C4A4BB5A7F43}" type="presOf" srcId="{2A094C64-5BBE-48A6-A7A2-428FC14D1F4F}" destId="{7FD349CD-359A-41E8-89BD-9C98EA158727}" srcOrd="0" destOrd="0" presId="urn:microsoft.com/office/officeart/2005/8/layout/pList1"/>
    <dgm:cxn modelId="{1E159E29-2BD2-400E-9EB4-C7169163FD1C}" type="presOf" srcId="{FBF9FBF6-3D9C-4A49-AC05-D09C300839F4}" destId="{C80C05C4-F8CA-42FF-A1A3-B9EA9CBCE1E4}" srcOrd="0" destOrd="0" presId="urn:microsoft.com/office/officeart/2005/8/layout/pList1"/>
    <dgm:cxn modelId="{78ECFAF4-BA9A-4D13-A911-F0DEE70B7019}" type="presParOf" srcId="{213258A9-F380-4D9D-9A13-DC73D422F7CD}" destId="{1CCFA183-B0E3-44C3-B348-037904914541}" srcOrd="0" destOrd="0" presId="urn:microsoft.com/office/officeart/2005/8/layout/pList1"/>
    <dgm:cxn modelId="{8C694EC6-ACCE-4CD2-A52B-A851AC618495}" type="presParOf" srcId="{1CCFA183-B0E3-44C3-B348-037904914541}" destId="{D8C1578C-B3C0-4227-8544-D557CA8D5D1A}" srcOrd="0" destOrd="0" presId="urn:microsoft.com/office/officeart/2005/8/layout/pList1"/>
    <dgm:cxn modelId="{BFF11A62-053A-46CF-AF23-9E28F3E9FA20}" type="presParOf" srcId="{1CCFA183-B0E3-44C3-B348-037904914541}" destId="{795A7140-A90D-4A73-BC7D-EB111FCFE55C}" srcOrd="1" destOrd="0" presId="urn:microsoft.com/office/officeart/2005/8/layout/pList1"/>
    <dgm:cxn modelId="{696AA095-E31F-4FD1-BAE1-60D847463ACA}" type="presParOf" srcId="{213258A9-F380-4D9D-9A13-DC73D422F7CD}" destId="{C80C05C4-F8CA-42FF-A1A3-B9EA9CBCE1E4}" srcOrd="1" destOrd="0" presId="urn:microsoft.com/office/officeart/2005/8/layout/pList1"/>
    <dgm:cxn modelId="{2789D85D-DDA5-48E0-94A9-F723A09FDDE1}" type="presParOf" srcId="{213258A9-F380-4D9D-9A13-DC73D422F7CD}" destId="{40F54866-0E88-4C3F-BAF0-D0763F9AD1FA}" srcOrd="2" destOrd="0" presId="urn:microsoft.com/office/officeart/2005/8/layout/pList1"/>
    <dgm:cxn modelId="{39D6BE3D-2FA0-440E-A55C-036BE32442D7}" type="presParOf" srcId="{40F54866-0E88-4C3F-BAF0-D0763F9AD1FA}" destId="{D26B7AC9-F0FF-4642-A2D5-70B4AA867077}" srcOrd="0" destOrd="0" presId="urn:microsoft.com/office/officeart/2005/8/layout/pList1"/>
    <dgm:cxn modelId="{BDFB3488-5850-465E-AD76-4DA12BC6BC3E}" type="presParOf" srcId="{40F54866-0E88-4C3F-BAF0-D0763F9AD1FA}" destId="{7FD349CD-359A-41E8-89BD-9C98EA158727}" srcOrd="1" destOrd="0" presId="urn:microsoft.com/office/officeart/2005/8/layout/pList1"/>
    <dgm:cxn modelId="{21ACBCDE-5F9D-4C87-9EFA-613F06F531D3}" type="presParOf" srcId="{213258A9-F380-4D9D-9A13-DC73D422F7CD}" destId="{4E67400D-E1F1-43D9-87E1-98E23601FA17}" srcOrd="3" destOrd="0" presId="urn:microsoft.com/office/officeart/2005/8/layout/pList1"/>
    <dgm:cxn modelId="{483B3FDF-2824-46D5-A3DD-88069A2D5FBF}" type="presParOf" srcId="{213258A9-F380-4D9D-9A13-DC73D422F7CD}" destId="{11AA4C1D-88DA-4B32-B998-965BED343B10}" srcOrd="4" destOrd="0" presId="urn:microsoft.com/office/officeart/2005/8/layout/pList1"/>
    <dgm:cxn modelId="{95FE1E36-1E8E-44BE-8392-B5E77C4CB7AB}" type="presParOf" srcId="{11AA4C1D-88DA-4B32-B998-965BED343B10}" destId="{38309ECA-D475-40B8-831B-5EF3731371C6}" srcOrd="0" destOrd="0" presId="urn:microsoft.com/office/officeart/2005/8/layout/pList1"/>
    <dgm:cxn modelId="{20A924C1-A24B-412F-94C7-98791F4C3617}" type="presParOf" srcId="{11AA4C1D-88DA-4B32-B998-965BED343B10}" destId="{06E7FA27-2764-44F3-907B-7DEBA738C5DE}" srcOrd="1" destOrd="0" presId="urn:microsoft.com/office/officeart/2005/8/layout/pList1"/>
    <dgm:cxn modelId="{5633425E-A5EC-45F1-A029-71D58A3FC843}" type="presParOf" srcId="{213258A9-F380-4D9D-9A13-DC73D422F7CD}" destId="{1428A924-BB80-4D92-A762-ACE52656EDCB}" srcOrd="5" destOrd="0" presId="urn:microsoft.com/office/officeart/2005/8/layout/pList1"/>
    <dgm:cxn modelId="{FA993F6D-A46D-4ECE-96EC-C274F694BF71}" type="presParOf" srcId="{213258A9-F380-4D9D-9A13-DC73D422F7CD}" destId="{AABD438F-B9A0-4FF7-91A2-B0F285CA7702}" srcOrd="6" destOrd="0" presId="urn:microsoft.com/office/officeart/2005/8/layout/pList1"/>
    <dgm:cxn modelId="{E171E502-4DE9-4C0D-8A92-953CB6F9EBE1}" type="presParOf" srcId="{AABD438F-B9A0-4FF7-91A2-B0F285CA7702}" destId="{949D4DA9-6494-4CF2-9DF7-9568E0D5B3B6}" srcOrd="0" destOrd="0" presId="urn:microsoft.com/office/officeart/2005/8/layout/pList1"/>
    <dgm:cxn modelId="{ADBCD7A0-3A03-4279-9697-55C4D280DD47}" type="presParOf" srcId="{AABD438F-B9A0-4FF7-91A2-B0F285CA7702}" destId="{608D219E-3904-401E-B4DE-63C9487B5B7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1578C-B3C0-4227-8544-D557CA8D5D1A}">
      <dsp:nvSpPr>
        <dsp:cNvPr id="0" name=""/>
        <dsp:cNvSpPr/>
      </dsp:nvSpPr>
      <dsp:spPr>
        <a:xfrm>
          <a:off x="222837" y="0"/>
          <a:ext cx="3797995" cy="2113840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3904" t="-22275" r="9512" b="-1789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5A7140-A90D-4A73-BC7D-EB111FCFE55C}">
      <dsp:nvSpPr>
        <dsp:cNvPr id="0" name=""/>
        <dsp:cNvSpPr/>
      </dsp:nvSpPr>
      <dsp:spPr>
        <a:xfrm>
          <a:off x="500476" y="1354261"/>
          <a:ext cx="3242717" cy="1163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00" tIns="216000" rIns="216000" bIns="0" numCol="1" spcCol="1270" anchor="b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stula" panose="020B0503050302020204" pitchFamily="34" charset="0"/>
            </a:rPr>
            <a:t>potentiometry</a:t>
          </a:r>
          <a:endParaRPr lang="en-US" sz="2000" b="1" kern="1200" dirty="0">
            <a:latin typeface="Vestula" panose="020B0503050302020204" pitchFamily="34" charset="0"/>
          </a:endParaRPr>
        </a:p>
      </dsp:txBody>
      <dsp:txXfrm>
        <a:off x="500476" y="1354261"/>
        <a:ext cx="3242717" cy="1163945"/>
      </dsp:txXfrm>
    </dsp:sp>
    <dsp:sp modelId="{D26B7AC9-F0FF-4642-A2D5-70B4AA867077}">
      <dsp:nvSpPr>
        <dsp:cNvPr id="0" name=""/>
        <dsp:cNvSpPr/>
      </dsp:nvSpPr>
      <dsp:spPr>
        <a:xfrm>
          <a:off x="4186542" y="1418"/>
          <a:ext cx="3797995" cy="211384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26" t="-4218" r="-228" b="-29027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49CD-359A-41E8-89BD-9C98EA158727}">
      <dsp:nvSpPr>
        <dsp:cNvPr id="0" name=""/>
        <dsp:cNvSpPr/>
      </dsp:nvSpPr>
      <dsp:spPr>
        <a:xfrm>
          <a:off x="4464181" y="1354261"/>
          <a:ext cx="3242717" cy="1163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00" tIns="216000" rIns="216000" bIns="0" numCol="1" spcCol="1270" anchor="b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stula" panose="020B0503050302020204" pitchFamily="34" charset="0"/>
            </a:rPr>
            <a:t>lithography</a:t>
          </a:r>
          <a:endParaRPr lang="en-US" sz="2000" b="1" kern="1200" dirty="0">
            <a:latin typeface="Vestula" panose="020B0503050302020204" pitchFamily="34" charset="0"/>
          </a:endParaRPr>
        </a:p>
      </dsp:txBody>
      <dsp:txXfrm>
        <a:off x="4464181" y="1354261"/>
        <a:ext cx="3242717" cy="1163945"/>
      </dsp:txXfrm>
    </dsp:sp>
    <dsp:sp modelId="{38309ECA-D475-40B8-831B-5EF3731371C6}">
      <dsp:nvSpPr>
        <dsp:cNvPr id="0" name=""/>
        <dsp:cNvSpPr/>
      </dsp:nvSpPr>
      <dsp:spPr>
        <a:xfrm>
          <a:off x="969355" y="2695621"/>
          <a:ext cx="2472752" cy="211384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7FA27-2764-44F3-907B-7DEBA738C5DE}">
      <dsp:nvSpPr>
        <dsp:cNvPr id="0" name=""/>
        <dsp:cNvSpPr/>
      </dsp:nvSpPr>
      <dsp:spPr>
        <a:xfrm>
          <a:off x="500476" y="4859085"/>
          <a:ext cx="3242717" cy="302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00" tIns="216000" rIns="216000" bIns="0" numCol="1" spcCol="1270" anchor="b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stula" panose="020B0503050302020204" pitchFamily="34" charset="0"/>
            </a:rPr>
            <a:t>ARRES</a:t>
          </a:r>
          <a:endParaRPr lang="en-US" sz="2000" b="1" kern="1200" dirty="0">
            <a:latin typeface="Vestula" panose="020B0503050302020204" pitchFamily="34" charset="0"/>
          </a:endParaRPr>
        </a:p>
      </dsp:txBody>
      <dsp:txXfrm>
        <a:off x="500476" y="4859085"/>
        <a:ext cx="3242717" cy="302034"/>
      </dsp:txXfrm>
    </dsp:sp>
    <dsp:sp modelId="{949D4DA9-6494-4CF2-9DF7-9568E0D5B3B6}">
      <dsp:nvSpPr>
        <dsp:cNvPr id="0" name=""/>
        <dsp:cNvSpPr/>
      </dsp:nvSpPr>
      <dsp:spPr>
        <a:xfrm>
          <a:off x="3908903" y="2683848"/>
          <a:ext cx="3797995" cy="211384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D219E-3904-401E-B4DE-63C9487B5B78}">
      <dsp:nvSpPr>
        <dsp:cNvPr id="0" name=""/>
        <dsp:cNvSpPr/>
      </dsp:nvSpPr>
      <dsp:spPr>
        <a:xfrm>
          <a:off x="4186542" y="4036692"/>
          <a:ext cx="3242717" cy="1163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00" tIns="216000" rIns="216000" bIns="0" numCol="1" spcCol="1270" anchor="b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stula" panose="020B0503050302020204" pitchFamily="34" charset="0"/>
            </a:rPr>
            <a:t>PLD of complex oxides</a:t>
          </a:r>
          <a:endParaRPr lang="en-US" sz="2000" b="1" kern="1200" dirty="0">
            <a:latin typeface="Vestula" panose="020B0503050302020204" pitchFamily="34" charset="0"/>
          </a:endParaRPr>
        </a:p>
      </dsp:txBody>
      <dsp:txXfrm>
        <a:off x="4186542" y="4036692"/>
        <a:ext cx="3242717" cy="1163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"/>
              <a:cs typeface="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BDEA7A-8690-4A0B-86E9-14A65BDF0F9F}" type="datetime1">
              <a: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8-2-2017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"/>
              <a:cs typeface="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rPr>
              <a:t>Boe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4C1C25-1A25-4C63-8D4A-CD85DF9B90AB}" type="slidenum">
              <a:t>‹#›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0570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FF19394D-AFCF-4876-8944-CE297B9E582D}" type="datetime1">
              <a:rPr lang="nl-NL"/>
              <a:pPr lvl="0"/>
              <a:t>8-2-2017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r>
              <a:rPr lang="nl-NL"/>
              <a:t>Boe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D76B1DAF-E7BB-449F-98E9-46F8B4E09F0F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3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  <a:ea typeface=""/>
        <a:cs typeface="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  <a:ea typeface=""/>
        <a:cs typeface="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  <a:ea typeface=""/>
        <a:cs typeface="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  <a:ea typeface=""/>
        <a:cs typeface="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  <a:ea typeface=""/>
        <a:cs typeface="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76B1DAF-E7BB-449F-98E9-46F8B4E09F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44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15" tIns="45907" rIns="91815" bIns="45907" anchor="b"/>
          <a:lstStyle>
            <a:lvl1pPr defTabSz="9175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125" indent="-287338" defTabSz="9175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7763" indent="-230188" defTabSz="9175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6550" indent="-228600" defTabSz="9175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5338" indent="-228600" defTabSz="9175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2538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738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6938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4138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D9031C-5475-4126-85AB-F6AAF295A80D}" type="slidenum">
              <a:rPr lang="en-US" altLang="en-US" sz="1200"/>
              <a:pPr algn="r"/>
              <a:t>18</a:t>
            </a:fld>
            <a:endParaRPr lang="en-US" altLang="en-US" sz="1200"/>
          </a:p>
        </p:txBody>
      </p:sp>
      <p:sp>
        <p:nvSpPr>
          <p:cNvPr id="515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altLang="en-US" smtClean="0"/>
              <a:t>Medipix: CERN: elementaire dltjes: snelle camera. Onafhankelijk tellen en verwerken per Pixel. MHz telsnelheid.</a:t>
            </a:r>
          </a:p>
          <a:p>
            <a:r>
              <a:rPr lang="en-US" altLang="en-US" smtClean="0"/>
              <a:t>     Leiden in consortium Medipix3 via Abrahams =&gt; toegang tot technologie</a:t>
            </a:r>
          </a:p>
        </p:txBody>
      </p:sp>
    </p:spTree>
    <p:extLst>
      <p:ext uri="{BB962C8B-B14F-4D97-AF65-F5344CB8AC3E}">
        <p14:creationId xmlns:p14="http://schemas.microsoft.com/office/powerpoint/2010/main" val="3719626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71819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35556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9600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7303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43135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33334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71252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14027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8512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</a:t>
            </a:r>
            <a:r>
              <a:rPr lang="en-US" baseline="0" dirty="0" smtClean="0"/>
              <a:t> uses high energy electrons</a:t>
            </a:r>
          </a:p>
          <a:p>
            <a:r>
              <a:rPr lang="en-US" baseline="0" dirty="0" smtClean="0"/>
              <a:t>	Long mean free path</a:t>
            </a:r>
          </a:p>
          <a:p>
            <a:r>
              <a:rPr lang="en-US" baseline="0" dirty="0" smtClean="0"/>
              <a:t>	Damage</a:t>
            </a:r>
          </a:p>
          <a:p>
            <a:r>
              <a:rPr lang="en-US" baseline="0" dirty="0" smtClean="0"/>
              <a:t>Low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want to use this</a:t>
            </a:r>
          </a:p>
          <a:p>
            <a:r>
              <a:rPr lang="en-US" baseline="0" dirty="0" smtClean="0"/>
              <a:t>And we want to do this </a:t>
            </a:r>
            <a:r>
              <a:rPr lang="en-US" b="1" baseline="0" dirty="0" smtClean="0"/>
              <a:t>using our existing infrastructure</a:t>
            </a:r>
          </a:p>
          <a:p>
            <a:r>
              <a:rPr lang="en-US" baseline="0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76B1DAF-E7BB-449F-98E9-46F8B4E09F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76B1DAF-E7BB-449F-98E9-46F8B4E09F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8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76B1DAF-E7BB-449F-98E9-46F8B4E09F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75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Already</a:t>
            </a:r>
            <a:r>
              <a:rPr lang="en-US" baseline="0" dirty="0" smtClean="0"/>
              <a:t> worked last time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improved normalization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DB076-4F5F-4FEC-BC69-F63F229A76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96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DB076-4F5F-4FEC-BC69-F63F229A76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69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51967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/>
          <p:cNvSpPr txBox="1">
            <a:spLocks noGrp="1" noChangeArrowheads="1"/>
          </p:cNvSpPr>
          <p:nvPr/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15" tIns="45907" rIns="91815" bIns="45907" anchor="b"/>
          <a:lstStyle>
            <a:lvl1pPr defTabSz="9175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125" indent="-287338" defTabSz="9175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7763" indent="-230188" defTabSz="9175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6550" indent="-228600" defTabSz="9175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5338" indent="-228600" defTabSz="917575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2538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738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6938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4138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761292DC-20A2-4BF6-AF4A-AC8C92ED3A22}" type="slidenum">
              <a:rPr lang="en-US" altLang="en-US" sz="1200"/>
              <a:pPr algn="r"/>
              <a:t>16</a:t>
            </a:fld>
            <a:endParaRPr lang="en-US" altLang="en-US" sz="1200"/>
          </a:p>
        </p:txBody>
      </p:sp>
      <p:sp>
        <p:nvSpPr>
          <p:cNvPr id="417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altLang="en-US" smtClean="0"/>
              <a:t>Medipix: CERN: elementaire dltjes: snelle camera. Onafhankelijk tellen en verwerken per Pixel. MHz telsnelheid.</a:t>
            </a:r>
          </a:p>
          <a:p>
            <a:r>
              <a:rPr lang="en-US" altLang="en-US" smtClean="0"/>
              <a:t>     Leiden in consortium Medipix3 via Abrahams =&gt; toegang tot technologie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737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7735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bg>
      <p:bgPr>
        <a:solidFill>
          <a:srgbClr val="859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5057775"/>
            <a:ext cx="9144000" cy="1438278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500" b="0" i="0" u="none" strike="noStrike" kern="1200" cap="none" spc="0" baseline="0">
              <a:solidFill>
                <a:srgbClr val="FFFFFF"/>
              </a:solidFill>
              <a:uFillTx/>
              <a:latin typeface="Minion"/>
              <a:ea typeface=""/>
              <a:cs typeface=""/>
            </a:endParaRPr>
          </a:p>
        </p:txBody>
      </p:sp>
      <p:sp>
        <p:nvSpPr>
          <p:cNvPr id="3" name="Rectangle 43"/>
          <p:cNvSpPr/>
          <p:nvPr/>
        </p:nvSpPr>
        <p:spPr>
          <a:xfrm>
            <a:off x="0" y="0"/>
            <a:ext cx="9144000" cy="4340227"/>
          </a:xfrm>
          <a:prstGeom prst="rect">
            <a:avLst/>
          </a:prstGeom>
          <a:solidFill>
            <a:srgbClr val="014189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35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  <p:sp>
        <p:nvSpPr>
          <p:cNvPr id="4" name="Rectangle 3"/>
          <p:cNvSpPr txBox="1">
            <a:spLocks noGrp="1"/>
          </p:cNvSpPr>
          <p:nvPr>
            <p:ph type="subTitle" idx="4294967295"/>
          </p:nvPr>
        </p:nvSpPr>
        <p:spPr>
          <a:xfrm>
            <a:off x="1524003" y="3068634"/>
            <a:ext cx="7151686" cy="360365"/>
          </a:xfrm>
        </p:spPr>
        <p:txBody>
          <a:bodyPr/>
          <a:lstStyle>
            <a:lvl1pPr marL="0" indent="0">
              <a:buNone/>
              <a:defRPr lang="de-DE"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5" name="Rectangle 2"/>
          <p:cNvSpPr txBox="1">
            <a:spLocks noGrp="1"/>
          </p:cNvSpPr>
          <p:nvPr>
            <p:ph type="title"/>
          </p:nvPr>
        </p:nvSpPr>
        <p:spPr>
          <a:xfrm>
            <a:off x="1524003" y="1620746"/>
            <a:ext cx="7151686" cy="1439859"/>
          </a:xfrm>
        </p:spPr>
        <p:txBody>
          <a:bodyPr/>
          <a:lstStyle>
            <a:lvl1pPr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6" name="Rectangle 66"/>
          <p:cNvSpPr/>
          <p:nvPr/>
        </p:nvSpPr>
        <p:spPr>
          <a:xfrm>
            <a:off x="0" y="6496053"/>
            <a:ext cx="9144000" cy="361946"/>
          </a:xfrm>
          <a:prstGeom prst="rect">
            <a:avLst/>
          </a:prstGeom>
          <a:solidFill>
            <a:srgbClr val="014189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500" b="0" i="0" u="none" strike="noStrike" kern="1200" cap="none" spc="0" baseline="0">
              <a:solidFill>
                <a:srgbClr val="FFFFFF"/>
              </a:solidFill>
              <a:uFillTx/>
              <a:latin typeface="Minion"/>
              <a:ea typeface=""/>
              <a:cs typeface=""/>
            </a:endParaRPr>
          </a:p>
        </p:txBody>
      </p:sp>
      <p:sp>
        <p:nvSpPr>
          <p:cNvPr id="7" name="Text Box 70"/>
          <p:cNvSpPr txBox="1"/>
          <p:nvPr/>
        </p:nvSpPr>
        <p:spPr>
          <a:xfrm>
            <a:off x="3024185" y="6521455"/>
            <a:ext cx="611981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rPr>
              <a:t>Discover the world at Leiden University</a:t>
            </a:r>
          </a:p>
        </p:txBody>
      </p:sp>
      <p:pic>
        <p:nvPicPr>
          <p:cNvPr id="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5" y="5209318"/>
            <a:ext cx="2681999" cy="11351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4422779" y="4558978"/>
            <a:ext cx="4252910" cy="293686"/>
          </a:xfrm>
        </p:spPr>
        <p:txBody>
          <a:bodyPr/>
          <a:lstStyle>
            <a:lvl1pPr marL="0" indent="0" defTabSz="685800">
              <a:buNone/>
              <a:defRPr sz="1200" b="1">
                <a:solidFill>
                  <a:srgbClr val="FFFFFF"/>
                </a:solidFill>
              </a:defRPr>
            </a:lvl1pPr>
            <a:lvl2pPr marL="0" indent="0" defTabSz="685800">
              <a:buNone/>
              <a:defRPr sz="15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Daniël Geelen</a:t>
            </a:r>
          </a:p>
          <a:p>
            <a:pPr lvl="0"/>
            <a:endParaRPr lang="en-US"/>
          </a:p>
        </p:txBody>
      </p:sp>
      <p:sp>
        <p:nvSpPr>
          <p:cNvPr id="10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4422779" y="5292839"/>
            <a:ext cx="4252910" cy="106192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5032" y="5389918"/>
            <a:ext cx="1287076" cy="11315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15638" y="5658356"/>
            <a:ext cx="917527" cy="3848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97" y="5697760"/>
            <a:ext cx="999889" cy="3158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950" y="5498534"/>
            <a:ext cx="2436881" cy="6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468309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4721220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EDD905-B37B-42E0-828F-2A97DD5C3A9F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286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468309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4721220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5" name="Text Box 70"/>
          <p:cNvSpPr txBox="1"/>
          <p:nvPr/>
        </p:nvSpPr>
        <p:spPr>
          <a:xfrm>
            <a:off x="468309" y="6524655"/>
            <a:ext cx="2325218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rPr>
              <a:t>Daniël Geelen</a:t>
            </a:r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7593CC-A760-4806-AD87-B8C8383600ED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0647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468309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4721220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7F4FC81-9F2E-4CB2-BE9F-DA3DAFF10BA7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9398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0B9AB33-081D-48C7-879C-C99CAE6D750C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  <p:sp>
        <p:nvSpPr>
          <p:cNvPr id="5" name="Text Box 70"/>
          <p:cNvSpPr txBox="1"/>
          <p:nvPr/>
        </p:nvSpPr>
        <p:spPr>
          <a:xfrm>
            <a:off x="468309" y="6524655"/>
            <a:ext cx="2325218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rPr>
              <a:t>Daniël Geelen</a:t>
            </a:r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63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422C43-E55A-46D2-8320-DFEDF343173F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  <p:sp>
        <p:nvSpPr>
          <p:cNvPr id="5" name="Text Box 70"/>
          <p:cNvSpPr txBox="1"/>
          <p:nvPr/>
        </p:nvSpPr>
        <p:spPr>
          <a:xfrm>
            <a:off x="468309" y="6524655"/>
            <a:ext cx="2325218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rPr>
              <a:t>Daniël Geelen</a:t>
            </a:r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3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468309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4721220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5" name="Text Box 70"/>
          <p:cNvSpPr txBox="1"/>
          <p:nvPr/>
        </p:nvSpPr>
        <p:spPr>
          <a:xfrm>
            <a:off x="468309" y="6524655"/>
            <a:ext cx="2325218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rPr>
              <a:t>Daniël Geelen</a:t>
            </a:r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061A2C1-98C1-4B98-9FB8-324948996383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607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096437-9AF2-4F51-B235-B5A39F1D2AE3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  <p:sp>
        <p:nvSpPr>
          <p:cNvPr id="5" name="Text Box 70"/>
          <p:cNvSpPr txBox="1"/>
          <p:nvPr/>
        </p:nvSpPr>
        <p:spPr>
          <a:xfrm>
            <a:off x="468309" y="6524655"/>
            <a:ext cx="2325218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rPr>
              <a:t>Daniël Geelen</a:t>
            </a:r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6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8589B4-D1E9-4C7D-AC3D-403D49F621BE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  <p:sp>
        <p:nvSpPr>
          <p:cNvPr id="5" name="Text Box 70"/>
          <p:cNvSpPr txBox="1"/>
          <p:nvPr/>
        </p:nvSpPr>
        <p:spPr>
          <a:xfrm>
            <a:off x="468309" y="6524655"/>
            <a:ext cx="2325218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rPr>
              <a:t>Daniël Geelen</a:t>
            </a:r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2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468309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4721220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5" name="Text Box 70"/>
          <p:cNvSpPr txBox="1"/>
          <p:nvPr/>
        </p:nvSpPr>
        <p:spPr>
          <a:xfrm>
            <a:off x="468309" y="6524655"/>
            <a:ext cx="2325218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rPr>
              <a:t>Daniël Geelen</a:t>
            </a:r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7C1433-5AB0-45A4-A1A2-2401BD03810D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074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Textfeld 5"/>
          <p:cNvSpPr txBox="1"/>
          <p:nvPr/>
        </p:nvSpPr>
        <p:spPr>
          <a:xfrm>
            <a:off x="7344003" y="6151754"/>
            <a:ext cx="1799996" cy="3116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339A5A-5DBC-45BC-A8B0-2506D8230169}" type="slidenum">
              <a:t>‹#›</a:t>
            </a:fld>
            <a:endParaRPr lang="de-DE" sz="1500" b="0" i="0" u="none" strike="noStrike" kern="1200" cap="none" spc="0" baseline="0">
              <a:solidFill>
                <a:srgbClr val="000000"/>
              </a:solidFill>
              <a:uFillTx/>
              <a:latin typeface="Minion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313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8309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721220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5" name="Textfeld 4"/>
          <p:cNvSpPr txBox="1"/>
          <p:nvPr/>
        </p:nvSpPr>
        <p:spPr>
          <a:xfrm>
            <a:off x="7344003" y="6151754"/>
            <a:ext cx="1799996" cy="3116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2A8F75E-52FC-4A88-BFF9-848359827C61}" type="slidenum">
              <a:t>‹#›</a:t>
            </a:fld>
            <a:endParaRPr lang="de-DE" sz="1500" b="0" i="0" u="none" strike="noStrike" kern="1200" cap="none" spc="0" baseline="0">
              <a:solidFill>
                <a:srgbClr val="000000"/>
              </a:solidFill>
              <a:uFillTx/>
              <a:latin typeface="Minion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2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468309" y="1795241"/>
            <a:ext cx="3954459" cy="4081680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4721220" y="1795241"/>
            <a:ext cx="3954459" cy="4081680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5" name="Textfeld 4"/>
          <p:cNvSpPr txBox="1"/>
          <p:nvPr/>
        </p:nvSpPr>
        <p:spPr>
          <a:xfrm>
            <a:off x="7344003" y="6151754"/>
            <a:ext cx="1799996" cy="3116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1FA123-79E1-4F8C-8031-A2DA7CB41B64}" type="slidenum">
              <a:t>‹#›</a:t>
            </a:fld>
            <a:endParaRPr lang="de-DE" sz="1500" b="0" i="0" u="none" strike="noStrike" kern="1200" cap="none" spc="0" baseline="0">
              <a:solidFill>
                <a:srgbClr val="000000"/>
              </a:solidFill>
              <a:uFillTx/>
              <a:latin typeface="Minion"/>
              <a:ea typeface=""/>
              <a:cs typeface=""/>
            </a:endParaRPr>
          </a:p>
        </p:txBody>
      </p:sp>
      <p:sp>
        <p:nvSpPr>
          <p:cNvPr id="6" name="Text Placeholder 6"/>
          <p:cNvSpPr txBox="1">
            <a:spLocks noGrp="1"/>
          </p:cNvSpPr>
          <p:nvPr>
            <p:ph type="body" idx="4294967295"/>
          </p:nvPr>
        </p:nvSpPr>
        <p:spPr>
          <a:xfrm>
            <a:off x="468309" y="1268419"/>
            <a:ext cx="3954459" cy="526831"/>
          </a:xfrm>
        </p:spPr>
        <p:txBody>
          <a:bodyPr/>
          <a:lstStyle>
            <a:lvl1pPr marL="0" indent="0">
              <a:buNone/>
              <a:defRPr lang="en-GB" sz="2100" b="1">
                <a:latin typeface="Vestula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4721220" y="1268419"/>
            <a:ext cx="3954459" cy="526831"/>
          </a:xfrm>
        </p:spPr>
        <p:txBody>
          <a:bodyPr/>
          <a:lstStyle>
            <a:lvl1pPr marL="0" indent="0">
              <a:buNone/>
              <a:defRPr lang="en-GB" sz="2100" b="1">
                <a:latin typeface="Vestula" pitchFamily="34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344003" y="6151754"/>
            <a:ext cx="1799996" cy="3116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402F8A-28CA-4B80-B663-DCEBC9D09EF9}" type="slidenum">
              <a:t>‹#›</a:t>
            </a:fld>
            <a:endParaRPr lang="de-DE" sz="1500" b="0" i="0" u="none" strike="noStrike" kern="1200" cap="none" spc="0" baseline="0">
              <a:solidFill>
                <a:srgbClr val="000000"/>
              </a:solidFill>
              <a:uFillTx/>
              <a:latin typeface="Minion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0269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quarter" idx="7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defRPr>
            </a:lvl1pPr>
          </a:lstStyle>
          <a:p>
            <a:pPr lvl="0"/>
            <a:fld id="{5F5A4D7A-4AE9-41C0-B441-BE21E651174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468309" y="1795241"/>
            <a:ext cx="3954459" cy="4081680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4721220" y="1795241"/>
            <a:ext cx="3954459" cy="4081680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5" name="Text Placeholder 6"/>
          <p:cNvSpPr txBox="1">
            <a:spLocks noGrp="1"/>
          </p:cNvSpPr>
          <p:nvPr>
            <p:ph type="body" idx="4294967295"/>
          </p:nvPr>
        </p:nvSpPr>
        <p:spPr>
          <a:xfrm>
            <a:off x="468309" y="1268419"/>
            <a:ext cx="3954459" cy="526831"/>
          </a:xfrm>
        </p:spPr>
        <p:txBody>
          <a:bodyPr/>
          <a:lstStyle>
            <a:lvl1pPr marL="0" indent="0">
              <a:buNone/>
              <a:defRPr lang="en-GB" sz="2100" b="1">
                <a:latin typeface="Vestula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4721220" y="1268419"/>
            <a:ext cx="3954459" cy="526831"/>
          </a:xfrm>
        </p:spPr>
        <p:txBody>
          <a:bodyPr/>
          <a:lstStyle>
            <a:lvl1pPr marL="0" indent="0">
              <a:buNone/>
              <a:defRPr lang="en-GB" sz="2100" b="1">
                <a:latin typeface="Vestula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8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BDEA6C-1A79-475B-9DD4-2D6A34C82418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725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468309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4721220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345B4B-7287-418F-A694-72E72F943C09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59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  <a:endParaRPr lang="nl-NL"/>
          </a:p>
        </p:txBody>
      </p:sp>
      <p:sp>
        <p:nvSpPr>
          <p:cNvPr id="3" name="Content Placeholder 2"/>
          <p:cNvSpPr txBox="1">
            <a:spLocks noGrp="1"/>
          </p:cNvSpPr>
          <p:nvPr>
            <p:ph idx="4294967295"/>
          </p:nvPr>
        </p:nvSpPr>
        <p:spPr>
          <a:xfrm>
            <a:off x="468309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4721220" y="1268409"/>
            <a:ext cx="3954459" cy="4608511"/>
          </a:xfrm>
        </p:spPr>
        <p:txBody>
          <a:bodyPr/>
          <a:lstStyle>
            <a:lvl1pPr>
              <a:defRPr lang="de-DE" sz="2100">
                <a:latin typeface="Vestula" pitchFamily="34"/>
              </a:defRPr>
            </a:lvl1pPr>
            <a:lvl2pPr marL="471492" lvl="1" indent="-128592">
              <a:defRPr lang="de-DE" sz="1800">
                <a:latin typeface="Vestula" pitchFamily="34"/>
              </a:defRPr>
            </a:lvl2pPr>
            <a:lvl3pPr marL="807241" lvl="2" indent="-121441">
              <a:defRPr lang="de-DE" sz="1500">
                <a:latin typeface="Vestula" pitchFamily="34"/>
              </a:defRPr>
            </a:lvl3pPr>
            <a:lvl4pPr marL="1143000" lvl="3" indent="-114300">
              <a:defRPr lang="de-DE" sz="1350">
                <a:latin typeface="Vestula" pitchFamily="34"/>
              </a:defRPr>
            </a:lvl4pPr>
            <a:lvl5pPr marL="1478758" lvl="4" indent="-107158">
              <a:defRPr lang="de-DE" sz="1350">
                <a:latin typeface="Vestula" pitchFamily="34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/>
          </a:p>
        </p:txBody>
      </p:sp>
      <p:sp>
        <p:nvSpPr>
          <p:cNvPr id="6" name="Text Placeholder 7"/>
          <p:cNvSpPr txBox="1">
            <a:spLocks noGrp="1"/>
          </p:cNvSpPr>
          <p:nvPr>
            <p:ph type="body" idx="4294967295"/>
          </p:nvPr>
        </p:nvSpPr>
        <p:spPr>
          <a:xfrm>
            <a:off x="12024" y="6151754"/>
            <a:ext cx="4559975" cy="347472"/>
          </a:xfr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Vestula" pitchFamily="3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feld 5"/>
          <p:cNvSpPr txBox="1"/>
          <p:nvPr/>
        </p:nvSpPr>
        <p:spPr>
          <a:xfrm>
            <a:off x="7344003" y="6162370"/>
            <a:ext cx="1799996" cy="267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0873C2-30E4-4D3D-A836-C58013BBD47D}" type="slidenum">
              <a:t>‹#›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Vestula" pitchFamily="3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577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468309" y="333381"/>
            <a:ext cx="8207370" cy="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3" name="Rectangle 46"/>
          <p:cNvSpPr/>
          <p:nvPr/>
        </p:nvSpPr>
        <p:spPr>
          <a:xfrm>
            <a:off x="0" y="6497634"/>
            <a:ext cx="9144000" cy="360365"/>
          </a:xfrm>
          <a:prstGeom prst="rect">
            <a:avLst/>
          </a:prstGeom>
          <a:solidFill>
            <a:srgbClr val="014189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500" b="0" i="0" u="none" strike="noStrike" kern="1200" cap="none" spc="0" baseline="0">
              <a:solidFill>
                <a:srgbClr val="FFFFFF"/>
              </a:solidFill>
              <a:uFillTx/>
              <a:latin typeface="Minion"/>
              <a:ea typeface=""/>
              <a:cs typeface=""/>
            </a:endParaRPr>
          </a:p>
        </p:txBody>
      </p:sp>
      <p:sp>
        <p:nvSpPr>
          <p:cNvPr id="4" name="Text Box 64"/>
          <p:cNvSpPr txBox="1"/>
          <p:nvPr/>
        </p:nvSpPr>
        <p:spPr>
          <a:xfrm>
            <a:off x="3024185" y="6521455"/>
            <a:ext cx="611981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Minion"/>
                <a:ea typeface=""/>
                <a:cs typeface=""/>
              </a:rPr>
              <a:t>Discover the world at Leiden University</a:t>
            </a:r>
          </a:p>
        </p:txBody>
      </p:sp>
      <p:sp>
        <p:nvSpPr>
          <p:cNvPr id="5" name="Rectangle 65"/>
          <p:cNvSpPr txBox="1">
            <a:spLocks noGrp="1"/>
          </p:cNvSpPr>
          <p:nvPr>
            <p:ph type="body" idx="1"/>
          </p:nvPr>
        </p:nvSpPr>
        <p:spPr>
          <a:xfrm>
            <a:off x="468309" y="1268409"/>
            <a:ext cx="8207370" cy="4608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2"/>
            <a:r>
              <a:rPr lang="en-US"/>
              <a:t>Text</a:t>
            </a:r>
          </a:p>
          <a:p>
            <a:pPr lvl="3"/>
            <a:r>
              <a:rPr lang="en-US"/>
              <a:t>Text</a:t>
            </a:r>
          </a:p>
          <a:p>
            <a:pPr lvl="4"/>
            <a:r>
              <a:rPr lang="en-US"/>
              <a:t>Text</a:t>
            </a:r>
          </a:p>
          <a:p>
            <a:pPr lvl="4"/>
            <a:r>
              <a:rPr lang="en-US"/>
              <a:t>Text</a:t>
            </a:r>
          </a:p>
          <a:p>
            <a:pPr lvl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300" b="1" i="0" u="none" strike="noStrike" kern="0" cap="none" spc="0" baseline="0">
          <a:solidFill>
            <a:srgbClr val="014189"/>
          </a:solidFill>
          <a:uFillTx/>
          <a:latin typeface="Minion"/>
          <a:ea typeface=""/>
          <a:cs typeface=""/>
        </a:defRPr>
      </a:lvl1pPr>
    </p:titleStyle>
    <p:bodyStyle>
      <a:lvl1pPr marL="135733" marR="0" lvl="0" indent="-135733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tabLst/>
        <a:defRPr lang="en-US" sz="2400" b="0" i="0" u="none" strike="noStrike" kern="0" cap="none" spc="0" baseline="0">
          <a:solidFill>
            <a:srgbClr val="014189"/>
          </a:solidFill>
          <a:uFillTx/>
          <a:latin typeface="Minion"/>
          <a:ea typeface=""/>
          <a:cs typeface=""/>
        </a:defRPr>
      </a:lvl1pPr>
      <a:lvl2pPr marL="135733" marR="0" lvl="0" indent="-135733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tabLst/>
        <a:defRPr lang="en-US" sz="2400" b="0" i="0" u="none" strike="noStrike" kern="0" cap="none" spc="0" baseline="0">
          <a:solidFill>
            <a:srgbClr val="014189"/>
          </a:solidFill>
          <a:uFillTx/>
          <a:latin typeface="Minion"/>
          <a:ea typeface=""/>
          <a:cs typeface=""/>
        </a:defRPr>
      </a:lvl2pPr>
      <a:lvl3pPr marL="471492" marR="0" lvl="1" indent="-128592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tabLst/>
        <a:defRPr lang="en-US" sz="2100" b="0" i="0" u="none" strike="noStrike" kern="0" cap="none" spc="0" baseline="0">
          <a:solidFill>
            <a:srgbClr val="014189"/>
          </a:solidFill>
          <a:uFillTx/>
          <a:latin typeface="Minion"/>
        </a:defRPr>
      </a:lvl3pPr>
      <a:lvl4pPr marL="807241" marR="0" lvl="2" indent="-121441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tabLst/>
        <a:defRPr lang="en-US" sz="1800" b="0" i="0" u="none" strike="noStrike" kern="0" cap="none" spc="0" baseline="0">
          <a:solidFill>
            <a:srgbClr val="014189"/>
          </a:solidFill>
          <a:uFillTx/>
          <a:latin typeface="Minion"/>
        </a:defRPr>
      </a:lvl4pPr>
      <a:lvl5pPr marL="1143000" marR="0" lvl="3" indent="-11430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tabLst/>
        <a:defRPr lang="en-US" sz="1500" b="0" i="0" u="none" strike="noStrike" kern="0" cap="none" spc="0" baseline="0">
          <a:solidFill>
            <a:srgbClr val="014189"/>
          </a:solidFill>
          <a:uFillTx/>
          <a:latin typeface="Minion"/>
        </a:defRPr>
      </a:lvl5pPr>
      <a:lvl6pPr marL="1478758" marR="0" lvl="4" indent="-107158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tabLst/>
        <a:defRPr lang="en-US" sz="1500" b="0" i="0" u="none" strike="noStrike" kern="0" cap="none" spc="0" baseline="0">
          <a:solidFill>
            <a:srgbClr val="014189"/>
          </a:solidFill>
          <a:uFillTx/>
          <a:latin typeface="Minion"/>
        </a:defRPr>
      </a:lvl6pPr>
      <a:lvl7pPr marL="1478758" marR="0" lvl="4" indent="-107158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tabLst/>
        <a:defRPr lang="en-US" sz="1500" b="0" i="0" u="none" strike="noStrike" kern="0" cap="none" spc="0" baseline="0">
          <a:solidFill>
            <a:srgbClr val="014189"/>
          </a:solidFill>
          <a:uFillTx/>
          <a:latin typeface="Minion"/>
        </a:defRPr>
      </a:lvl7pPr>
      <a:lvl8pPr marL="135733" marR="0" lvl="0" indent="-135733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SzPct val="100000"/>
        <a:buChar char="•"/>
        <a:tabLst/>
        <a:defRPr lang="en-US" sz="2400" b="0" i="0" u="none" strike="noStrike" kern="0" cap="none" spc="0" baseline="0">
          <a:solidFill>
            <a:srgbClr val="014189"/>
          </a:solidFill>
          <a:uFillTx/>
          <a:latin typeface="Minion"/>
          <a:ea typeface=""/>
          <a:cs typeface="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2"/>
          <p:cNvSpPr txBox="1">
            <a:spLocks noGrp="1"/>
          </p:cNvSpPr>
          <p:nvPr>
            <p:ph type="title"/>
          </p:nvPr>
        </p:nvSpPr>
        <p:spPr>
          <a:xfrm>
            <a:off x="-73021" y="1506446"/>
            <a:ext cx="9220200" cy="1439859"/>
          </a:xfrm>
        </p:spPr>
        <p:txBody>
          <a:bodyPr/>
          <a:lstStyle/>
          <a:p>
            <a:pPr lvl="0" algn="ctr"/>
            <a:r>
              <a:rPr lang="nl-NL" sz="4000" dirty="0" smtClean="0"/>
              <a:t/>
            </a:r>
            <a:br>
              <a:rPr lang="nl-NL" sz="4000" dirty="0" smtClean="0"/>
            </a:br>
            <a:r>
              <a:rPr lang="en-US" sz="4000" dirty="0"/>
              <a:t>Microscopy and spectroscopy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with </a:t>
            </a:r>
            <a:r>
              <a:rPr lang="en-US" sz="4000" dirty="0"/>
              <a:t>low-energy electrons</a:t>
            </a:r>
            <a:endParaRPr lang="nl-NL" sz="4000" i="1" dirty="0"/>
          </a:p>
        </p:txBody>
      </p:sp>
      <p:sp>
        <p:nvSpPr>
          <p:cNvPr id="4" name="Text Placeholder 14"/>
          <p:cNvSpPr txBox="1">
            <a:spLocks noGrp="1"/>
          </p:cNvSpPr>
          <p:nvPr>
            <p:ph type="body" idx="4294967295"/>
          </p:nvPr>
        </p:nvSpPr>
        <p:spPr>
          <a:xfrm>
            <a:off x="4432015" y="4448143"/>
            <a:ext cx="4252910" cy="293686"/>
          </a:xfrm>
        </p:spPr>
        <p:txBody>
          <a:bodyPr/>
          <a:lstStyle/>
          <a:p>
            <a:pPr marL="0" lvl="0" indent="0" defTabSz="685800">
              <a:buNone/>
            </a:pPr>
            <a:r>
              <a:rPr lang="nl-NL" sz="1500" dirty="0" smtClean="0">
                <a:solidFill>
                  <a:srgbClr val="FFFFFF"/>
                </a:solidFill>
              </a:rPr>
              <a:t>Sense Jan van der Molen </a:t>
            </a:r>
            <a:r>
              <a:rPr lang="nl-NL" sz="1500" dirty="0">
                <a:solidFill>
                  <a:srgbClr val="FFFFFF"/>
                </a:solidFill>
              </a:rPr>
              <a:t>– </a:t>
            </a:r>
            <a:r>
              <a:rPr lang="nl-NL" sz="1500" dirty="0" smtClean="0">
                <a:solidFill>
                  <a:srgbClr val="FFFFFF"/>
                </a:solidFill>
              </a:rPr>
              <a:t>February 2017</a:t>
            </a:r>
            <a:endParaRPr lang="nl-NL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Cathode-lens Microscopy in Leiden</a:t>
            </a:r>
            <a:endParaRPr lang="en-US" sz="3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710840"/>
              </p:ext>
            </p:extLst>
          </p:nvPr>
        </p:nvGraphicFramePr>
        <p:xfrm>
          <a:off x="468313" y="1268413"/>
          <a:ext cx="8207375" cy="5202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447" y="318263"/>
            <a:ext cx="972798" cy="1297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8" y="4432927"/>
            <a:ext cx="969348" cy="129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447" y="4269798"/>
            <a:ext cx="976318" cy="1299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17743" r="8643"/>
          <a:stretch/>
        </p:blipFill>
        <p:spPr>
          <a:xfrm>
            <a:off x="210978" y="2971237"/>
            <a:ext cx="956551" cy="1298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l="5881"/>
          <a:stretch/>
        </p:blipFill>
        <p:spPr>
          <a:xfrm>
            <a:off x="8214808" y="2386096"/>
            <a:ext cx="921741" cy="12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6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0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Spectroscopy</a:t>
            </a:r>
            <a:endParaRPr lang="en-US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5" y="1565189"/>
            <a:ext cx="4158590" cy="33268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5" y="1568026"/>
            <a:ext cx="4158587" cy="332686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640180" y="1598302"/>
            <a:ext cx="7720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6.1 eV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452523" y="1617819"/>
            <a:ext cx="7720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3.1 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699510"/>
            <a:ext cx="7315215" cy="545897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/>
          <a:p>
            <a:pPr algn="ctr"/>
            <a:r>
              <a:rPr lang="nl-NL" dirty="0" smtClean="0"/>
              <a:t>Spectroscopy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53082" y="1332924"/>
            <a:ext cx="1678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rgbClr val="0000FF"/>
                </a:solidFill>
                <a:latin typeface="Minion"/>
              </a:rPr>
              <a:t>Reflection</a:t>
            </a:r>
            <a:endParaRPr lang="en-US" sz="2400" dirty="0">
              <a:solidFill>
                <a:srgbClr val="0000FF"/>
              </a:solidFill>
              <a:latin typeface="Minio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5" y="2782669"/>
            <a:ext cx="294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14189"/>
                </a:solidFill>
                <a:latin typeface="Minion"/>
              </a:rPr>
              <a:t>Double layer</a:t>
            </a:r>
            <a:endParaRPr lang="en-US" sz="3600" b="1" dirty="0">
              <a:solidFill>
                <a:srgbClr val="014189"/>
              </a:solidFill>
              <a:latin typeface="Minion"/>
            </a:endParaRPr>
          </a:p>
        </p:txBody>
      </p:sp>
    </p:spTree>
    <p:extLst>
      <p:ext uri="{BB962C8B-B14F-4D97-AF65-F5344CB8AC3E}">
        <p14:creationId xmlns:p14="http://schemas.microsoft.com/office/powerpoint/2010/main" val="12060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699510"/>
            <a:ext cx="7315215" cy="545897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/>
          <a:p>
            <a:pPr algn="ctr"/>
            <a:r>
              <a:rPr lang="nl-NL" dirty="0" smtClean="0"/>
              <a:t>Spectroscopy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3082" y="1332924"/>
            <a:ext cx="1678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rgbClr val="0000FF"/>
                </a:solidFill>
                <a:latin typeface="Minion"/>
              </a:rPr>
              <a:t>Reflection</a:t>
            </a:r>
            <a:endParaRPr lang="en-US" sz="2400" dirty="0">
              <a:solidFill>
                <a:srgbClr val="0000FF"/>
              </a:solidFill>
              <a:latin typeface="Minio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1016" y="3907849"/>
            <a:ext cx="2068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rgbClr val="008000"/>
                </a:solidFill>
                <a:latin typeface="Minion"/>
              </a:rPr>
              <a:t>Transmission</a:t>
            </a:r>
            <a:endParaRPr lang="en-US" sz="2400" dirty="0">
              <a:solidFill>
                <a:srgbClr val="008000"/>
              </a:solidFill>
              <a:latin typeface="Minio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95" y="2782669"/>
            <a:ext cx="294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14189"/>
                </a:solidFill>
                <a:latin typeface="Minion"/>
              </a:rPr>
              <a:t>Double layer</a:t>
            </a:r>
            <a:endParaRPr lang="en-US" sz="3600" b="1" dirty="0">
              <a:solidFill>
                <a:srgbClr val="014189"/>
              </a:solidFill>
              <a:latin typeface="Minion"/>
            </a:endParaRPr>
          </a:p>
        </p:txBody>
      </p:sp>
    </p:spTree>
    <p:extLst>
      <p:ext uri="{BB962C8B-B14F-4D97-AF65-F5344CB8AC3E}">
        <p14:creationId xmlns:p14="http://schemas.microsoft.com/office/powerpoint/2010/main" val="51750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699510"/>
            <a:ext cx="7315215" cy="545897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8309" y="333381"/>
            <a:ext cx="8207370" cy="633414"/>
          </a:xfrm>
        </p:spPr>
        <p:txBody>
          <a:bodyPr/>
          <a:lstStyle/>
          <a:p>
            <a:pPr algn="ctr"/>
            <a:r>
              <a:rPr lang="nl-NL" dirty="0" smtClean="0"/>
              <a:t>Spectroscopy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3082" y="1332924"/>
            <a:ext cx="1678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rgbClr val="0000FF"/>
                </a:solidFill>
                <a:latin typeface="Minion"/>
              </a:rPr>
              <a:t>Reflection</a:t>
            </a:r>
            <a:endParaRPr lang="en-US" sz="2400" dirty="0">
              <a:solidFill>
                <a:srgbClr val="0000FF"/>
              </a:solidFill>
              <a:latin typeface="Minio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7739" y="4060249"/>
            <a:ext cx="203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rgbClr val="008000"/>
                </a:solidFill>
                <a:latin typeface="Minion"/>
              </a:rPr>
              <a:t>Transmission</a:t>
            </a:r>
            <a:endParaRPr lang="en-US" sz="2400" dirty="0">
              <a:solidFill>
                <a:srgbClr val="008000"/>
              </a:solidFill>
              <a:latin typeface="Minio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5" y="2782669"/>
            <a:ext cx="294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14189"/>
                </a:solidFill>
                <a:latin typeface="Minion"/>
              </a:rPr>
              <a:t>Triple layer</a:t>
            </a:r>
            <a:endParaRPr lang="en-US" sz="3600" b="1" dirty="0">
              <a:solidFill>
                <a:srgbClr val="014189"/>
              </a:solidFill>
              <a:latin typeface="Minion"/>
            </a:endParaRPr>
          </a:p>
        </p:txBody>
      </p:sp>
    </p:spTree>
    <p:extLst>
      <p:ext uri="{BB962C8B-B14F-4D97-AF65-F5344CB8AC3E}">
        <p14:creationId xmlns:p14="http://schemas.microsoft.com/office/powerpoint/2010/main" val="5151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19150" y="381000"/>
            <a:ext cx="7772400" cy="762000"/>
          </a:xfrm>
        </p:spPr>
        <p:txBody>
          <a:bodyPr/>
          <a:lstStyle/>
          <a:p>
            <a:r>
              <a:rPr lang="en-US" altLang="en-US" smtClean="0"/>
              <a:t>Detection. At present: MCPs</a:t>
            </a:r>
          </a:p>
        </p:txBody>
      </p:sp>
      <p:pic>
        <p:nvPicPr>
          <p:cNvPr id="41679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520825"/>
            <a:ext cx="41719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6794" name="Picture 26" descr="fcha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2063750"/>
            <a:ext cx="262255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795" name="Oval 27"/>
          <p:cNvSpPr>
            <a:spLocks noChangeArrowheads="1"/>
          </p:cNvSpPr>
          <p:nvPr/>
        </p:nvSpPr>
        <p:spPr bwMode="auto">
          <a:xfrm>
            <a:off x="1822450" y="4527550"/>
            <a:ext cx="3568700" cy="1135063"/>
          </a:xfrm>
          <a:prstGeom prst="ellipse">
            <a:avLst/>
          </a:prstGeom>
          <a:solidFill>
            <a:srgbClr val="00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796" name="Line 28"/>
          <p:cNvSpPr>
            <a:spLocks noChangeShapeType="1"/>
          </p:cNvSpPr>
          <p:nvPr/>
        </p:nvSpPr>
        <p:spPr bwMode="auto">
          <a:xfrm flipH="1">
            <a:off x="4792663" y="2965450"/>
            <a:ext cx="9525" cy="215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799" name="Text Box 31"/>
          <p:cNvSpPr txBox="1">
            <a:spLocks noChangeArrowheads="1"/>
          </p:cNvSpPr>
          <p:nvPr/>
        </p:nvSpPr>
        <p:spPr bwMode="auto">
          <a:xfrm>
            <a:off x="5957888" y="6507163"/>
            <a:ext cx="3186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J.L. Wiza, Nucl. Instr. Meth (1979)</a:t>
            </a:r>
          </a:p>
        </p:txBody>
      </p:sp>
      <p:pic>
        <p:nvPicPr>
          <p:cNvPr id="416800" name="Picture 32" descr="180px-PEO_ANAVS-6_N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60363"/>
            <a:ext cx="2038350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801" name="Line 33"/>
          <p:cNvSpPr>
            <a:spLocks noChangeShapeType="1"/>
          </p:cNvSpPr>
          <p:nvPr/>
        </p:nvSpPr>
        <p:spPr bwMode="auto">
          <a:xfrm>
            <a:off x="2871788" y="6054725"/>
            <a:ext cx="550862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802" name="Line 34"/>
          <p:cNvSpPr>
            <a:spLocks noChangeShapeType="1"/>
          </p:cNvSpPr>
          <p:nvPr/>
        </p:nvSpPr>
        <p:spPr bwMode="auto">
          <a:xfrm flipV="1">
            <a:off x="3422650" y="6037263"/>
            <a:ext cx="506413" cy="657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803" name="Oval 35"/>
          <p:cNvSpPr>
            <a:spLocks noChangeArrowheads="1"/>
          </p:cNvSpPr>
          <p:nvPr/>
        </p:nvSpPr>
        <p:spPr bwMode="auto">
          <a:xfrm>
            <a:off x="3076575" y="6143625"/>
            <a:ext cx="674688" cy="16827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804" name="Text Box 36"/>
          <p:cNvSpPr txBox="1">
            <a:spLocks noChangeArrowheads="1"/>
          </p:cNvSpPr>
          <p:nvPr/>
        </p:nvSpPr>
        <p:spPr bwMode="auto">
          <a:xfrm>
            <a:off x="511175" y="4833938"/>
            <a:ext cx="1695450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/>
              <a:t>Phosphor screen</a:t>
            </a:r>
          </a:p>
          <a:p>
            <a:pPr>
              <a:spcBef>
                <a:spcPct val="50000"/>
              </a:spcBef>
            </a:pPr>
            <a:endParaRPr lang="en-US" altLang="en-US" sz="1600"/>
          </a:p>
          <a:p>
            <a:pPr>
              <a:spcBef>
                <a:spcPct val="50000"/>
              </a:spcBef>
            </a:pPr>
            <a:endParaRPr lang="en-US" altLang="en-US" sz="1600"/>
          </a:p>
          <a:p>
            <a:pPr>
              <a:spcBef>
                <a:spcPct val="50000"/>
              </a:spcBef>
            </a:pPr>
            <a:r>
              <a:rPr lang="en-US" altLang="en-US" sz="1600"/>
              <a:t>CCD-camera</a:t>
            </a:r>
          </a:p>
        </p:txBody>
      </p:sp>
      <p:sp>
        <p:nvSpPr>
          <p:cNvPr id="416805" name="Text Box 37"/>
          <p:cNvSpPr txBox="1">
            <a:spLocks noChangeArrowheads="1"/>
          </p:cNvSpPr>
          <p:nvPr/>
        </p:nvSpPr>
        <p:spPr bwMode="auto">
          <a:xfrm>
            <a:off x="1639888" y="5480050"/>
            <a:ext cx="1038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ym typeface="Symbol" panose="05050102010706020507" pitchFamily="18" charset="2"/>
              </a:rPr>
              <a:t>d=42 mm</a:t>
            </a:r>
          </a:p>
        </p:txBody>
      </p:sp>
      <p:sp>
        <p:nvSpPr>
          <p:cNvPr id="416806" name="Oval 38"/>
          <p:cNvSpPr>
            <a:spLocks noChangeArrowheads="1"/>
          </p:cNvSpPr>
          <p:nvPr/>
        </p:nvSpPr>
        <p:spPr bwMode="auto">
          <a:xfrm>
            <a:off x="3475038" y="5022850"/>
            <a:ext cx="204787" cy="88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807" name="Oval 39"/>
          <p:cNvSpPr>
            <a:spLocks noChangeArrowheads="1"/>
          </p:cNvSpPr>
          <p:nvPr/>
        </p:nvSpPr>
        <p:spPr bwMode="auto">
          <a:xfrm>
            <a:off x="3895725" y="5018088"/>
            <a:ext cx="204788" cy="88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808" name="Oval 40"/>
          <p:cNvSpPr>
            <a:spLocks noChangeArrowheads="1"/>
          </p:cNvSpPr>
          <p:nvPr/>
        </p:nvSpPr>
        <p:spPr bwMode="auto">
          <a:xfrm>
            <a:off x="3397250" y="5221288"/>
            <a:ext cx="204788" cy="88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809" name="Oval 41"/>
          <p:cNvSpPr>
            <a:spLocks noChangeArrowheads="1"/>
          </p:cNvSpPr>
          <p:nvPr/>
        </p:nvSpPr>
        <p:spPr bwMode="auto">
          <a:xfrm>
            <a:off x="3568700" y="4838700"/>
            <a:ext cx="204788" cy="88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810" name="Oval 42"/>
          <p:cNvSpPr>
            <a:spLocks noChangeArrowheads="1"/>
          </p:cNvSpPr>
          <p:nvPr/>
        </p:nvSpPr>
        <p:spPr bwMode="auto">
          <a:xfrm>
            <a:off x="3019425" y="4991100"/>
            <a:ext cx="204788" cy="88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Disadvantages MCPs</a:t>
            </a:r>
          </a:p>
        </p:txBody>
      </p:sp>
      <p:sp>
        <p:nvSpPr>
          <p:cNvPr id="530435" name="Text Box 3"/>
          <p:cNvSpPr txBox="1">
            <a:spLocks noChangeArrowheads="1"/>
          </p:cNvSpPr>
          <p:nvPr/>
        </p:nvSpPr>
        <p:spPr bwMode="auto">
          <a:xfrm>
            <a:off x="887413" y="1722438"/>
            <a:ext cx="8053387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Significant noise (dark current, readout CCD)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Limited dynamic range (by dark counts)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Effective spatial resolution &gt; 140 </a:t>
            </a:r>
            <a:r>
              <a:rPr lang="en-US" altLang="en-US">
                <a:sym typeface="Symbol" panose="05050102010706020507" pitchFamily="18" charset="2"/>
              </a:rPr>
              <a:t>m*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/>
              <a:t> Limited life time</a:t>
            </a:r>
          </a:p>
        </p:txBody>
      </p:sp>
      <p:sp>
        <p:nvSpPr>
          <p:cNvPr id="530436" name="Text Box 4"/>
          <p:cNvSpPr txBox="1">
            <a:spLocks noChangeArrowheads="1"/>
          </p:cNvSpPr>
          <p:nvPr/>
        </p:nvSpPr>
        <p:spPr bwMode="auto">
          <a:xfrm>
            <a:off x="306031" y="5919675"/>
            <a:ext cx="2822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/>
              <a:t>* T. </a:t>
            </a:r>
            <a:r>
              <a:rPr lang="en-US" altLang="en-US" sz="1600" dirty="0" err="1"/>
              <a:t>Koshikawa</a:t>
            </a:r>
            <a:r>
              <a:rPr lang="en-US" altLang="en-US" sz="1600" dirty="0"/>
              <a:t> (</a:t>
            </a:r>
            <a:r>
              <a:rPr lang="en-US" altLang="en-US" sz="1600" dirty="0" err="1"/>
              <a:t>unpubl</a:t>
            </a:r>
            <a:r>
              <a:rPr lang="en-US" altLang="en-US" sz="1600" dirty="0"/>
              <a:t>.)</a:t>
            </a:r>
          </a:p>
        </p:txBody>
      </p:sp>
      <p:pic>
        <p:nvPicPr>
          <p:cNvPr id="530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3695700"/>
            <a:ext cx="28575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0438" name="Line 6"/>
          <p:cNvSpPr>
            <a:spLocks noChangeShapeType="1"/>
          </p:cNvSpPr>
          <p:nvPr/>
        </p:nvSpPr>
        <p:spPr bwMode="auto">
          <a:xfrm flipH="1" flipV="1">
            <a:off x="3738563" y="4146550"/>
            <a:ext cx="2493962" cy="922338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3" name="Picture 5" descr="web_flipc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4963"/>
            <a:ext cx="4803775" cy="49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4386263" y="901700"/>
            <a:ext cx="1595437" cy="1273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auto">
          <a:xfrm>
            <a:off x="1379538" y="2451100"/>
            <a:ext cx="517525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6" name="Rectangle 8"/>
          <p:cNvSpPr>
            <a:spLocks noChangeArrowheads="1"/>
          </p:cNvSpPr>
          <p:nvPr/>
        </p:nvSpPr>
        <p:spPr bwMode="auto">
          <a:xfrm>
            <a:off x="2598738" y="-428625"/>
            <a:ext cx="2268537" cy="302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7" name="Text Box 9"/>
          <p:cNvSpPr txBox="1">
            <a:spLocks noChangeArrowheads="1"/>
          </p:cNvSpPr>
          <p:nvPr/>
        </p:nvSpPr>
        <p:spPr bwMode="auto">
          <a:xfrm>
            <a:off x="1141413" y="1449388"/>
            <a:ext cx="75961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1" i="1">
                <a:solidFill>
                  <a:srgbClr val="0000FF"/>
                </a:solidFill>
                <a:sym typeface="Symbol" panose="05050102010706020507" pitchFamily="18" charset="2"/>
              </a:rPr>
              <a:t>Consortium: CERN, NIKHEF, Prague, Leiden (TEM), …</a:t>
            </a:r>
          </a:p>
        </p:txBody>
      </p:sp>
      <p:sp>
        <p:nvSpPr>
          <p:cNvPr id="514058" name="Text Box 10"/>
          <p:cNvSpPr txBox="1">
            <a:spLocks noChangeArrowheads="1"/>
          </p:cNvSpPr>
          <p:nvPr/>
        </p:nvSpPr>
        <p:spPr bwMode="auto">
          <a:xfrm>
            <a:off x="4114800" y="1901825"/>
            <a:ext cx="1117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e</a:t>
            </a:r>
            <a:r>
              <a:rPr lang="en-US" altLang="en-US" baseline="30000"/>
              <a:t>-</a:t>
            </a:r>
          </a:p>
        </p:txBody>
      </p:sp>
      <p:sp>
        <p:nvSpPr>
          <p:cNvPr id="514059" name="Line 11"/>
          <p:cNvSpPr>
            <a:spLocks noChangeShapeType="1"/>
          </p:cNvSpPr>
          <p:nvPr/>
        </p:nvSpPr>
        <p:spPr bwMode="auto">
          <a:xfrm flipH="1">
            <a:off x="4302125" y="2362200"/>
            <a:ext cx="7938" cy="693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5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Medipix 2: hybrid pixel detector</a:t>
            </a:r>
          </a:p>
        </p:txBody>
      </p:sp>
      <p:sp>
        <p:nvSpPr>
          <p:cNvPr id="514061" name="Text Box 13"/>
          <p:cNvSpPr txBox="1">
            <a:spLocks noChangeArrowheads="1"/>
          </p:cNvSpPr>
          <p:nvPr/>
        </p:nvSpPr>
        <p:spPr bwMode="auto">
          <a:xfrm>
            <a:off x="1144588" y="5133975"/>
            <a:ext cx="65690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/>
              <a:t>Each pixel (55 </a:t>
            </a:r>
            <a:r>
              <a:rPr lang="en-US" altLang="en-US" sz="2000">
                <a:sym typeface="Symbol" panose="05050102010706020507" pitchFamily="18" charset="2"/>
              </a:rPr>
              <a:t>m): </a:t>
            </a:r>
            <a:r>
              <a:rPr lang="en-US" altLang="en-US" sz="2000"/>
              <a:t>signal processing and counting</a:t>
            </a:r>
          </a:p>
          <a:p>
            <a:pPr>
              <a:spcBef>
                <a:spcPct val="50000"/>
              </a:spcBef>
            </a:pPr>
            <a:r>
              <a:rPr lang="en-US" altLang="en-US" sz="2000"/>
              <a:t>Count rate &gt; 100 kHz per pixel</a:t>
            </a:r>
          </a:p>
        </p:txBody>
      </p:sp>
    </p:spTree>
    <p:extLst>
      <p:ext uri="{BB962C8B-B14F-4D97-AF65-F5344CB8AC3E}">
        <p14:creationId xmlns:p14="http://schemas.microsoft.com/office/powerpoint/2010/main" val="338045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Hybrid pixel detector</a:t>
            </a:r>
          </a:p>
        </p:txBody>
      </p:sp>
      <p:sp>
        <p:nvSpPr>
          <p:cNvPr id="489484" name="Text Box 12"/>
          <p:cNvSpPr txBox="1">
            <a:spLocks noChangeArrowheads="1"/>
          </p:cNvSpPr>
          <p:nvPr/>
        </p:nvSpPr>
        <p:spPr bwMode="auto">
          <a:xfrm>
            <a:off x="7661275" y="2824163"/>
            <a:ext cx="1223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rgbClr val="0033CC"/>
                </a:solidFill>
              </a:rPr>
              <a:t>Reverse bias </a:t>
            </a:r>
            <a:r>
              <a:rPr lang="en-US" altLang="en-US" sz="1800" b="1">
                <a:solidFill>
                  <a:srgbClr val="0033CC"/>
                </a:solidFill>
              </a:rPr>
              <a:t>V</a:t>
            </a:r>
          </a:p>
        </p:txBody>
      </p:sp>
      <p:grpSp>
        <p:nvGrpSpPr>
          <p:cNvPr id="489487" name="Group 15"/>
          <p:cNvGrpSpPr>
            <a:grpSpLocks/>
          </p:cNvGrpSpPr>
          <p:nvPr/>
        </p:nvGrpSpPr>
        <p:grpSpPr bwMode="auto">
          <a:xfrm>
            <a:off x="911225" y="1989138"/>
            <a:ext cx="6619875" cy="3179762"/>
            <a:chOff x="574" y="1253"/>
            <a:chExt cx="4170" cy="2003"/>
          </a:xfrm>
        </p:grpSpPr>
        <p:pic>
          <p:nvPicPr>
            <p:cNvPr id="4894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" y="1253"/>
              <a:ext cx="3758" cy="2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89482" name="Group 10"/>
            <p:cNvGrpSpPr>
              <a:grpSpLocks/>
            </p:cNvGrpSpPr>
            <p:nvPr/>
          </p:nvGrpSpPr>
          <p:grpSpPr bwMode="auto">
            <a:xfrm rot="5400000">
              <a:off x="3885" y="1744"/>
              <a:ext cx="1213" cy="505"/>
              <a:chOff x="914" y="2973"/>
              <a:chExt cx="1738" cy="505"/>
            </a:xfrm>
          </p:grpSpPr>
          <p:sp>
            <p:nvSpPr>
              <p:cNvPr id="489476" name="Line 16"/>
              <p:cNvSpPr>
                <a:spLocks noChangeShapeType="1"/>
              </p:cNvSpPr>
              <p:nvPr/>
            </p:nvSpPr>
            <p:spPr bwMode="auto">
              <a:xfrm flipV="1">
                <a:off x="917" y="3073"/>
                <a:ext cx="0" cy="39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477" name="Line 17"/>
              <p:cNvSpPr>
                <a:spLocks noChangeShapeType="1"/>
              </p:cNvSpPr>
              <p:nvPr/>
            </p:nvSpPr>
            <p:spPr bwMode="auto">
              <a:xfrm flipV="1">
                <a:off x="2650" y="3079"/>
                <a:ext cx="0" cy="39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478" name="Line 18"/>
              <p:cNvSpPr>
                <a:spLocks noChangeShapeType="1"/>
              </p:cNvSpPr>
              <p:nvPr/>
            </p:nvSpPr>
            <p:spPr bwMode="auto">
              <a:xfrm>
                <a:off x="914" y="3079"/>
                <a:ext cx="7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479" name="Line 19"/>
              <p:cNvSpPr>
                <a:spLocks noChangeShapeType="1"/>
              </p:cNvSpPr>
              <p:nvPr/>
            </p:nvSpPr>
            <p:spPr bwMode="auto">
              <a:xfrm>
                <a:off x="1798" y="3079"/>
                <a:ext cx="85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480" name="Line 20"/>
              <p:cNvSpPr>
                <a:spLocks noChangeShapeType="1"/>
              </p:cNvSpPr>
              <p:nvPr/>
            </p:nvSpPr>
            <p:spPr bwMode="auto">
              <a:xfrm>
                <a:off x="1714" y="2973"/>
                <a:ext cx="0" cy="22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481" name="Line 21"/>
              <p:cNvSpPr>
                <a:spLocks noChangeShapeType="1"/>
              </p:cNvSpPr>
              <p:nvPr/>
            </p:nvSpPr>
            <p:spPr bwMode="auto">
              <a:xfrm>
                <a:off x="1788" y="3017"/>
                <a:ext cx="0" cy="12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9485" name="Text Box 13"/>
            <p:cNvSpPr txBox="1">
              <a:spLocks noChangeArrowheads="1"/>
            </p:cNvSpPr>
            <p:nvPr/>
          </p:nvSpPr>
          <p:spPr bwMode="auto">
            <a:xfrm>
              <a:off x="1926" y="1643"/>
              <a:ext cx="1113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Fully depleted</a:t>
              </a:r>
            </a:p>
          </p:txBody>
        </p:sp>
      </p:grpSp>
      <p:sp>
        <p:nvSpPr>
          <p:cNvPr id="489486" name="Text Box 14"/>
          <p:cNvSpPr txBox="1">
            <a:spLocks noChangeArrowheads="1"/>
          </p:cNvSpPr>
          <p:nvPr/>
        </p:nvSpPr>
        <p:spPr bwMode="auto">
          <a:xfrm>
            <a:off x="1074738" y="5213350"/>
            <a:ext cx="6569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/>
              <a:t>Each pixel has its own electronics</a:t>
            </a:r>
          </a:p>
        </p:txBody>
      </p:sp>
    </p:spTree>
    <p:extLst>
      <p:ext uri="{BB962C8B-B14F-4D97-AF65-F5344CB8AC3E}">
        <p14:creationId xmlns:p14="http://schemas.microsoft.com/office/powerpoint/2010/main" val="30245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A new Type of Microscopy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70270" y="1830120"/>
            <a:ext cx="6030415" cy="4387104"/>
            <a:chOff x="3166034" y="2364914"/>
            <a:chExt cx="4716932" cy="3295660"/>
          </a:xfrm>
        </p:grpSpPr>
        <p:pic>
          <p:nvPicPr>
            <p:cNvPr id="10" name="Content Placeholder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6034" y="2364914"/>
              <a:ext cx="4716932" cy="2836071"/>
            </a:xfrm>
            <a:prstGeom prst="rect">
              <a:avLst/>
            </a:prstGeom>
          </p:spPr>
        </p:pic>
        <p:sp>
          <p:nvSpPr>
            <p:cNvPr id="11" name="Text Placeholder 3"/>
            <p:cNvSpPr txBox="1">
              <a:spLocks/>
            </p:cNvSpPr>
            <p:nvPr/>
          </p:nvSpPr>
          <p:spPr>
            <a:xfrm>
              <a:off x="3534793" y="5399970"/>
              <a:ext cx="2927742" cy="260604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900" dirty="0">
                  <a:solidFill>
                    <a:srgbClr val="000000"/>
                  </a:solidFill>
                  <a:latin typeface="Vestula" pitchFamily="34"/>
                </a:rPr>
                <a:t>M.P. </a:t>
              </a:r>
              <a:r>
                <a:rPr lang="en-US" sz="900" dirty="0" err="1" smtClean="0">
                  <a:solidFill>
                    <a:srgbClr val="000000"/>
                  </a:solidFill>
                  <a:latin typeface="Vestula" pitchFamily="34"/>
                </a:rPr>
                <a:t>Seah</a:t>
              </a:r>
              <a:r>
                <a:rPr lang="en-US" sz="900" dirty="0" smtClean="0">
                  <a:solidFill>
                    <a:srgbClr val="000000"/>
                  </a:solidFill>
                  <a:latin typeface="Vestula" pitchFamily="34"/>
                </a:rPr>
                <a:t>, </a:t>
              </a:r>
              <a:r>
                <a:rPr lang="en-US" sz="900" dirty="0">
                  <a:solidFill>
                    <a:srgbClr val="000000"/>
                  </a:solidFill>
                  <a:latin typeface="Vestula" pitchFamily="34"/>
                </a:rPr>
                <a:t>W.A. Dench, Surface and Interface Analysis 1, 2-11 (1979)</a:t>
              </a:r>
              <a:endParaRPr lang="nl-NL" sz="900" dirty="0">
                <a:solidFill>
                  <a:srgbClr val="000000"/>
                </a:solidFill>
                <a:latin typeface="Vestula" pitchFamily="34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11880" y="1231046"/>
            <a:ext cx="2318752" cy="540020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algn="ctr" hangingPunct="0"/>
            <a:r>
              <a:rPr lang="en-US" sz="3200" b="1" dirty="0">
                <a:solidFill>
                  <a:srgbClr val="014189"/>
                </a:solidFill>
                <a:latin typeface="Minion"/>
                <a:ea typeface="DejaVu Sans" pitchFamily="2"/>
                <a:cs typeface="Lohit Hindi" pitchFamily="2"/>
              </a:rPr>
              <a:t>eV-TEM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8867" y="1830120"/>
            <a:ext cx="5150857" cy="37753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29000">
                <a:schemeClr val="accent1">
                  <a:tint val="66000"/>
                  <a:satMod val="160000"/>
                  <a:alpha val="10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25816" y="1231046"/>
            <a:ext cx="1262088" cy="540020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algn="ctr" hangingPunct="0"/>
            <a:r>
              <a:rPr lang="en-US" sz="3200" b="1" dirty="0">
                <a:solidFill>
                  <a:srgbClr val="014189"/>
                </a:solidFill>
                <a:latin typeface="Minion"/>
                <a:ea typeface="DejaVu Sans" pitchFamily="2"/>
                <a:cs typeface="Lohit Hindi" pitchFamily="2"/>
              </a:rPr>
              <a:t>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1351" y="1830120"/>
            <a:ext cx="2186156" cy="3775310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17" idx="3"/>
          </p:cNvCxnSpPr>
          <p:nvPr/>
        </p:nvCxnSpPr>
        <p:spPr>
          <a:xfrm>
            <a:off x="7087904" y="1501056"/>
            <a:ext cx="1421782" cy="0"/>
          </a:xfrm>
          <a:prstGeom prst="straightConnector1">
            <a:avLst/>
          </a:prstGeom>
          <a:ln w="76200">
            <a:solidFill>
              <a:srgbClr val="0141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72242" y="1517129"/>
            <a:ext cx="219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14189"/>
                </a:solidFill>
              </a:rPr>
              <a:t>‘Universal curve’</a:t>
            </a:r>
            <a:endParaRPr lang="en-US" b="1" dirty="0">
              <a:solidFill>
                <a:srgbClr val="014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7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Properties Medipix</a:t>
            </a:r>
          </a:p>
        </p:txBody>
      </p:sp>
      <p:sp>
        <p:nvSpPr>
          <p:cNvPr id="532483" name="Text Box 3"/>
          <p:cNvSpPr txBox="1">
            <a:spLocks noChangeArrowheads="1"/>
          </p:cNvSpPr>
          <p:nvPr/>
        </p:nvSpPr>
        <p:spPr bwMode="auto">
          <a:xfrm>
            <a:off x="781050" y="1562100"/>
            <a:ext cx="798988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/>
              <a:t> Thresholds (low, high) for each pixel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endParaRPr lang="en-US" altLang="en-US" sz="2400"/>
          </a:p>
          <a:p>
            <a:pPr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en-US" altLang="en-US" sz="2400"/>
              <a:t>	-Background-free detection</a:t>
            </a:r>
            <a:endParaRPr lang="en-US" altLang="en-US" sz="2400"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en-US" altLang="en-US" sz="2400"/>
              <a:t>	-Large dynamic range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/>
              <a:t> Better detector resolution (by 140/55 x)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/>
              <a:t> Aging negligible at LEEM energies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/>
              <a:t> Continuous improvement (</a:t>
            </a:r>
            <a:r>
              <a:rPr lang="en-US" altLang="en-US" sz="2400">
                <a:cs typeface="Arial" panose="020B0604020202020204" pitchFamily="34" charset="0"/>
              </a:rPr>
              <a:t>→ </a:t>
            </a:r>
            <a:r>
              <a:rPr lang="en-US" altLang="en-US" sz="2400"/>
              <a:t>Medipix 3, consortium)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/>
              <a:t> USB 1.0 read-out</a:t>
            </a:r>
          </a:p>
          <a:p>
            <a:pPr>
              <a:spcBef>
                <a:spcPct val="50000"/>
              </a:spcBef>
            </a:pPr>
            <a:endParaRPr lang="en-US" altLang="en-US" sz="240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400"/>
              <a:t> But, electronic board: not UHV compatible</a:t>
            </a:r>
          </a:p>
        </p:txBody>
      </p:sp>
    </p:spTree>
    <p:extLst>
      <p:ext uri="{BB962C8B-B14F-4D97-AF65-F5344CB8AC3E}">
        <p14:creationId xmlns:p14="http://schemas.microsoft.com/office/powerpoint/2010/main" val="34780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But where to test? Go east!</a:t>
            </a:r>
          </a:p>
        </p:txBody>
      </p:sp>
      <p:sp>
        <p:nvSpPr>
          <p:cNvPr id="536581" name="Text Box 5"/>
          <p:cNvSpPr txBox="1">
            <a:spLocks noChangeArrowheads="1"/>
          </p:cNvSpPr>
          <p:nvPr/>
        </p:nvSpPr>
        <p:spPr bwMode="auto">
          <a:xfrm>
            <a:off x="746125" y="6002338"/>
            <a:ext cx="6453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/>
              <a:t>Elmitec LEEM in Twente (Van Gastel, Poelsema)</a:t>
            </a:r>
          </a:p>
        </p:txBody>
      </p:sp>
      <p:pic>
        <p:nvPicPr>
          <p:cNvPr id="5365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5708650"/>
            <a:ext cx="17049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6584" name="Picture 8" descr="set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627188"/>
            <a:ext cx="6354763" cy="424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66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Putting Medipix in UHV</a:t>
            </a:r>
          </a:p>
        </p:txBody>
      </p:sp>
      <p:pic>
        <p:nvPicPr>
          <p:cNvPr id="539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339850"/>
            <a:ext cx="6575425" cy="487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9653" name="Text Box 5"/>
          <p:cNvSpPr txBox="1">
            <a:spLocks noChangeArrowheads="1"/>
          </p:cNvSpPr>
          <p:nvPr/>
        </p:nvSpPr>
        <p:spPr bwMode="auto">
          <a:xfrm>
            <a:off x="222250" y="6334125"/>
            <a:ext cx="1927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/>
              <a:t>USB 1.0</a:t>
            </a:r>
          </a:p>
        </p:txBody>
      </p:sp>
      <p:sp>
        <p:nvSpPr>
          <p:cNvPr id="539654" name="Text Box 6"/>
          <p:cNvSpPr txBox="1">
            <a:spLocks noChangeArrowheads="1"/>
          </p:cNvSpPr>
          <p:nvPr/>
        </p:nvSpPr>
        <p:spPr bwMode="auto">
          <a:xfrm>
            <a:off x="2946400" y="6330950"/>
            <a:ext cx="488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/>
              <a:t>Ruud van Egmond, Emiel Wiegers, Ewie de Kuyper</a:t>
            </a:r>
          </a:p>
        </p:txBody>
      </p:sp>
      <p:sp>
        <p:nvSpPr>
          <p:cNvPr id="539655" name="Line 7"/>
          <p:cNvSpPr>
            <a:spLocks noChangeShapeType="1"/>
          </p:cNvSpPr>
          <p:nvPr/>
        </p:nvSpPr>
        <p:spPr bwMode="auto">
          <a:xfrm flipV="1">
            <a:off x="1198563" y="5424488"/>
            <a:ext cx="1277937" cy="1003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9656" name="Picture 8" descr="fm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0"/>
            <a:ext cx="16097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9657" name="Line 9"/>
          <p:cNvSpPr>
            <a:spLocks noChangeShapeType="1"/>
          </p:cNvSpPr>
          <p:nvPr/>
        </p:nvSpPr>
        <p:spPr bwMode="auto">
          <a:xfrm flipV="1">
            <a:off x="5006975" y="3692525"/>
            <a:ext cx="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9658" name="Line 10"/>
          <p:cNvSpPr>
            <a:spLocks noChangeShapeType="1"/>
          </p:cNvSpPr>
          <p:nvPr/>
        </p:nvSpPr>
        <p:spPr bwMode="auto">
          <a:xfrm flipH="1">
            <a:off x="4216400" y="3355975"/>
            <a:ext cx="373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9659" name="Line 11"/>
          <p:cNvSpPr>
            <a:spLocks noChangeShapeType="1"/>
          </p:cNvSpPr>
          <p:nvPr/>
        </p:nvSpPr>
        <p:spPr bwMode="auto">
          <a:xfrm>
            <a:off x="3711575" y="3675063"/>
            <a:ext cx="0" cy="239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PEEM: Graphene on Ir(111)</a:t>
            </a:r>
          </a:p>
        </p:txBody>
      </p:sp>
      <p:pic>
        <p:nvPicPr>
          <p:cNvPr id="479236" name="Picture 4" descr="3_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1936750"/>
            <a:ext cx="2352675" cy="25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254125"/>
            <a:ext cx="5094288" cy="509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9239" name="Text Box 7"/>
          <p:cNvSpPr txBox="1">
            <a:spLocks noChangeArrowheads="1"/>
          </p:cNvSpPr>
          <p:nvPr/>
        </p:nvSpPr>
        <p:spPr bwMode="auto">
          <a:xfrm>
            <a:off x="6370638" y="4432300"/>
            <a:ext cx="24050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200"/>
              <a:t>Medipix,100 s</a:t>
            </a:r>
          </a:p>
          <a:p>
            <a:r>
              <a:rPr lang="en-US" altLang="en-US" sz="2200"/>
              <a:t>FoV: 15.5 micron</a:t>
            </a:r>
          </a:p>
        </p:txBody>
      </p:sp>
      <p:sp>
        <p:nvSpPr>
          <p:cNvPr id="479240" name="Text Box 8"/>
          <p:cNvSpPr txBox="1">
            <a:spLocks noChangeArrowheads="1"/>
          </p:cNvSpPr>
          <p:nvPr/>
        </p:nvSpPr>
        <p:spPr bwMode="auto">
          <a:xfrm>
            <a:off x="423863" y="6411913"/>
            <a:ext cx="570071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200"/>
              <a:t>MCP, 5 s, Field of View (FoV): 50 micron</a:t>
            </a:r>
          </a:p>
        </p:txBody>
      </p:sp>
      <p:sp>
        <p:nvSpPr>
          <p:cNvPr id="479241" name="Text Box 9"/>
          <p:cNvSpPr txBox="1">
            <a:spLocks noChangeArrowheads="1"/>
          </p:cNvSpPr>
          <p:nvPr/>
        </p:nvSpPr>
        <p:spPr bwMode="auto">
          <a:xfrm>
            <a:off x="6103938" y="57054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79242" name="Text Box 10"/>
          <p:cNvSpPr txBox="1">
            <a:spLocks noChangeArrowheads="1"/>
          </p:cNvSpPr>
          <p:nvPr/>
        </p:nvSpPr>
        <p:spPr bwMode="auto">
          <a:xfrm>
            <a:off x="476250" y="1265238"/>
            <a:ext cx="308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000">
                <a:solidFill>
                  <a:srgbClr val="FF0000"/>
                </a:solidFill>
              </a:rPr>
              <a:t>(C) &lt; h</a:t>
            </a:r>
            <a:r>
              <a:rPr lang="en-US" altLang="en-US" sz="2000">
                <a:solidFill>
                  <a:srgbClr val="FF0000"/>
                </a:solidFill>
                <a:latin typeface="Symbol" panose="05050102010706020507" pitchFamily="18" charset="2"/>
              </a:rPr>
              <a:t>n </a:t>
            </a:r>
            <a:r>
              <a:rPr lang="en-US" altLang="en-US" sz="2000">
                <a:solidFill>
                  <a:srgbClr val="FF0000"/>
                </a:solidFill>
              </a:rPr>
              <a:t>&lt; </a:t>
            </a:r>
            <a:r>
              <a:rPr lang="en-US" altLang="en-US" sz="200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000">
                <a:solidFill>
                  <a:srgbClr val="FF0000"/>
                </a:solidFill>
              </a:rPr>
              <a:t>(Ir)</a:t>
            </a:r>
          </a:p>
        </p:txBody>
      </p:sp>
    </p:spTree>
    <p:extLst>
      <p:ext uri="{BB962C8B-B14F-4D97-AF65-F5344CB8AC3E}">
        <p14:creationId xmlns:p14="http://schemas.microsoft.com/office/powerpoint/2010/main" val="5764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7" name="Text Box 9"/>
          <p:cNvSpPr txBox="1">
            <a:spLocks noChangeArrowheads="1"/>
          </p:cNvSpPr>
          <p:nvPr/>
        </p:nvSpPr>
        <p:spPr bwMode="auto">
          <a:xfrm>
            <a:off x="6581775" y="4826000"/>
            <a:ext cx="2000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Resolution 2 x better</a:t>
            </a:r>
          </a:p>
        </p:txBody>
      </p:sp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Comparison LEEM images </a:t>
            </a:r>
          </a:p>
        </p:txBody>
      </p:sp>
      <p:pic>
        <p:nvPicPr>
          <p:cNvPr id="503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54125"/>
            <a:ext cx="5354638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3816" name="Group 8"/>
          <p:cNvGrpSpPr>
            <a:grpSpLocks/>
          </p:cNvGrpSpPr>
          <p:nvPr/>
        </p:nvGrpSpPr>
        <p:grpSpPr bwMode="auto">
          <a:xfrm>
            <a:off x="892175" y="4171950"/>
            <a:ext cx="7813675" cy="2463800"/>
            <a:chOff x="296" y="2768"/>
            <a:chExt cx="4429" cy="1552"/>
          </a:xfrm>
        </p:grpSpPr>
        <p:sp>
          <p:nvSpPr>
            <p:cNvPr id="503812" name="Rectangle 4"/>
            <p:cNvSpPr>
              <a:spLocks noChangeArrowheads="1"/>
            </p:cNvSpPr>
            <p:nvPr/>
          </p:nvSpPr>
          <p:spPr bwMode="auto">
            <a:xfrm>
              <a:off x="296" y="2768"/>
              <a:ext cx="4267" cy="1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03815" name="Text Box 7"/>
            <p:cNvSpPr txBox="1">
              <a:spLocks noChangeArrowheads="1"/>
            </p:cNvSpPr>
            <p:nvPr/>
          </p:nvSpPr>
          <p:spPr bwMode="auto">
            <a:xfrm>
              <a:off x="1325" y="3025"/>
              <a:ext cx="3400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/>
                <a:t>Field of View: 3.1 micron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59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Correcting for each pixel</a:t>
            </a:r>
          </a:p>
        </p:txBody>
      </p:sp>
      <p:pic>
        <p:nvPicPr>
          <p:cNvPr id="5099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862263"/>
            <a:ext cx="7515225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808038" y="1350963"/>
            <a:ext cx="75009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/>
              <a:t>Take image of ‘ homogeneous’  area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/>
              <a:t> Correct pixel settings so image has one intensity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/>
              <a:t> Apply these settings to PEEM images taken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1403350" y="6321425"/>
            <a:ext cx="64976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Before				 After correction</a:t>
            </a:r>
          </a:p>
        </p:txBody>
      </p:sp>
    </p:spTree>
    <p:extLst>
      <p:ext uri="{BB962C8B-B14F-4D97-AF65-F5344CB8AC3E}">
        <p14:creationId xmlns:p14="http://schemas.microsoft.com/office/powerpoint/2010/main" val="16838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Correcting LEEM images</a:t>
            </a:r>
          </a:p>
        </p:txBody>
      </p:sp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571625"/>
            <a:ext cx="7913687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04" name="Text Box 4"/>
          <p:cNvSpPr txBox="1">
            <a:spLocks noChangeArrowheads="1"/>
          </p:cNvSpPr>
          <p:nvPr/>
        </p:nvSpPr>
        <p:spPr bwMode="auto">
          <a:xfrm>
            <a:off x="1403350" y="5568950"/>
            <a:ext cx="64976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Before				 After correction</a:t>
            </a:r>
          </a:p>
        </p:txBody>
      </p:sp>
    </p:spTree>
    <p:extLst>
      <p:ext uri="{BB962C8B-B14F-4D97-AF65-F5344CB8AC3E}">
        <p14:creationId xmlns:p14="http://schemas.microsoft.com/office/powerpoint/2010/main" val="16973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4" name="Rectangle 4"/>
          <p:cNvSpPr>
            <a:spLocks noGrp="1" noChangeArrowheads="1"/>
          </p:cNvSpPr>
          <p:nvPr>
            <p:ph type="title"/>
          </p:nvPr>
        </p:nvSpPr>
        <p:spPr>
          <a:xfrm>
            <a:off x="752475" y="381000"/>
            <a:ext cx="7772400" cy="762000"/>
          </a:xfrm>
        </p:spPr>
        <p:txBody>
          <a:bodyPr/>
          <a:lstStyle/>
          <a:p>
            <a:r>
              <a:rPr lang="en-US" altLang="en-US" smtClean="0"/>
              <a:t>Cloud vs. incoming electron energy</a:t>
            </a:r>
          </a:p>
        </p:txBody>
      </p:sp>
      <p:pic>
        <p:nvPicPr>
          <p:cNvPr id="552965" name="Picture 5" descr="Fig_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930400"/>
            <a:ext cx="8104187" cy="26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66" name="Text Box 6"/>
          <p:cNvSpPr txBox="1">
            <a:spLocks noChangeArrowheads="1"/>
          </p:cNvSpPr>
          <p:nvPr/>
        </p:nvSpPr>
        <p:spPr bwMode="auto">
          <a:xfrm>
            <a:off x="684213" y="4838700"/>
            <a:ext cx="81407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Higher energy =&gt; higher signal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Let us tune </a:t>
            </a:r>
            <a:r>
              <a:rPr lang="en-US" altLang="en-US">
                <a:solidFill>
                  <a:srgbClr val="FF0000"/>
                </a:solidFill>
              </a:rPr>
              <a:t>lower</a:t>
            </a:r>
            <a:r>
              <a:rPr lang="en-US" altLang="en-US"/>
              <a:t> </a:t>
            </a:r>
            <a:r>
              <a:rPr lang="en-US" altLang="en-US">
                <a:solidFill>
                  <a:srgbClr val="FF0000"/>
                </a:solidFill>
              </a:rPr>
              <a:t>threshold</a:t>
            </a:r>
          </a:p>
        </p:txBody>
      </p:sp>
    </p:spTree>
    <p:extLst>
      <p:ext uri="{BB962C8B-B14F-4D97-AF65-F5344CB8AC3E}">
        <p14:creationId xmlns:p14="http://schemas.microsoft.com/office/powerpoint/2010/main" val="34215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9" b="23929"/>
          <a:stretch/>
        </p:blipFill>
        <p:spPr>
          <a:xfrm>
            <a:off x="3023387" y="3718048"/>
            <a:ext cx="3954461" cy="1287339"/>
          </a:xfrm>
        </p:spPr>
      </p:pic>
      <p:pic>
        <p:nvPicPr>
          <p:cNvPr id="10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656" b="23929"/>
          <a:stretch/>
        </p:blipFill>
        <p:spPr>
          <a:xfrm>
            <a:off x="3023389" y="1562309"/>
            <a:ext cx="2742167" cy="344307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Start: </a:t>
            </a:r>
            <a:r>
              <a:rPr lang="en-GB" sz="2800" dirty="0" smtClean="0"/>
              <a:t>Low-energy Electron Microscopy</a:t>
            </a:r>
            <a:endParaRPr lang="en-US" sz="2800" dirty="0"/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4519006" y="2336607"/>
            <a:ext cx="106363" cy="1063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nl-NL" altLang="nl-NL" sz="2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48"/>
          <a:stretch/>
        </p:blipFill>
        <p:spPr>
          <a:xfrm>
            <a:off x="3023388" y="4325620"/>
            <a:ext cx="3954461" cy="921146"/>
          </a:xfrm>
        </p:spPr>
      </p:pic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5550133" y="3371518"/>
            <a:ext cx="106363" cy="1063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nl-NL" altLang="nl-NL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7522" y="3100178"/>
            <a:ext cx="162241" cy="649041"/>
          </a:xfrm>
          <a:prstGeom prst="rect">
            <a:avLst/>
          </a:prstGeom>
          <a:solidFill>
            <a:srgbClr val="014189"/>
          </a:solidFill>
          <a:ln>
            <a:solidFill>
              <a:srgbClr val="014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07255" y="2794495"/>
            <a:ext cx="595085" cy="1378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764 C -0.00087 0.01018 -0.00191 0.07593 -0.00069 0.10069 C 0.00069 0.12546 0.00243 0.13194 0.00712 0.14028 C 0.01163 0.14838 0.00972 0.14792 0.02726 0.14954 C 0.04479 0.15139 0.09479 0.15046 0.11267 0.1509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79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C -0.01284 4.44444E-6 -0.0592 -0.0007 -0.07673 0.00023 C -0.09409 0.00138 -0.09878 0.003 -0.10468 0.0074 C -0.11041 0.01157 -0.11024 0.01435 -0.11145 0.02592 C -0.11215 0.03726 -0.11198 0.17916 -0.11198 0.21944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109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9"/>
          <a:stretch/>
        </p:blipFill>
        <p:spPr>
          <a:xfrm>
            <a:off x="3023390" y="1562309"/>
            <a:ext cx="3954461" cy="344307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eV-TEM</a:t>
            </a:r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48"/>
          <a:stretch/>
        </p:blipFill>
        <p:spPr>
          <a:xfrm>
            <a:off x="3023389" y="4325620"/>
            <a:ext cx="3954461" cy="921146"/>
          </a:xfrm>
        </p:spPr>
      </p:pic>
      <p:pic>
        <p:nvPicPr>
          <p:cNvPr id="6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7" r="53367" b="74152"/>
          <a:stretch/>
        </p:blipFill>
        <p:spPr>
          <a:xfrm rot="5400000">
            <a:off x="6101932" y="2845783"/>
            <a:ext cx="581918" cy="1169920"/>
          </a:xfrm>
        </p:spPr>
      </p:pic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023918" y="3377561"/>
            <a:ext cx="106363" cy="1063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nl-NL" altLang="nl-NL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07256" y="2794495"/>
            <a:ext cx="595085" cy="1378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47522" y="3100178"/>
            <a:ext cx="162241" cy="649041"/>
          </a:xfrm>
          <a:prstGeom prst="rect">
            <a:avLst/>
          </a:prstGeom>
          <a:solidFill>
            <a:srgbClr val="014189"/>
          </a:solidFill>
          <a:ln>
            <a:solidFill>
              <a:srgbClr val="014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69 C -0.0184 -0.00069 -0.0868 -0.00162 -0.1125 -0.00046 C -0.13819 0.0007 -0.14496 0.00232 -0.1533 0.00671 C -0.1618 0.01088 -0.16163 0.01366 -0.16302 0.02523 C -0.16458 0.03658 -0.16389 0.17801 -0.16406 0.21852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109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58" y="1075146"/>
            <a:ext cx="6289217" cy="503137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0195" y="153002"/>
            <a:ext cx="7886700" cy="994172"/>
          </a:xfrm>
        </p:spPr>
        <p:txBody>
          <a:bodyPr/>
          <a:lstStyle/>
          <a:p>
            <a:pPr algn="ctr"/>
            <a:r>
              <a:rPr lang="nl-NL" dirty="0" smtClean="0"/>
              <a:t>Transmission eV-TEM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923822" y="2888323"/>
            <a:ext cx="3007077" cy="882575"/>
            <a:chOff x="2923822" y="2888323"/>
            <a:chExt cx="3007077" cy="882575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4113911" y="2888323"/>
              <a:ext cx="138493" cy="29876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65816" y="3482795"/>
              <a:ext cx="61061" cy="28810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923822" y="3113463"/>
              <a:ext cx="3007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Minion"/>
                </a:rPr>
                <a:t>Gold </a:t>
              </a:r>
              <a:r>
                <a:rPr lang="en-US" dirty="0" err="1" smtClean="0">
                  <a:solidFill>
                    <a:schemeClr val="bg1"/>
                  </a:solidFill>
                  <a:latin typeface="Minion"/>
                </a:rPr>
                <a:t>nano</a:t>
              </a:r>
              <a:r>
                <a:rPr lang="en-US" dirty="0">
                  <a:solidFill>
                    <a:schemeClr val="bg1"/>
                  </a:solidFill>
                  <a:latin typeface="Minion"/>
                </a:rPr>
                <a:t>-</a:t>
              </a:r>
              <a:r>
                <a:rPr lang="en-US" dirty="0" smtClean="0">
                  <a:solidFill>
                    <a:schemeClr val="bg1"/>
                  </a:solidFill>
                  <a:latin typeface="Minion"/>
                </a:rPr>
                <a:t>particle clusters</a:t>
              </a:r>
              <a:endParaRPr lang="en-US" dirty="0">
                <a:solidFill>
                  <a:schemeClr val="bg1"/>
                </a:solidFill>
                <a:latin typeface="Minion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87717" y="1147174"/>
            <a:ext cx="8258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3.1 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740733" y="876299"/>
            <a:ext cx="2403267" cy="1956795"/>
            <a:chOff x="7686675" y="1584053"/>
            <a:chExt cx="2508885" cy="2042792"/>
          </a:xfrm>
        </p:grpSpPr>
        <p:grpSp>
          <p:nvGrpSpPr>
            <p:cNvPr id="9" name="Group 8"/>
            <p:cNvGrpSpPr/>
            <p:nvPr/>
          </p:nvGrpSpPr>
          <p:grpSpPr>
            <a:xfrm>
              <a:off x="7686675" y="1584053"/>
              <a:ext cx="2508885" cy="2042792"/>
              <a:chOff x="7717799" y="1351381"/>
              <a:chExt cx="3096040" cy="252086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346895" y="1573745"/>
                <a:ext cx="2466944" cy="2298504"/>
                <a:chOff x="3023389" y="1562309"/>
                <a:chExt cx="3954462" cy="3684457"/>
              </a:xfrm>
            </p:grpSpPr>
            <p:pic>
              <p:nvPicPr>
                <p:cNvPr id="15" name="Content Placeholder 6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3929"/>
                <a:stretch/>
              </p:blipFill>
              <p:spPr>
                <a:xfrm>
                  <a:off x="3023390" y="1562309"/>
                  <a:ext cx="3954461" cy="34430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" name="Content Placeholder 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48"/>
                <a:stretch/>
              </p:blipFill>
              <p:spPr>
                <a:xfrm>
                  <a:off x="3023389" y="4325620"/>
                  <a:ext cx="3954461" cy="921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" name="Content Placeholder 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917" r="53367" b="74152"/>
                <a:stretch/>
              </p:blipFill>
              <p:spPr>
                <a:xfrm rot="5400000">
                  <a:off x="6101932" y="2845783"/>
                  <a:ext cx="581918" cy="11699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3607256" y="2794495"/>
                  <a:ext cx="595085" cy="13788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5647522" y="3100178"/>
                  <a:ext cx="162241" cy="649041"/>
                </a:xfrm>
                <a:prstGeom prst="rect">
                  <a:avLst/>
                </a:prstGeom>
                <a:solidFill>
                  <a:srgbClr val="014189"/>
                </a:solidFill>
                <a:ln>
                  <a:solidFill>
                    <a:srgbClr val="01418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7717799" y="1508761"/>
                <a:ext cx="1178952" cy="23634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958901" y="1351381"/>
                <a:ext cx="1181298" cy="1150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819469" y="2962731"/>
                <a:ext cx="994369" cy="656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9684930" y="2855881"/>
              <a:ext cx="429918" cy="503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58" y="1075146"/>
            <a:ext cx="6289217" cy="50313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Resolution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87717" y="1147174"/>
            <a:ext cx="8258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3.1 eV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865" y="4365033"/>
            <a:ext cx="3468641" cy="174148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5400000">
            <a:off x="8782627" y="1733526"/>
            <a:ext cx="278615" cy="440327"/>
            <a:chOff x="7843035" y="1061448"/>
            <a:chExt cx="267504" cy="433997"/>
          </a:xfrm>
          <a:solidFill>
            <a:srgbClr val="FF0000"/>
          </a:solidFill>
        </p:grpSpPr>
        <p:sp>
          <p:nvSpPr>
            <p:cNvPr id="21" name="Rectangle 20"/>
            <p:cNvSpPr/>
            <p:nvPr/>
          </p:nvSpPr>
          <p:spPr>
            <a:xfrm>
              <a:off x="7844856" y="1061448"/>
              <a:ext cx="265682" cy="261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/>
            <p:cNvSpPr/>
            <p:nvPr/>
          </p:nvSpPr>
          <p:spPr>
            <a:xfrm flipV="1">
              <a:off x="8032009" y="1319780"/>
              <a:ext cx="78530" cy="17566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/>
            <p:cNvSpPr/>
            <p:nvPr/>
          </p:nvSpPr>
          <p:spPr>
            <a:xfrm flipH="1" flipV="1">
              <a:off x="7843035" y="1319282"/>
              <a:ext cx="73871" cy="17566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16907" y="1321390"/>
              <a:ext cx="115102" cy="1735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707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40733" y="876299"/>
            <a:ext cx="2403267" cy="1956795"/>
            <a:chOff x="7686675" y="1584053"/>
            <a:chExt cx="2508885" cy="2042792"/>
          </a:xfrm>
        </p:grpSpPr>
        <p:grpSp>
          <p:nvGrpSpPr>
            <p:cNvPr id="2" name="Group 1"/>
            <p:cNvGrpSpPr/>
            <p:nvPr/>
          </p:nvGrpSpPr>
          <p:grpSpPr>
            <a:xfrm>
              <a:off x="7686675" y="1584053"/>
              <a:ext cx="2508885" cy="2042792"/>
              <a:chOff x="7717799" y="1351381"/>
              <a:chExt cx="3096040" cy="252086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8346895" y="1573745"/>
                <a:ext cx="2466944" cy="2298504"/>
                <a:chOff x="3023389" y="1562309"/>
                <a:chExt cx="3954462" cy="3684457"/>
              </a:xfrm>
            </p:grpSpPr>
            <p:pic>
              <p:nvPicPr>
                <p:cNvPr id="7" name="Content Placeholder 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3929"/>
                <a:stretch/>
              </p:blipFill>
              <p:spPr>
                <a:xfrm>
                  <a:off x="3023390" y="1562309"/>
                  <a:ext cx="3954461" cy="34430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" name="Content Placeholder 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648"/>
                <a:stretch/>
              </p:blipFill>
              <p:spPr>
                <a:xfrm>
                  <a:off x="3023389" y="4325620"/>
                  <a:ext cx="3954461" cy="921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Content Placeholder 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917" r="53367" b="74152"/>
                <a:stretch/>
              </p:blipFill>
              <p:spPr>
                <a:xfrm rot="5400000">
                  <a:off x="6101932" y="2845783"/>
                  <a:ext cx="581918" cy="11699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3607256" y="2794495"/>
                  <a:ext cx="595085" cy="13788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5647522" y="3100178"/>
                  <a:ext cx="162241" cy="649041"/>
                </a:xfrm>
                <a:prstGeom prst="rect">
                  <a:avLst/>
                </a:prstGeom>
                <a:solidFill>
                  <a:srgbClr val="014189"/>
                </a:solidFill>
                <a:ln>
                  <a:solidFill>
                    <a:srgbClr val="01418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7717799" y="1508761"/>
                <a:ext cx="1178952" cy="23634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958901" y="1351381"/>
                <a:ext cx="1181298" cy="1150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819469" y="2962731"/>
                <a:ext cx="994369" cy="656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9684930" y="2855881"/>
              <a:ext cx="429918" cy="503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0195" y="153002"/>
            <a:ext cx="7886700" cy="994172"/>
          </a:xfrm>
        </p:spPr>
        <p:txBody>
          <a:bodyPr/>
          <a:lstStyle/>
          <a:p>
            <a:pPr algn="ctr"/>
            <a:r>
              <a:rPr lang="nl-NL" dirty="0" smtClean="0"/>
              <a:t>Transmission and Reflection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99723" y="5877218"/>
            <a:ext cx="79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6.3 eV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58" y="1061448"/>
            <a:ext cx="6289217" cy="5031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58" y="1075146"/>
            <a:ext cx="6289217" cy="503137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43034" y="1061448"/>
            <a:ext cx="278615" cy="440327"/>
            <a:chOff x="7843035" y="1061448"/>
            <a:chExt cx="267504" cy="433997"/>
          </a:xfrm>
          <a:solidFill>
            <a:srgbClr val="FF0000"/>
          </a:solidFill>
        </p:grpSpPr>
        <p:sp>
          <p:nvSpPr>
            <p:cNvPr id="13" name="Rectangle 12"/>
            <p:cNvSpPr/>
            <p:nvPr/>
          </p:nvSpPr>
          <p:spPr>
            <a:xfrm>
              <a:off x="7844856" y="1061448"/>
              <a:ext cx="265682" cy="261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/>
            <p:cNvSpPr/>
            <p:nvPr/>
          </p:nvSpPr>
          <p:spPr>
            <a:xfrm flipV="1">
              <a:off x="8032009" y="1319780"/>
              <a:ext cx="78530" cy="17566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/>
            <p:cNvSpPr/>
            <p:nvPr/>
          </p:nvSpPr>
          <p:spPr>
            <a:xfrm flipH="1" flipV="1">
              <a:off x="7843035" y="1319282"/>
              <a:ext cx="73871" cy="17566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916907" y="1321390"/>
              <a:ext cx="115102" cy="1735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5400000">
            <a:off x="8782627" y="1733526"/>
            <a:ext cx="278615" cy="440327"/>
            <a:chOff x="7843035" y="1061448"/>
            <a:chExt cx="267504" cy="433997"/>
          </a:xfrm>
          <a:solidFill>
            <a:srgbClr val="FF0000"/>
          </a:solidFill>
        </p:grpSpPr>
        <p:sp>
          <p:nvSpPr>
            <p:cNvPr id="29" name="Rectangle 28"/>
            <p:cNvSpPr/>
            <p:nvPr/>
          </p:nvSpPr>
          <p:spPr>
            <a:xfrm>
              <a:off x="7844856" y="1061448"/>
              <a:ext cx="265682" cy="2613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8032009" y="1319780"/>
              <a:ext cx="78530" cy="17566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/>
            <p:cNvSpPr/>
            <p:nvPr/>
          </p:nvSpPr>
          <p:spPr>
            <a:xfrm flipH="1" flipV="1">
              <a:off x="7843035" y="1319282"/>
              <a:ext cx="73871" cy="17566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916907" y="1321390"/>
              <a:ext cx="115102" cy="1735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455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Wanted in a detector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7296" y="1309378"/>
            <a:ext cx="66118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 smtClean="0"/>
              <a:t>UHV compatibility!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 smtClean="0"/>
              <a:t>Pixel </a:t>
            </a:r>
            <a:r>
              <a:rPr lang="nl-NL" sz="2600" dirty="0" smtClean="0"/>
              <a:t>detector for 15 kV 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 smtClean="0"/>
              <a:t>High detector resolution &lt; 50 microns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 smtClean="0"/>
              <a:t>Large dynamic range (no background)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 smtClean="0"/>
              <a:t>Fast read-out for ‘movies’: dynamic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 smtClean="0"/>
              <a:t>Long </a:t>
            </a:r>
            <a:r>
              <a:rPr lang="nl-NL" sz="2600" dirty="0" smtClean="0"/>
              <a:t>lifetime</a:t>
            </a:r>
          </a:p>
          <a:p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30184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09" y="333381"/>
            <a:ext cx="8405158" cy="639759"/>
          </a:xfrm>
        </p:spPr>
        <p:txBody>
          <a:bodyPr/>
          <a:lstStyle/>
          <a:p>
            <a:pPr algn="ctr"/>
            <a:r>
              <a:rPr lang="en-US" altLang="en-US" dirty="0" smtClean="0"/>
              <a:t>Detector comparison</a:t>
            </a:r>
          </a:p>
        </p:txBody>
      </p:sp>
      <p:pic>
        <p:nvPicPr>
          <p:cNvPr id="4812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535113"/>
            <a:ext cx="8077200" cy="43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5758" y="1314751"/>
            <a:ext cx="19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rgbClr val="FF0000"/>
                </a:solidFill>
              </a:rPr>
              <a:t>MCP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4454" y="1303891"/>
            <a:ext cx="256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rgbClr val="FF0000"/>
                </a:solidFill>
              </a:rPr>
              <a:t>Medipix 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2518" y="5940895"/>
            <a:ext cx="629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Graphene on Ir (111).        See: </a:t>
            </a:r>
            <a:r>
              <a:rPr lang="en-US" i="1" dirty="0"/>
              <a:t>Ultramicroscopy</a:t>
            </a:r>
            <a:r>
              <a:rPr lang="en-US" dirty="0"/>
              <a:t> </a:t>
            </a:r>
            <a:r>
              <a:rPr lang="en-US" b="1" dirty="0"/>
              <a:t>110</a:t>
            </a:r>
            <a:r>
              <a:rPr lang="en-US" dirty="0"/>
              <a:t> (2009) 33–35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5147" y="884794"/>
            <a:ext cx="4504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factor 2 in </a:t>
            </a:r>
            <a:r>
              <a:rPr lang="en-US" altLang="en-US" dirty="0" smtClean="0">
                <a:solidFill>
                  <a:srgbClr val="FF0000"/>
                </a:solidFill>
              </a:rPr>
              <a:t>detector resolution; better contrast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sjabloon_wit_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31528</TotalTime>
  <Words>492</Words>
  <Application>Microsoft Office PowerPoint</Application>
  <PresentationFormat>On-screen Show (4:3)</PresentationFormat>
  <Paragraphs>131</Paragraphs>
  <Slides>27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  <vt:variant>
        <vt:lpstr>Custom Shows</vt:lpstr>
      </vt:variant>
      <vt:variant>
        <vt:i4>1</vt:i4>
      </vt:variant>
    </vt:vector>
  </HeadingPairs>
  <TitlesOfParts>
    <vt:vector size="37" baseType="lpstr">
      <vt:lpstr>Arial</vt:lpstr>
      <vt:lpstr>Calibri</vt:lpstr>
      <vt:lpstr>DejaVu Sans</vt:lpstr>
      <vt:lpstr>Lohit Hindi</vt:lpstr>
      <vt:lpstr>Minion</vt:lpstr>
      <vt:lpstr>Symbol</vt:lpstr>
      <vt:lpstr>Vestula</vt:lpstr>
      <vt:lpstr>Wingdings</vt:lpstr>
      <vt:lpstr>presentatiesjabloon_wit_en</vt:lpstr>
      <vt:lpstr> Microscopy and spectroscopy  with low-energy electrons</vt:lpstr>
      <vt:lpstr>A new Type of Microscopy</vt:lpstr>
      <vt:lpstr>Start: Low-energy Electron Microscopy</vt:lpstr>
      <vt:lpstr>eV-TEM</vt:lpstr>
      <vt:lpstr>Transmission eV-TEM</vt:lpstr>
      <vt:lpstr>Resolution</vt:lpstr>
      <vt:lpstr>Transmission and Reflection</vt:lpstr>
      <vt:lpstr>Wanted in a detector</vt:lpstr>
      <vt:lpstr>Detector comparison</vt:lpstr>
      <vt:lpstr>Cathode-lens Microscopy in Leiden</vt:lpstr>
      <vt:lpstr>Extra</vt:lpstr>
      <vt:lpstr>Spectroscopy</vt:lpstr>
      <vt:lpstr>Spectroscopy</vt:lpstr>
      <vt:lpstr>Spectroscopy</vt:lpstr>
      <vt:lpstr>Spectroscopy</vt:lpstr>
      <vt:lpstr>Detection. At present: MCPs</vt:lpstr>
      <vt:lpstr>Disadvantages MCPs</vt:lpstr>
      <vt:lpstr>Medipix 2: hybrid pixel detector</vt:lpstr>
      <vt:lpstr>Hybrid pixel detector</vt:lpstr>
      <vt:lpstr>Properties Medipix</vt:lpstr>
      <vt:lpstr>But where to test? Go east!</vt:lpstr>
      <vt:lpstr>Putting Medipix in UHV</vt:lpstr>
      <vt:lpstr>PEEM: Graphene on Ir(111)</vt:lpstr>
      <vt:lpstr>Comparison LEEM images </vt:lpstr>
      <vt:lpstr>Correcting for each pixel</vt:lpstr>
      <vt:lpstr>Correcting LEEM images</vt:lpstr>
      <vt:lpstr>Cloud vs. incoming electron energy</vt:lpstr>
      <vt:lpstr>Custom Show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Low-energy Electron Microscopy in Leiden</dc:title>
  <dc:creator>Daniel Geelen</dc:creator>
  <cp:lastModifiedBy>SenseJanvanderMolen</cp:lastModifiedBy>
  <cp:revision>352</cp:revision>
  <dcterms:created xsi:type="dcterms:W3CDTF">2015-03-09T18:27:39Z</dcterms:created>
  <dcterms:modified xsi:type="dcterms:W3CDTF">2017-02-08T11:39:39Z</dcterms:modified>
</cp:coreProperties>
</file>