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0"/>
  </p:notesMasterIdLst>
  <p:handoutMasterIdLst>
    <p:handoutMasterId r:id="rId21"/>
  </p:handoutMasterIdLst>
  <p:sldIdLst>
    <p:sldId id="649" r:id="rId2"/>
    <p:sldId id="650" r:id="rId3"/>
    <p:sldId id="651" r:id="rId4"/>
    <p:sldId id="652" r:id="rId5"/>
    <p:sldId id="657" r:id="rId6"/>
    <p:sldId id="655" r:id="rId7"/>
    <p:sldId id="654" r:id="rId8"/>
    <p:sldId id="656" r:id="rId9"/>
    <p:sldId id="658" r:id="rId10"/>
    <p:sldId id="635" r:id="rId11"/>
    <p:sldId id="659" r:id="rId12"/>
    <p:sldId id="660" r:id="rId13"/>
    <p:sldId id="661" r:id="rId14"/>
    <p:sldId id="662" r:id="rId15"/>
    <p:sldId id="636" r:id="rId16"/>
    <p:sldId id="643" r:id="rId17"/>
    <p:sldId id="663" r:id="rId18"/>
    <p:sldId id="664" r:id="rId19"/>
  </p:sldIdLst>
  <p:sldSz cx="12192000" cy="6858000"/>
  <p:notesSz cx="7023100" cy="9309100"/>
  <p:kinsoku lang="ja-JP" invalStChars="、。，．・：；？！゛゜ヽヾゝゞ々ー’”）〕］｝〉》」』】°‰′″℃￠％ぁぃぅぇぉっゃゅょゎァィゥェォッャュョヮヵヶ!%),.:;?]}｡｣､･ｧｨｩｪｫｬｭｮｯｰﾞﾟ" invalEndChars="‘“（〔［｛〈《「『【￥＄$([\{｢￡"/>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35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66FF"/>
    <a:srgbClr val="66FF33"/>
    <a:srgbClr val="FF6600"/>
    <a:srgbClr val="FFFF00"/>
    <a:srgbClr val="808080"/>
    <a:srgbClr val="FFFF66"/>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78" autoAdjust="0"/>
    <p:restoredTop sz="95007" autoAdjust="0"/>
  </p:normalViewPr>
  <p:slideViewPr>
    <p:cSldViewPr>
      <p:cViewPr varScale="1">
        <p:scale>
          <a:sx n="112" d="100"/>
          <a:sy n="112" d="100"/>
        </p:scale>
        <p:origin x="392" y="184"/>
      </p:cViewPr>
      <p:guideLst>
        <p:guide orient="horz" pos="3552"/>
        <p:guide pos="3840"/>
      </p:guideLst>
    </p:cSldViewPr>
  </p:slideViewPr>
  <p:outlineViewPr>
    <p:cViewPr>
      <p:scale>
        <a:sx n="25" d="100"/>
        <a:sy n="25" d="100"/>
      </p:scale>
      <p:origin x="0" y="-5938"/>
    </p:cViewPr>
  </p:outlineViewPr>
  <p:notesTextViewPr>
    <p:cViewPr>
      <p:scale>
        <a:sx n="50" d="100"/>
        <a:sy n="50" d="100"/>
      </p:scale>
      <p:origin x="0" y="0"/>
    </p:cViewPr>
  </p:notesTextViewPr>
  <p:sorterViewPr>
    <p:cViewPr>
      <p:scale>
        <a:sx n="100" d="100"/>
        <a:sy n="100" d="100"/>
      </p:scale>
      <p:origin x="0" y="-70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430213" y="703263"/>
            <a:ext cx="6183312" cy="3479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35038" y="4422775"/>
            <a:ext cx="5151437" cy="4187825"/>
          </a:xfrm>
          <a:prstGeom prst="rect">
            <a:avLst/>
          </a:prstGeom>
          <a:noFill/>
          <a:ln w="12700">
            <a:noFill/>
            <a:miter lim="800000"/>
            <a:headEnd/>
            <a:tailEnd/>
          </a:ln>
          <a:effectLst/>
        </p:spPr>
        <p:txBody>
          <a:bodyPr vert="horz" wrap="square" lIns="94845" tIns="46622" rIns="94845" bIns="46622" numCol="1" anchor="t" anchorCtr="0" compatLnSpc="1">
            <a:prstTxWarp prst="textNoShape">
              <a:avLst/>
            </a:prstTxWarp>
          </a:bodyPr>
          <a:lstStyle/>
          <a:p>
            <a:pPr lvl="0"/>
            <a:r>
              <a:rPr lang="en-GB" noProof="0"/>
              <a:t>Click to edit Master text styles</a:t>
            </a:r>
          </a:p>
          <a:p>
            <a:pPr lvl="0"/>
            <a:r>
              <a:rPr lang="en-GB" noProof="0"/>
              <a:t>Second level</a:t>
            </a:r>
          </a:p>
          <a:p>
            <a:pPr lvl="0"/>
            <a:r>
              <a:rPr lang="en-GB" noProof="0"/>
              <a:t>Third level</a:t>
            </a:r>
          </a:p>
          <a:p>
            <a:pPr lvl="0"/>
            <a:r>
              <a:rPr lang="en-GB" noProof="0"/>
              <a:t>Fourth level</a:t>
            </a:r>
          </a:p>
          <a:p>
            <a:pPr lvl="0"/>
            <a:r>
              <a:rPr lang="en-GB"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29863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8764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35187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02991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938194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4969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69185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24185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11927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1422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2354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8089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87175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85255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579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25995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4862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3941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117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748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62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6133" y="457200"/>
            <a:ext cx="2726267"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7333" y="457200"/>
            <a:ext cx="79756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275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267" y="457200"/>
            <a:ext cx="10363200" cy="800100"/>
          </a:xfrm>
        </p:spPr>
        <p:txBody>
          <a:bodyPr/>
          <a:lstStyle/>
          <a:p>
            <a:r>
              <a:rPr lang="en-US"/>
              <a:t>Click to edit Master title style</a:t>
            </a:r>
          </a:p>
        </p:txBody>
      </p:sp>
      <p:sp>
        <p:nvSpPr>
          <p:cNvPr id="3" name="Text Placeholder 2"/>
          <p:cNvSpPr>
            <a:spLocks noGrp="1"/>
          </p:cNvSpPr>
          <p:nvPr>
            <p:ph type="body" sz="half" idx="1"/>
          </p:nvPr>
        </p:nvSpPr>
        <p:spPr>
          <a:xfrm>
            <a:off x="677334"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72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Tx/>
              <a:buBlip>
                <a:blip r:embed="rId2"/>
              </a:buBlip>
              <a:defRPr/>
            </a:lvl1pPr>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01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329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67282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91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59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0"/>
            </a:lvl1pPr>
          </a:lstStyle>
          <a:p>
            <a:r>
              <a:rPr lang="en-US" dirty="0"/>
              <a:t>Click to edit Master title style</a:t>
            </a:r>
          </a:p>
        </p:txBody>
      </p:sp>
    </p:spTree>
    <p:extLst>
      <p:ext uri="{BB962C8B-B14F-4D97-AF65-F5344CB8AC3E}">
        <p14:creationId xmlns:p14="http://schemas.microsoft.com/office/powerpoint/2010/main" val="257724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05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marL="342900" indent="-342900">
              <a:buFont typeface="Wingdings" panose="05000000000000000000" pitchFamily="2" charset="2"/>
              <a:buChar char="§"/>
              <a:defRPr sz="3200"/>
            </a:lvl1pPr>
            <a:lvl2pPr marL="742950" indent="-285750">
              <a:buClr>
                <a:schemeClr val="accent1"/>
              </a:buClr>
              <a:buFont typeface="Wingdings" panose="05000000000000000000" pitchFamily="2" charset="2"/>
              <a:buChar char="§"/>
              <a:defRPr sz="2800"/>
            </a:lvl2pPr>
            <a:lvl3pPr marL="1257300" indent="-342900">
              <a:buClr>
                <a:schemeClr val="accent1"/>
              </a:buClr>
              <a:buFont typeface="Wingdings" panose="05000000000000000000" pitchFamily="2" charset="2"/>
              <a:buChar char="§"/>
              <a:defRPr sz="2400"/>
            </a:lvl3pPr>
            <a:lvl4pPr marL="1714500" indent="-342900">
              <a:buClr>
                <a:schemeClr val="accent1"/>
              </a:buClr>
              <a:buFont typeface="Wingdings" panose="05000000000000000000" pitchFamily="2" charset="2"/>
              <a:buChar char="§"/>
              <a:defRPr sz="2000"/>
            </a:lvl4pPr>
            <a:lvl5pPr marL="2171700" indent="-342900">
              <a:buClr>
                <a:schemeClr val="accent1"/>
              </a:buClr>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6204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48267" y="457200"/>
            <a:ext cx="10363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77333" y="1657350"/>
            <a:ext cx="1090506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 </a:t>
            </a:r>
          </a:p>
        </p:txBody>
      </p:sp>
      <p:sp>
        <p:nvSpPr>
          <p:cNvPr id="1028" name="Rectangle 5"/>
          <p:cNvSpPr>
            <a:spLocks noChangeArrowheads="1"/>
          </p:cNvSpPr>
          <p:nvPr/>
        </p:nvSpPr>
        <p:spPr bwMode="auto">
          <a:xfrm>
            <a:off x="4343400" y="6305550"/>
            <a:ext cx="396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GB" altLang="en-US" sz="1200" dirty="0">
                <a:solidFill>
                  <a:schemeClr val="tx1"/>
                </a:solidFill>
                <a:latin typeface="Verdana"/>
                <a:cs typeface="Verdana"/>
              </a:rPr>
              <a:t>Peter</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Kluit</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Nikhef</a:t>
            </a:r>
            <a:r>
              <a:rPr lang="en-GB" altLang="en-US" sz="1200" baseline="0" dirty="0">
                <a:solidFill>
                  <a:schemeClr val="tx1"/>
                </a:solidFill>
                <a:latin typeface="Verdana"/>
                <a:cs typeface="Verdana"/>
              </a:rPr>
              <a:t>)</a:t>
            </a:r>
            <a:endParaRPr lang="en-GB" altLang="en-US" sz="1200" dirty="0">
              <a:solidFill>
                <a:schemeClr val="tx1"/>
              </a:solidFill>
              <a:latin typeface="Verdana"/>
              <a:cs typeface="Verdana"/>
            </a:endParaRPr>
          </a:p>
        </p:txBody>
      </p:sp>
      <p:sp>
        <p:nvSpPr>
          <p:cNvPr id="1029" name="Rectangle 6"/>
          <p:cNvSpPr>
            <a:spLocks noChangeArrowheads="1"/>
          </p:cNvSpPr>
          <p:nvPr/>
        </p:nvSpPr>
        <p:spPr bwMode="auto">
          <a:xfrm>
            <a:off x="8940800" y="622935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a:spcBef>
                <a:spcPct val="50000"/>
              </a:spcBef>
              <a:defRPr/>
            </a:pPr>
            <a:r>
              <a:rPr lang="en-GB" altLang="en-US" sz="800">
                <a:solidFill>
                  <a:schemeClr val="bg2"/>
                </a:solidFill>
              </a:rPr>
              <a:t> </a:t>
            </a:r>
            <a:fld id="{50F9948D-FA28-478D-A82E-F93DDFBE36D5}" type="slidenum">
              <a:rPr lang="en-GB" altLang="en-US" sz="800" smtClean="0">
                <a:solidFill>
                  <a:schemeClr val="bg2"/>
                </a:solidFill>
              </a:rPr>
              <a:pPr algn="r">
                <a:spcBef>
                  <a:spcPct val="50000"/>
                </a:spcBef>
                <a:defRPr/>
              </a:pPr>
              <a:t>‹#›</a:t>
            </a:fld>
            <a:endParaRPr lang="en-GB" altLang="en-US" sz="800">
              <a:solidFill>
                <a:schemeClr val="bg2"/>
              </a:solidFill>
            </a:endParaRPr>
          </a:p>
        </p:txBody>
      </p:sp>
      <p:sp>
        <p:nvSpPr>
          <p:cNvPr id="1030" name="Rectangle 8"/>
          <p:cNvSpPr>
            <a:spLocks noChangeArrowheads="1"/>
          </p:cNvSpPr>
          <p:nvPr/>
        </p:nvSpPr>
        <p:spPr bwMode="auto">
          <a:xfrm>
            <a:off x="533400" y="6460282"/>
            <a:ext cx="4906061" cy="24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indent="0" algn="l" defTabSz="914400" rtl="0" eaLnBrk="0" fontAlgn="base" latinLnBrk="0" hangingPunct="0">
              <a:lnSpc>
                <a:spcPct val="100000"/>
              </a:lnSpc>
              <a:spcBef>
                <a:spcPct val="50000"/>
              </a:spcBef>
              <a:spcAft>
                <a:spcPct val="0"/>
              </a:spcAft>
              <a:buClrTx/>
              <a:buSzTx/>
              <a:buFontTx/>
              <a:buNone/>
              <a:tabLst/>
              <a:defRPr/>
            </a:pPr>
            <a:r>
              <a:rPr lang="en-GB" altLang="en-US" sz="700" dirty="0">
                <a:solidFill>
                  <a:schemeClr val="bg2"/>
                </a:solidFill>
                <a:latin typeface="Verdana"/>
                <a:cs typeface="Verdana"/>
              </a:rPr>
              <a:t> </a:t>
            </a:r>
            <a:r>
              <a:rPr lang="en-US" altLang="en-US" sz="1200" kern="1200" dirty="0">
                <a:solidFill>
                  <a:schemeClr val="tx1"/>
                </a:solidFill>
                <a:latin typeface="Verdana"/>
                <a:ea typeface="+mn-ea"/>
                <a:cs typeface="Verdana"/>
              </a:rPr>
              <a:t>Theory Meets experiment 1 March 2024</a:t>
            </a:r>
            <a:endParaRPr lang="en-GB" altLang="en-US" sz="900" dirty="0">
              <a:latin typeface="Verdana"/>
              <a:cs typeface="Verdan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Times New Roman" pitchFamily="18" charset="0"/>
        </a:defRPr>
      </a:lvl2pPr>
      <a:lvl3pPr algn="ctr" rtl="0" eaLnBrk="0" fontAlgn="base" hangingPunct="0">
        <a:spcBef>
          <a:spcPct val="0"/>
        </a:spcBef>
        <a:spcAft>
          <a:spcPct val="0"/>
        </a:spcAft>
        <a:defRPr sz="2800" b="1">
          <a:solidFill>
            <a:schemeClr val="tx2"/>
          </a:solidFill>
          <a:latin typeface="Times New Roman" pitchFamily="18" charset="0"/>
        </a:defRPr>
      </a:lvl3pPr>
      <a:lvl4pPr algn="ctr" rtl="0" eaLnBrk="0" fontAlgn="base" hangingPunct="0">
        <a:spcBef>
          <a:spcPct val="0"/>
        </a:spcBef>
        <a:spcAft>
          <a:spcPct val="0"/>
        </a:spcAft>
        <a:defRPr sz="2800" b="1">
          <a:solidFill>
            <a:schemeClr val="tx2"/>
          </a:solidFill>
          <a:latin typeface="Times New Roman" pitchFamily="18" charset="0"/>
        </a:defRPr>
      </a:lvl4pPr>
      <a:lvl5pPr algn="ctr" rtl="0" eaLnBrk="0" fontAlgn="base" hangingPunct="0">
        <a:spcBef>
          <a:spcPct val="0"/>
        </a:spcBef>
        <a:spcAft>
          <a:spcPct val="0"/>
        </a:spcAft>
        <a:defRPr sz="2800" b="1">
          <a:solidFill>
            <a:schemeClr val="tx2"/>
          </a:solidFill>
          <a:latin typeface="Times New Roman" pitchFamily="18"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100000"/>
        <a:buFont typeface="Monotype Sorts"/>
        <a:buChar char="u"/>
        <a:defRPr>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00000"/>
        <a:buFont typeface="Monotype Sorts"/>
        <a:buChar char="l"/>
        <a:defRPr sz="1600">
          <a:solidFill>
            <a:schemeClr val="tx1"/>
          </a:solidFill>
          <a:latin typeface="+mn-lt"/>
        </a:defRPr>
      </a:lvl2pPr>
      <a:lvl3pPr marL="1143000" indent="-228600" algn="l" rtl="0" eaLnBrk="0" fontAlgn="base" hangingPunct="0">
        <a:spcBef>
          <a:spcPct val="20000"/>
        </a:spcBef>
        <a:spcAft>
          <a:spcPct val="0"/>
        </a:spcAft>
        <a:buClr>
          <a:schemeClr val="folHlink"/>
        </a:buClr>
        <a:buSzPct val="100000"/>
        <a:buFont typeface="Monotype Sorts"/>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100000"/>
        <a:buFont typeface="Monotype Sorts"/>
        <a:buChar char="u"/>
        <a:defRPr sz="12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Font typeface="Monotype Sorts"/>
        <a:buChar char="l"/>
        <a:defRPr sz="1000">
          <a:solidFill>
            <a:schemeClr val="tx1"/>
          </a:solidFill>
          <a:latin typeface="+mn-lt"/>
        </a:defRPr>
      </a:lvl5pPr>
      <a:lvl6pPr marL="25146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hyperlink" Target="https://arxiv.org/pdf/2106.01377.pdf" TargetMode="Externa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2.png"/><Relationship Id="rId4" Type="http://schemas.openxmlformats.org/officeDocument/2006/relationships/hyperlink" Target="https://arxiv.org/pdf/2402.07972.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hyperlink" Target="https://arxiv.org/pdf/2402.07972.pdf" TargetMode="Externa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hyperlink" Target="https://arxiv.org/pdf/2402.07972.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nikhef.nl/pub/services/biblio/theses_pdf/thesis_R_Aben.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8.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s://arxiv.org/pdf/2402.07972.pdf" TargetMode="Externa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2927425" y="332656"/>
            <a:ext cx="9073007" cy="1191344"/>
          </a:xfrm>
        </p:spPr>
        <p:txBody>
          <a:bodyPr anchor="ctr"/>
          <a:lstStyle/>
          <a:p>
            <a:br>
              <a:rPr lang="en-GB"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GB" b="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Experimental Higgs </a:t>
            </a:r>
            <a:br>
              <a:rPr lang="en-GB" b="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br>
            <a:r>
              <a:rPr lang="en-GB" b="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Quantum Observables in ATLAS</a:t>
            </a:r>
            <a:endPar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48AC7C4D-8D39-A1EE-724B-2D7983390A28}"/>
              </a:ext>
            </a:extLst>
          </p:cNvPr>
          <p:cNvPicPr>
            <a:picLocks noChangeAspect="1"/>
          </p:cNvPicPr>
          <p:nvPr/>
        </p:nvPicPr>
        <p:blipFill>
          <a:blip r:embed="rId4"/>
          <a:stretch>
            <a:fillRect/>
          </a:stretch>
        </p:blipFill>
        <p:spPr>
          <a:xfrm>
            <a:off x="7320136" y="2996952"/>
            <a:ext cx="4363324" cy="2962495"/>
          </a:xfrm>
          <a:prstGeom prst="rect">
            <a:avLst/>
          </a:prstGeom>
        </p:spPr>
      </p:pic>
      <p:sp>
        <p:nvSpPr>
          <p:cNvPr id="5" name="TextBox 4">
            <a:extLst>
              <a:ext uri="{FF2B5EF4-FFF2-40B4-BE49-F238E27FC236}">
                <a16:creationId xmlns:a16="http://schemas.microsoft.com/office/drawing/2014/main" id="{1A456CA8-03D7-CABC-33FB-2E4BE7B85A0A}"/>
              </a:ext>
            </a:extLst>
          </p:cNvPr>
          <p:cNvSpPr txBox="1"/>
          <p:nvPr/>
        </p:nvSpPr>
        <p:spPr>
          <a:xfrm>
            <a:off x="3071664" y="1700808"/>
            <a:ext cx="7992888" cy="461665"/>
          </a:xfrm>
          <a:prstGeom prst="rect">
            <a:avLst/>
          </a:prstGeom>
          <a:noFill/>
        </p:spPr>
        <p:txBody>
          <a:bodyPr wrap="square">
            <a:spAutoFit/>
          </a:bodyPr>
          <a:lstStyle/>
          <a:p>
            <a:r>
              <a:rPr lang="en-GB" b="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Performing a Bell test in Higgs to WW decays</a:t>
            </a:r>
            <a:endParaRPr lang="en-NL" dirty="0">
              <a:solidFill>
                <a:srgbClr val="0066FF"/>
              </a:solidFill>
            </a:endParaRPr>
          </a:p>
        </p:txBody>
      </p:sp>
      <p:sp>
        <p:nvSpPr>
          <p:cNvPr id="2" name="Text Box 8"/>
          <p:cNvSpPr txBox="1">
            <a:spLocks noChangeArrowheads="1"/>
          </p:cNvSpPr>
          <p:nvPr/>
        </p:nvSpPr>
        <p:spPr bwMode="auto">
          <a:xfrm>
            <a:off x="983433" y="2492896"/>
            <a:ext cx="8352927"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accent1"/>
              </a:buClr>
              <a:buSzPct val="100000"/>
              <a:buFont typeface="Monotype Sorts"/>
              <a:buChar char="u"/>
              <a:defRPr>
                <a:solidFill>
                  <a:schemeClr val="tx1"/>
                </a:solidFill>
                <a:latin typeface="Times New Roman" panose="02020603050405020304" pitchFamily="18" charset="0"/>
              </a:defRPr>
            </a:lvl1pPr>
            <a:lvl2pPr marL="742950" indent="-285750">
              <a:spcBef>
                <a:spcPct val="20000"/>
              </a:spcBef>
              <a:buClr>
                <a:schemeClr val="hlink"/>
              </a:buClr>
              <a:buSzPct val="100000"/>
              <a:buFont typeface="Monotype Sorts"/>
              <a:buChar char="l"/>
              <a:defRPr sz="1600">
                <a:solidFill>
                  <a:schemeClr val="tx1"/>
                </a:solidFill>
                <a:latin typeface="Times New Roman" panose="02020603050405020304" pitchFamily="18" charset="0"/>
              </a:defRPr>
            </a:lvl2pPr>
            <a:lvl3pPr marL="1143000" indent="-228600">
              <a:spcBef>
                <a:spcPct val="20000"/>
              </a:spcBef>
              <a:buClr>
                <a:schemeClr val="folHlink"/>
              </a:buClr>
              <a:buSzPct val="100000"/>
              <a:buFont typeface="Monotype Sorts"/>
              <a:buChar char="n"/>
              <a:defRPr sz="1400">
                <a:solidFill>
                  <a:schemeClr val="tx1"/>
                </a:solidFill>
                <a:latin typeface="Times New Roman" panose="02020603050405020304" pitchFamily="18" charset="0"/>
              </a:defRPr>
            </a:lvl3pPr>
            <a:lvl4pPr marL="1600200" indent="-228600">
              <a:spcBef>
                <a:spcPct val="20000"/>
              </a:spcBef>
              <a:buClr>
                <a:schemeClr val="accent2"/>
              </a:buClr>
              <a:buSzPct val="100000"/>
              <a:buFont typeface="Monotype Sorts"/>
              <a:buChar char="u"/>
              <a:defRPr sz="1200">
                <a:solidFill>
                  <a:schemeClr val="tx1"/>
                </a:solidFill>
                <a:latin typeface="Times New Roman" panose="02020603050405020304" pitchFamily="18" charset="0"/>
              </a:defRPr>
            </a:lvl4pPr>
            <a:lvl5pPr marL="2057400" indent="-228600">
              <a:spcBef>
                <a:spcPct val="20000"/>
              </a:spcBef>
              <a:buClr>
                <a:schemeClr val="folHlink"/>
              </a:buClr>
              <a:buSzPct val="100000"/>
              <a:buFont typeface="Monotype Sorts"/>
              <a:buChar char="l"/>
              <a:defRPr sz="1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folHlink"/>
              </a:buClr>
              <a:buSzPct val="100000"/>
              <a:buFont typeface="Monotype Sorts"/>
              <a:buChar char="l"/>
              <a:defRPr sz="1000">
                <a:solidFill>
                  <a:schemeClr val="tx1"/>
                </a:solidFill>
                <a:latin typeface="Times New Roman" panose="02020603050405020304" pitchFamily="18" charset="0"/>
              </a:defRPr>
            </a:lvl9pPr>
          </a:lstStyle>
          <a:p>
            <a:pPr>
              <a:spcBef>
                <a:spcPct val="50000"/>
              </a:spcBef>
              <a:buNone/>
            </a:pPr>
            <a:r>
              <a:rPr lang="en-US" sz="2000" dirty="0">
                <a:latin typeface="Verdana"/>
                <a:cs typeface="Verdana"/>
              </a:rPr>
              <a:t>ATLAS </a:t>
            </a:r>
            <a:r>
              <a:rPr lang="en-US" sz="2000" dirty="0" err="1">
                <a:latin typeface="Verdana"/>
                <a:cs typeface="Verdana"/>
              </a:rPr>
              <a:t>Nikhef</a:t>
            </a:r>
            <a:r>
              <a:rPr lang="en-US" sz="2000" dirty="0">
                <a:latin typeface="Verdana"/>
                <a:cs typeface="Verdana"/>
              </a:rPr>
              <a:t> brainstorm in May 2023</a:t>
            </a:r>
          </a:p>
          <a:p>
            <a:pPr>
              <a:spcBef>
                <a:spcPct val="50000"/>
              </a:spcBef>
              <a:buNone/>
            </a:pPr>
            <a:r>
              <a:rPr lang="en-US" sz="2000" dirty="0">
                <a:latin typeface="Verdana"/>
                <a:cs typeface="Verdana"/>
              </a:rPr>
              <a:t>Vince Croft, </a:t>
            </a:r>
            <a:r>
              <a:rPr lang="en-US" sz="2000" dirty="0" err="1">
                <a:latin typeface="Verdana"/>
                <a:cs typeface="Verdana"/>
              </a:rPr>
              <a:t>Karsten</a:t>
            </a:r>
            <a:r>
              <a:rPr lang="en-US" sz="2000" dirty="0">
                <a:latin typeface="Verdana"/>
                <a:cs typeface="Verdana"/>
              </a:rPr>
              <a:t> </a:t>
            </a:r>
            <a:r>
              <a:rPr lang="en-US" sz="2000" dirty="0" err="1">
                <a:latin typeface="Verdana"/>
                <a:cs typeface="Verdana"/>
              </a:rPr>
              <a:t>Burgard</a:t>
            </a:r>
            <a:r>
              <a:rPr lang="en-US" sz="2000" dirty="0">
                <a:latin typeface="Verdana"/>
                <a:cs typeface="Verdana"/>
              </a:rPr>
              <a:t>, Robin Hayes and Ivo van </a:t>
            </a:r>
            <a:r>
              <a:rPr lang="en-US" sz="2000" dirty="0" err="1">
                <a:latin typeface="Verdana"/>
                <a:cs typeface="Verdana"/>
              </a:rPr>
              <a:t>Vulpen</a:t>
            </a:r>
            <a:endParaRPr lang="en-US" sz="2000" dirty="0">
              <a:latin typeface="Verdana"/>
              <a:cs typeface="Verdana"/>
            </a:endParaRPr>
          </a:p>
          <a:p>
            <a:pPr>
              <a:spcBef>
                <a:spcPct val="50000"/>
              </a:spcBef>
              <a:buNone/>
            </a:pPr>
            <a:endParaRPr lang="en-US" sz="2000" dirty="0">
              <a:latin typeface="Verdana"/>
              <a:cs typeface="Verdana"/>
            </a:endParaRPr>
          </a:p>
          <a:p>
            <a:pPr>
              <a:spcBef>
                <a:spcPct val="50000"/>
              </a:spcBef>
              <a:buNone/>
            </a:pPr>
            <a:r>
              <a:rPr lang="en-US" sz="2000" dirty="0">
                <a:latin typeface="Verdana"/>
                <a:cs typeface="Verdana"/>
              </a:rPr>
              <a:t>Triggered by a </a:t>
            </a:r>
            <a:r>
              <a:rPr lang="en-US" sz="2000" dirty="0">
                <a:latin typeface="Verdana"/>
                <a:cs typeface="Verdana"/>
                <a:hlinkClick r:id="rId5"/>
              </a:rPr>
              <a:t>paper</a:t>
            </a:r>
            <a:r>
              <a:rPr lang="en-US" sz="2000" dirty="0">
                <a:latin typeface="Verdana"/>
                <a:cs typeface="Verdana"/>
              </a:rPr>
              <a:t> by Barr et al</a:t>
            </a:r>
          </a:p>
          <a:p>
            <a:pPr>
              <a:spcBef>
                <a:spcPct val="50000"/>
              </a:spcBef>
              <a:buNone/>
            </a:pP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‘Testing Bell inequalities in Higgs boson decays’</a:t>
            </a:r>
            <a:r>
              <a:rPr lang="en-US" sz="2000" i="1" dirty="0">
                <a:solidFill>
                  <a:srgbClr val="0066FF"/>
                </a:solidFill>
                <a:latin typeface="Verdana" panose="020B0604030504040204" pitchFamily="34" charset="0"/>
                <a:ea typeface="Verdana" panose="020B0604030504040204" pitchFamily="34" charset="0"/>
                <a:cs typeface="Verdana" panose="020B0604030504040204" pitchFamily="34" charset="0"/>
              </a:rPr>
              <a:t> </a:t>
            </a:r>
            <a:endParaRPr lang="en-GB" sz="2000" i="1"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a:spcBef>
                <a:spcPct val="50000"/>
              </a:spcBef>
              <a:buNone/>
            </a:pPr>
            <a:endParaRPr lang="en-US" sz="2000" dirty="0">
              <a:latin typeface="Verdana"/>
              <a:cs typeface="Verdana"/>
            </a:endParaRPr>
          </a:p>
        </p:txBody>
      </p:sp>
      <p:pic>
        <p:nvPicPr>
          <p:cNvPr id="4" name="Picture 3">
            <a:extLst>
              <a:ext uri="{FF2B5EF4-FFF2-40B4-BE49-F238E27FC236}">
                <a16:creationId xmlns:a16="http://schemas.microsoft.com/office/drawing/2014/main" id="{D6BF8760-370E-A5DB-08F5-CDE601B12E22}"/>
              </a:ext>
            </a:extLst>
          </p:cNvPr>
          <p:cNvPicPr>
            <a:picLocks noChangeAspect="1"/>
          </p:cNvPicPr>
          <p:nvPr/>
        </p:nvPicPr>
        <p:blipFill>
          <a:blip r:embed="rId6"/>
          <a:stretch>
            <a:fillRect/>
          </a:stretch>
        </p:blipFill>
        <p:spPr>
          <a:xfrm>
            <a:off x="483830" y="5023043"/>
            <a:ext cx="2939962" cy="1182494"/>
          </a:xfrm>
          <a:prstGeom prst="rect">
            <a:avLst/>
          </a:prstGeom>
        </p:spPr>
      </p:pic>
    </p:spTree>
    <p:extLst>
      <p:ext uri="{BB962C8B-B14F-4D97-AF65-F5344CB8AC3E}">
        <p14:creationId xmlns:p14="http://schemas.microsoft.com/office/powerpoint/2010/main" val="345865045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143672" y="404664"/>
            <a:ext cx="828392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Reconstructing the Higgs rest frame</a:t>
            </a:r>
          </a:p>
        </p:txBody>
      </p:sp>
      <p:sp>
        <p:nvSpPr>
          <p:cNvPr id="3076" name="Rectangle 6"/>
          <p:cNvSpPr>
            <a:spLocks noGrp="1" noChangeArrowheads="1"/>
          </p:cNvSpPr>
          <p:nvPr>
            <p:ph type="subTitle" idx="1"/>
          </p:nvPr>
        </p:nvSpPr>
        <p:spPr>
          <a:xfrm>
            <a:off x="2351584" y="1628800"/>
            <a:ext cx="8712968" cy="3816424"/>
          </a:xfrm>
        </p:spPr>
        <p:txBody>
          <a:bodyPr/>
          <a:lstStyle/>
          <a:p>
            <a:pPr indent="-457200">
              <a:lnSpc>
                <a:spcPct val="120000"/>
              </a:lnSpc>
              <a:spcBef>
                <a:spcPct val="0"/>
              </a:spcBef>
              <a:defRPr/>
            </a:pPr>
            <a:r>
              <a:rPr lang="en-GB" altLang="en-US" sz="2400" dirty="0">
                <a:solidFill>
                  <a:srgbClr val="FF0000"/>
                </a:solidFill>
                <a:latin typeface="Verdana"/>
                <a:cs typeface="Verdana"/>
              </a:rPr>
              <a:t>What is measured by ATLAS in H-&gt;WW</a:t>
            </a:r>
            <a:r>
              <a:rPr lang="en-GB" altLang="en-US" sz="2400" baseline="30000" dirty="0">
                <a:solidFill>
                  <a:srgbClr val="FF0000"/>
                </a:solidFill>
                <a:latin typeface="Verdana"/>
                <a:cs typeface="Verdana"/>
              </a:rPr>
              <a:t>*</a:t>
            </a:r>
            <a:r>
              <a:rPr lang="en-GB" altLang="en-US" sz="2400" dirty="0">
                <a:solidFill>
                  <a:srgbClr val="FF0000"/>
                </a:solidFill>
                <a:latin typeface="Verdana"/>
                <a:cs typeface="Verdana"/>
              </a:rPr>
              <a:t> -&gt;</a:t>
            </a:r>
            <a:r>
              <a:rPr lang="en-GB" altLang="en-US" sz="2800" dirty="0">
                <a:solidFill>
                  <a:srgbClr val="FF0000"/>
                </a:solidFill>
                <a:latin typeface="Symbol" pitchFamily="2" charset="2"/>
                <a:cs typeface="Verdana"/>
              </a:rPr>
              <a:t>m n</a:t>
            </a:r>
            <a:r>
              <a:rPr lang="en-GB" altLang="en-US" sz="2400" dirty="0">
                <a:solidFill>
                  <a:srgbClr val="FF0000"/>
                </a:solidFill>
                <a:latin typeface="Verdana"/>
                <a:cs typeface="Verdana"/>
              </a:rPr>
              <a:t> e </a:t>
            </a:r>
            <a:r>
              <a:rPr lang="en-GB" altLang="en-US" sz="2800" dirty="0">
                <a:solidFill>
                  <a:srgbClr val="FF0000"/>
                </a:solidFill>
                <a:latin typeface="Symbol" pitchFamily="2" charset="2"/>
                <a:cs typeface="Verdana"/>
              </a:rPr>
              <a:t>n</a:t>
            </a:r>
            <a:r>
              <a:rPr lang="en-GB" altLang="en-US" sz="2400" dirty="0">
                <a:solidFill>
                  <a:srgbClr val="FF0000"/>
                </a:solidFill>
                <a:latin typeface="Symbol" pitchFamily="2" charset="2"/>
                <a:cs typeface="Verdana"/>
              </a:rPr>
              <a:t> </a:t>
            </a:r>
            <a:r>
              <a:rPr lang="en-GB" altLang="en-US" sz="2400" dirty="0">
                <a:solidFill>
                  <a:srgbClr val="FF0000"/>
                </a:solidFill>
                <a:latin typeface="Verdana"/>
                <a:cs typeface="Verdana"/>
              </a:rPr>
              <a:t>? </a:t>
            </a:r>
          </a:p>
          <a:p>
            <a:pPr indent="-457200">
              <a:lnSpc>
                <a:spcPct val="120000"/>
              </a:lnSpc>
              <a:spcBef>
                <a:spcPct val="0"/>
              </a:spcBef>
              <a:defRPr/>
            </a:pPr>
            <a:endParaRPr lang="en-GB" altLang="en-US" sz="1050" dirty="0">
              <a:solidFill>
                <a:srgbClr val="0066FF"/>
              </a:solidFill>
              <a:latin typeface="Verdana"/>
              <a:cs typeface="Verdana"/>
            </a:endParaRPr>
          </a:p>
          <a:p>
            <a:pPr indent="-457200" algn="l">
              <a:lnSpc>
                <a:spcPct val="120000"/>
              </a:lnSpc>
              <a:spcBef>
                <a:spcPct val="0"/>
              </a:spcBef>
              <a:buClr>
                <a:srgbClr val="0066FF"/>
              </a:buClr>
              <a:buFont typeface="Arial" panose="020B0604020202020204" pitchFamily="34" charset="0"/>
              <a:buChar char="•"/>
              <a:defRPr/>
            </a:pPr>
            <a:r>
              <a:rPr lang="en-GB" altLang="en-US" sz="2000" dirty="0">
                <a:solidFill>
                  <a:srgbClr val="0066FF"/>
                </a:solidFill>
                <a:latin typeface="Verdana"/>
                <a:cs typeface="Verdana"/>
              </a:rPr>
              <a:t>The momentum vector of the two charged leptons (in ATLAS electron and muon). And the missing transverse momentum.</a:t>
            </a:r>
          </a:p>
          <a:p>
            <a:pPr indent="-457200" algn="l">
              <a:lnSpc>
                <a:spcPct val="120000"/>
              </a:lnSpc>
              <a:spcBef>
                <a:spcPct val="0"/>
              </a:spcBef>
              <a:buClr>
                <a:srgbClr val="0066FF"/>
              </a:buClr>
              <a:buFont typeface="Arial" panose="020B0604020202020204" pitchFamily="34" charset="0"/>
              <a:buChar char="•"/>
              <a:defRPr/>
            </a:pPr>
            <a:r>
              <a:rPr lang="en-GB" altLang="en-US" sz="2000" dirty="0">
                <a:solidFill>
                  <a:srgbClr val="0066FF"/>
                </a:solidFill>
                <a:latin typeface="Verdana"/>
                <a:cs typeface="Verdana"/>
              </a:rPr>
              <a:t>In the </a:t>
            </a:r>
            <a:r>
              <a:rPr lang="en-GB" altLang="en-US" sz="2000" dirty="0" err="1">
                <a:solidFill>
                  <a:srgbClr val="0066FF"/>
                </a:solidFill>
                <a:latin typeface="Verdana"/>
                <a:cs typeface="Verdana"/>
              </a:rPr>
              <a:t>xy</a:t>
            </a:r>
            <a:r>
              <a:rPr lang="en-GB" altLang="en-US" sz="2000" dirty="0">
                <a:solidFill>
                  <a:srgbClr val="0066FF"/>
                </a:solidFill>
                <a:latin typeface="Verdana"/>
                <a:cs typeface="Verdana"/>
              </a:rPr>
              <a:t> frame the momentum of the Higgs is known. </a:t>
            </a:r>
          </a:p>
          <a:p>
            <a:pPr indent="-457200" algn="l">
              <a:lnSpc>
                <a:spcPct val="120000"/>
              </a:lnSpc>
              <a:spcBef>
                <a:spcPct val="0"/>
              </a:spcBef>
              <a:buClr>
                <a:srgbClr val="0066FF"/>
              </a:buClr>
              <a:buFont typeface="Arial" panose="020B0604020202020204" pitchFamily="34" charset="0"/>
              <a:buChar char="•"/>
              <a:defRPr/>
            </a:pPr>
            <a:r>
              <a:rPr lang="en-GB" altLang="en-US" sz="2000" dirty="0">
                <a:solidFill>
                  <a:srgbClr val="0066FF"/>
                </a:solidFill>
                <a:latin typeface="Verdana"/>
                <a:cs typeface="Verdana"/>
              </a:rPr>
              <a:t>We don’t know the z momentum component (along beam) of the neutrino’s. The trick is to apply a Higgs mass constraint (125 GeV) and solve the z momentum component of the neutrino’s. </a:t>
            </a:r>
          </a:p>
          <a:p>
            <a:pPr indent="-457200" algn="l">
              <a:lnSpc>
                <a:spcPct val="120000"/>
              </a:lnSpc>
              <a:spcBef>
                <a:spcPct val="0"/>
              </a:spcBef>
              <a:buClr>
                <a:srgbClr val="0066FF"/>
              </a:buClr>
              <a:buFont typeface="Arial" panose="020B0604020202020204" pitchFamily="34" charset="0"/>
              <a:buChar char="•"/>
              <a:defRPr/>
            </a:pPr>
            <a:r>
              <a:rPr lang="en-GB" altLang="en-US" sz="2000" dirty="0">
                <a:solidFill>
                  <a:srgbClr val="0066FF"/>
                </a:solidFill>
                <a:latin typeface="Verdana"/>
                <a:cs typeface="Verdana"/>
              </a:rPr>
              <a:t>There are some details like the imposed </a:t>
            </a:r>
            <a:r>
              <a:rPr lang="en-GB" altLang="en-US" sz="2000" dirty="0" err="1">
                <a:solidFill>
                  <a:srgbClr val="0066FF"/>
                </a:solidFill>
                <a:latin typeface="Verdana"/>
                <a:cs typeface="Verdana"/>
              </a:rPr>
              <a:t>M</a:t>
            </a:r>
            <a:r>
              <a:rPr lang="en-GB" altLang="en-US" sz="2000" baseline="-25000" dirty="0" err="1">
                <a:solidFill>
                  <a:srgbClr val="0066FF"/>
                </a:solidFill>
                <a:latin typeface="Verdana"/>
                <a:cs typeface="Verdana"/>
              </a:rPr>
              <a:t>vv</a:t>
            </a:r>
            <a:r>
              <a:rPr lang="en-GB" altLang="en-US" sz="2000" dirty="0">
                <a:solidFill>
                  <a:srgbClr val="0066FF"/>
                </a:solidFill>
                <a:latin typeface="Verdana"/>
                <a:cs typeface="Verdana"/>
              </a:rPr>
              <a:t> mass and the choice of the solution as explained in the thesis chapter 5 and summarized on the next slide  </a:t>
            </a:r>
          </a:p>
          <a:p>
            <a:pPr indent="-457200">
              <a:lnSpc>
                <a:spcPct val="120000"/>
              </a:lnSpc>
              <a:spcBef>
                <a:spcPct val="0"/>
              </a:spcBef>
              <a:defRPr/>
            </a:pPr>
            <a:r>
              <a:rPr lang="en-GB" altLang="en-US" dirty="0"/>
              <a:t> </a:t>
            </a:r>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1AD1EB47-4493-05D3-1E3B-DE78674FF320}"/>
              </a:ext>
            </a:extLst>
          </p:cNvPr>
          <p:cNvPicPr>
            <a:picLocks noChangeAspect="1"/>
          </p:cNvPicPr>
          <p:nvPr/>
        </p:nvPicPr>
        <p:blipFill>
          <a:blip r:embed="rId4"/>
          <a:stretch>
            <a:fillRect/>
          </a:stretch>
        </p:blipFill>
        <p:spPr>
          <a:xfrm>
            <a:off x="115212" y="4077072"/>
            <a:ext cx="2308380" cy="1368152"/>
          </a:xfrm>
          <a:prstGeom prst="rect">
            <a:avLst/>
          </a:prstGeom>
        </p:spPr>
      </p:pic>
      <p:pic>
        <p:nvPicPr>
          <p:cNvPr id="4" name="Picture 3">
            <a:extLst>
              <a:ext uri="{FF2B5EF4-FFF2-40B4-BE49-F238E27FC236}">
                <a16:creationId xmlns:a16="http://schemas.microsoft.com/office/drawing/2014/main" id="{BE8184C5-EC71-BE78-322C-0B59D5B1F3A5}"/>
              </a:ext>
            </a:extLst>
          </p:cNvPr>
          <p:cNvPicPr>
            <a:picLocks noChangeAspect="1"/>
          </p:cNvPicPr>
          <p:nvPr/>
        </p:nvPicPr>
        <p:blipFill>
          <a:blip r:embed="rId5"/>
          <a:stretch>
            <a:fillRect/>
          </a:stretch>
        </p:blipFill>
        <p:spPr>
          <a:xfrm>
            <a:off x="65178" y="2535921"/>
            <a:ext cx="2256841" cy="1349928"/>
          </a:xfrm>
          <a:prstGeom prst="rect">
            <a:avLst/>
          </a:prstGeom>
        </p:spPr>
      </p:pic>
    </p:spTree>
    <p:extLst>
      <p:ext uri="{BB962C8B-B14F-4D97-AF65-F5344CB8AC3E}">
        <p14:creationId xmlns:p14="http://schemas.microsoft.com/office/powerpoint/2010/main" val="62642067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143672" y="404664"/>
            <a:ext cx="828392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Reconstructing the Higgs rest frame</a:t>
            </a:r>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885EC13E-B9A1-0B86-C03F-C5BBC03A8344}"/>
              </a:ext>
            </a:extLst>
          </p:cNvPr>
          <p:cNvPicPr>
            <a:picLocks noChangeAspect="1"/>
          </p:cNvPicPr>
          <p:nvPr/>
        </p:nvPicPr>
        <p:blipFill>
          <a:blip r:embed="rId4"/>
          <a:stretch>
            <a:fillRect/>
          </a:stretch>
        </p:blipFill>
        <p:spPr>
          <a:xfrm>
            <a:off x="64885" y="5175860"/>
            <a:ext cx="2888134" cy="1161648"/>
          </a:xfrm>
          <a:prstGeom prst="rect">
            <a:avLst/>
          </a:prstGeom>
        </p:spPr>
      </p:pic>
      <p:pic>
        <p:nvPicPr>
          <p:cNvPr id="3" name="Picture 2">
            <a:extLst>
              <a:ext uri="{FF2B5EF4-FFF2-40B4-BE49-F238E27FC236}">
                <a16:creationId xmlns:a16="http://schemas.microsoft.com/office/drawing/2014/main" id="{162F0E38-5B81-FB74-B211-539D2EC9CB6A}"/>
              </a:ext>
            </a:extLst>
          </p:cNvPr>
          <p:cNvPicPr>
            <a:picLocks noChangeAspect="1"/>
          </p:cNvPicPr>
          <p:nvPr/>
        </p:nvPicPr>
        <p:blipFill>
          <a:blip r:embed="rId5"/>
          <a:stretch>
            <a:fillRect/>
          </a:stretch>
        </p:blipFill>
        <p:spPr>
          <a:xfrm>
            <a:off x="3641321" y="1412776"/>
            <a:ext cx="6703151" cy="4929336"/>
          </a:xfrm>
          <a:prstGeom prst="rect">
            <a:avLst/>
          </a:prstGeom>
        </p:spPr>
      </p:pic>
      <p:sp>
        <p:nvSpPr>
          <p:cNvPr id="6" name="TextBox 5">
            <a:extLst>
              <a:ext uri="{FF2B5EF4-FFF2-40B4-BE49-F238E27FC236}">
                <a16:creationId xmlns:a16="http://schemas.microsoft.com/office/drawing/2014/main" id="{56F78287-D447-1927-973D-78FAAD491D0A}"/>
              </a:ext>
            </a:extLst>
          </p:cNvPr>
          <p:cNvSpPr txBox="1"/>
          <p:nvPr/>
        </p:nvSpPr>
        <p:spPr>
          <a:xfrm>
            <a:off x="479376" y="3297178"/>
            <a:ext cx="2448049" cy="707886"/>
          </a:xfrm>
          <a:prstGeom prst="rect">
            <a:avLst/>
          </a:prstGeom>
          <a:noFill/>
        </p:spPr>
        <p:txBody>
          <a:bodyPr wrap="square">
            <a:spAutoFit/>
          </a:bodyPr>
          <a:lstStyle/>
          <a:p>
            <a:r>
              <a:rPr lang="en-GB" altLang="en-US" sz="2000" dirty="0">
                <a:solidFill>
                  <a:srgbClr val="0066FF"/>
                </a:solidFill>
                <a:latin typeface="Verdana"/>
                <a:cs typeface="Verdana"/>
              </a:rPr>
              <a:t>Summary from</a:t>
            </a:r>
          </a:p>
          <a:p>
            <a:r>
              <a:rPr lang="en-GB" altLang="en-US" sz="2000" dirty="0" err="1">
                <a:solidFill>
                  <a:srgbClr val="0066FF"/>
                </a:solidFill>
                <a:latin typeface="Verdana"/>
                <a:cs typeface="Verdana"/>
              </a:rPr>
              <a:t>Karsten</a:t>
            </a:r>
            <a:r>
              <a:rPr lang="en-GB" altLang="en-US" sz="2000" dirty="0">
                <a:solidFill>
                  <a:srgbClr val="0066FF"/>
                </a:solidFill>
                <a:latin typeface="Verdana"/>
                <a:cs typeface="Verdana"/>
              </a:rPr>
              <a:t> </a:t>
            </a:r>
            <a:r>
              <a:rPr lang="en-GB" altLang="en-US" sz="2000" dirty="0" err="1">
                <a:solidFill>
                  <a:srgbClr val="0066FF"/>
                </a:solidFill>
                <a:latin typeface="Verdana"/>
                <a:cs typeface="Verdana"/>
              </a:rPr>
              <a:t>Burgard</a:t>
            </a:r>
            <a:endParaRPr lang="en-NL" sz="2000" dirty="0"/>
          </a:p>
        </p:txBody>
      </p:sp>
    </p:spTree>
    <p:extLst>
      <p:ext uri="{BB962C8B-B14F-4D97-AF65-F5344CB8AC3E}">
        <p14:creationId xmlns:p14="http://schemas.microsoft.com/office/powerpoint/2010/main" val="371682508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EC13E-B9A1-0B86-C03F-C5BBC03A8344}"/>
              </a:ext>
            </a:extLst>
          </p:cNvPr>
          <p:cNvPicPr>
            <a:picLocks noChangeAspect="1"/>
          </p:cNvPicPr>
          <p:nvPr/>
        </p:nvPicPr>
        <p:blipFill>
          <a:blip r:embed="rId3"/>
          <a:stretch>
            <a:fillRect/>
          </a:stretch>
        </p:blipFill>
        <p:spPr>
          <a:xfrm>
            <a:off x="7417" y="5257232"/>
            <a:ext cx="2888134" cy="1161648"/>
          </a:xfrm>
          <a:prstGeom prst="rect">
            <a:avLst/>
          </a:prstGeom>
        </p:spPr>
      </p:pic>
      <p:sp>
        <p:nvSpPr>
          <p:cNvPr id="3074" name="Rectangle 4"/>
          <p:cNvSpPr>
            <a:spLocks noGrp="1" noChangeArrowheads="1"/>
          </p:cNvSpPr>
          <p:nvPr>
            <p:ph type="ctrTitle"/>
          </p:nvPr>
        </p:nvSpPr>
        <p:spPr>
          <a:xfrm>
            <a:off x="3143672" y="404664"/>
            <a:ext cx="828392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Reconstructing the Higgs rest frame</a:t>
            </a:r>
          </a:p>
        </p:txBody>
      </p:sp>
      <p:sp>
        <p:nvSpPr>
          <p:cNvPr id="3076" name="Rectangle 6"/>
          <p:cNvSpPr>
            <a:spLocks noGrp="1" noChangeArrowheads="1"/>
          </p:cNvSpPr>
          <p:nvPr>
            <p:ph type="subTitle" idx="1"/>
          </p:nvPr>
        </p:nvSpPr>
        <p:spPr>
          <a:xfrm>
            <a:off x="2495600" y="1772816"/>
            <a:ext cx="8712968" cy="3816424"/>
          </a:xfrm>
        </p:spPr>
        <p:txBody>
          <a:bodyPr/>
          <a:lstStyle/>
          <a:p>
            <a:pPr indent="-457200" algn="l">
              <a:lnSpc>
                <a:spcPct val="120000"/>
              </a:lnSpc>
              <a:spcBef>
                <a:spcPct val="0"/>
              </a:spcBef>
              <a:defRPr/>
            </a:pPr>
            <a:r>
              <a:rPr lang="en-GB" altLang="en-US" sz="2000" dirty="0">
                <a:solidFill>
                  <a:srgbClr val="0066FF"/>
                </a:solidFill>
                <a:latin typeface="Verdana"/>
                <a:cs typeface="Verdana"/>
              </a:rPr>
              <a:t>What is measured  and reconstructed in the experiment?</a:t>
            </a:r>
          </a:p>
          <a:p>
            <a:pPr indent="-457200" algn="l">
              <a:lnSpc>
                <a:spcPct val="120000"/>
              </a:lnSpc>
              <a:spcBef>
                <a:spcPct val="0"/>
              </a:spcBef>
              <a:defRPr/>
            </a:pPr>
            <a:r>
              <a:rPr lang="en-GB" altLang="en-US" sz="2000" dirty="0">
                <a:solidFill>
                  <a:srgbClr val="0066FF"/>
                </a:solidFill>
                <a:latin typeface="Verdana"/>
                <a:cs typeface="Verdana"/>
              </a:rPr>
              <a:t>The momentum vector of the Higgs and the momenta of electron, muon and the </a:t>
            </a:r>
            <a:r>
              <a:rPr lang="en-GB" altLang="en-US" sz="2000" dirty="0" err="1">
                <a:solidFill>
                  <a:srgbClr val="0066FF"/>
                </a:solidFill>
                <a:latin typeface="Verdana"/>
                <a:cs typeface="Verdana"/>
              </a:rPr>
              <a:t>vv</a:t>
            </a:r>
            <a:r>
              <a:rPr lang="en-GB" altLang="en-US" sz="2000" dirty="0">
                <a:solidFill>
                  <a:srgbClr val="0066FF"/>
                </a:solidFill>
                <a:latin typeface="Verdana"/>
                <a:cs typeface="Verdana"/>
              </a:rPr>
              <a:t> system are measured.</a:t>
            </a: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r>
              <a:rPr lang="en-GB" altLang="en-US" sz="2000" dirty="0">
                <a:solidFill>
                  <a:srgbClr val="0066FF"/>
                </a:solidFill>
                <a:latin typeface="Verdana"/>
                <a:cs typeface="Verdana"/>
              </a:rPr>
              <a:t>Because the Higgs momentum vector is know, one can go to the rest frame of the Higgs, and Lorentz boost the electron and muon. This gives the angles and momenta in the rest frame.</a:t>
            </a: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r>
              <a:rPr lang="en-GB" altLang="en-US" sz="2000" dirty="0">
                <a:solidFill>
                  <a:srgbClr val="0066FF"/>
                </a:solidFill>
                <a:latin typeface="Verdana"/>
                <a:cs typeface="Verdana"/>
              </a:rPr>
              <a:t>That is in principle enough for the proposed Bell measurements. </a:t>
            </a:r>
          </a:p>
          <a:p>
            <a:pPr indent="-457200" algn="l">
              <a:lnSpc>
                <a:spcPct val="120000"/>
              </a:lnSpc>
              <a:spcBef>
                <a:spcPct val="0"/>
              </a:spcBef>
              <a:defRPr/>
            </a:pPr>
            <a:r>
              <a:rPr lang="en-GB" altLang="en-US" sz="2000" dirty="0">
                <a:solidFill>
                  <a:srgbClr val="0066FF"/>
                </a:solidFill>
                <a:latin typeface="Verdana"/>
                <a:cs typeface="Verdana"/>
              </a:rPr>
              <a:t>NB we can use any well-defined frame of axes. </a:t>
            </a: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r>
              <a:rPr lang="en-GB" altLang="en-US" sz="2000" dirty="0">
                <a:solidFill>
                  <a:srgbClr val="0066FF"/>
                </a:solidFill>
                <a:latin typeface="Verdana"/>
                <a:cs typeface="Verdana"/>
              </a:rPr>
              <a:t> </a:t>
            </a:r>
          </a:p>
          <a:p>
            <a:pPr indent="-457200">
              <a:lnSpc>
                <a:spcPct val="120000"/>
              </a:lnSpc>
              <a:spcBef>
                <a:spcPct val="0"/>
              </a:spcBef>
              <a:defRPr/>
            </a:pPr>
            <a:endParaRPr lang="en-GB" dirty="0"/>
          </a:p>
          <a:p>
            <a:pPr indent="-457200">
              <a:lnSpc>
                <a:spcPct val="120000"/>
              </a:lnSpc>
              <a:spcBef>
                <a:spcPct val="0"/>
              </a:spcBef>
              <a:defRPr/>
            </a:pPr>
            <a:endParaRPr lang="en-GB" altLang="en-US" dirty="0"/>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0BCE2B62-99C1-6E01-B21E-F7A19D54690D}"/>
              </a:ext>
            </a:extLst>
          </p:cNvPr>
          <p:cNvPicPr>
            <a:picLocks noChangeAspect="1"/>
          </p:cNvPicPr>
          <p:nvPr/>
        </p:nvPicPr>
        <p:blipFill>
          <a:blip r:embed="rId5"/>
          <a:stretch>
            <a:fillRect/>
          </a:stretch>
        </p:blipFill>
        <p:spPr>
          <a:xfrm>
            <a:off x="191344" y="2794526"/>
            <a:ext cx="2207177" cy="1498570"/>
          </a:xfrm>
          <a:prstGeom prst="rect">
            <a:avLst/>
          </a:prstGeom>
        </p:spPr>
      </p:pic>
      <p:sp>
        <p:nvSpPr>
          <p:cNvPr id="5" name="TextBox 4">
            <a:extLst>
              <a:ext uri="{FF2B5EF4-FFF2-40B4-BE49-F238E27FC236}">
                <a16:creationId xmlns:a16="http://schemas.microsoft.com/office/drawing/2014/main" id="{68DAA441-5E71-D4C7-C466-07FDE26DDFFC}"/>
              </a:ext>
            </a:extLst>
          </p:cNvPr>
          <p:cNvSpPr txBox="1"/>
          <p:nvPr/>
        </p:nvSpPr>
        <p:spPr>
          <a:xfrm>
            <a:off x="407368" y="4319518"/>
            <a:ext cx="2395795" cy="261610"/>
          </a:xfrm>
          <a:prstGeom prst="rect">
            <a:avLst/>
          </a:prstGeom>
          <a:noFill/>
        </p:spPr>
        <p:txBody>
          <a:bodyPr wrap="square">
            <a:spAutoFit/>
          </a:bodyPr>
          <a:lstStyle/>
          <a:p>
            <a:r>
              <a:rPr lang="en-GB" sz="1100" dirty="0">
                <a:latin typeface="Verdana"/>
                <a:cs typeface="Verdana"/>
              </a:rPr>
              <a:t> </a:t>
            </a:r>
            <a:r>
              <a:rPr lang="en-GB" sz="1100" dirty="0" err="1">
                <a:latin typeface="Verdana"/>
                <a:cs typeface="Verdana"/>
              </a:rPr>
              <a:t>r,n</a:t>
            </a:r>
            <a:r>
              <a:rPr lang="en-GB" sz="1100" dirty="0">
                <a:latin typeface="Verdana"/>
                <a:cs typeface="Verdana"/>
              </a:rPr>
              <a:t> along ATLAS </a:t>
            </a:r>
            <a:r>
              <a:rPr lang="en-GB" sz="1100" dirty="0" err="1">
                <a:latin typeface="Verdana"/>
                <a:cs typeface="Verdana"/>
              </a:rPr>
              <a:t>x,y</a:t>
            </a:r>
            <a:r>
              <a:rPr lang="en-GB" sz="1100" dirty="0">
                <a:latin typeface="Verdana"/>
                <a:cs typeface="Verdana"/>
              </a:rPr>
              <a:t> axis</a:t>
            </a:r>
            <a:endParaRPr lang="en-NL" sz="1100" dirty="0"/>
          </a:p>
        </p:txBody>
      </p:sp>
    </p:spTree>
    <p:extLst>
      <p:ext uri="{BB962C8B-B14F-4D97-AF65-F5344CB8AC3E}">
        <p14:creationId xmlns:p14="http://schemas.microsoft.com/office/powerpoint/2010/main" val="278720856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EC13E-B9A1-0B86-C03F-C5BBC03A8344}"/>
              </a:ext>
            </a:extLst>
          </p:cNvPr>
          <p:cNvPicPr>
            <a:picLocks noChangeAspect="1"/>
          </p:cNvPicPr>
          <p:nvPr/>
        </p:nvPicPr>
        <p:blipFill>
          <a:blip r:embed="rId3"/>
          <a:stretch>
            <a:fillRect/>
          </a:stretch>
        </p:blipFill>
        <p:spPr>
          <a:xfrm>
            <a:off x="39514" y="5157192"/>
            <a:ext cx="2888134" cy="1161648"/>
          </a:xfrm>
          <a:prstGeom prst="rect">
            <a:avLst/>
          </a:prstGeom>
        </p:spPr>
      </p:pic>
      <p:sp>
        <p:nvSpPr>
          <p:cNvPr id="3074" name="Rectangle 4"/>
          <p:cNvSpPr>
            <a:spLocks noGrp="1" noChangeArrowheads="1"/>
          </p:cNvSpPr>
          <p:nvPr>
            <p:ph type="ctrTitle"/>
          </p:nvPr>
        </p:nvSpPr>
        <p:spPr>
          <a:xfrm>
            <a:off x="3143672" y="404664"/>
            <a:ext cx="828392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Reconstructing the Higgs rest frame</a:t>
            </a:r>
          </a:p>
        </p:txBody>
      </p:sp>
      <p:sp>
        <p:nvSpPr>
          <p:cNvPr id="3076" name="Rectangle 6"/>
          <p:cNvSpPr>
            <a:spLocks noGrp="1" noChangeArrowheads="1"/>
          </p:cNvSpPr>
          <p:nvPr>
            <p:ph type="subTitle" idx="1"/>
          </p:nvPr>
        </p:nvSpPr>
        <p:spPr>
          <a:xfrm>
            <a:off x="3647728" y="5309828"/>
            <a:ext cx="6960237" cy="855476"/>
          </a:xfrm>
        </p:spPr>
        <p:txBody>
          <a:bodyPr/>
          <a:lstStyle/>
          <a:p>
            <a:pPr indent="-457200" algn="l">
              <a:lnSpc>
                <a:spcPct val="120000"/>
              </a:lnSpc>
              <a:spcBef>
                <a:spcPct val="0"/>
              </a:spcBef>
              <a:defRPr/>
            </a:pPr>
            <a:r>
              <a:rPr lang="en-GB" altLang="en-US" sz="2000" dirty="0">
                <a:solidFill>
                  <a:srgbClr val="0066FF"/>
                </a:solidFill>
                <a:latin typeface="Verdana"/>
                <a:cs typeface="Verdana"/>
              </a:rPr>
              <a:t>Experimental resolutions are best in the </a:t>
            </a:r>
            <a:r>
              <a:rPr lang="en-GB" altLang="en-US" sz="2000" dirty="0" err="1">
                <a:solidFill>
                  <a:srgbClr val="0066FF"/>
                </a:solidFill>
                <a:latin typeface="Verdana"/>
                <a:cs typeface="Verdana"/>
              </a:rPr>
              <a:t>xy</a:t>
            </a:r>
            <a:r>
              <a:rPr lang="en-GB" altLang="en-US" sz="2000" dirty="0">
                <a:solidFill>
                  <a:srgbClr val="0066FF"/>
                </a:solidFill>
                <a:latin typeface="Verdana"/>
                <a:cs typeface="Verdana"/>
              </a:rPr>
              <a:t> frame (</a:t>
            </a:r>
            <a:r>
              <a:rPr lang="en-GB" altLang="en-US" sz="2000" dirty="0">
                <a:solidFill>
                  <a:srgbClr val="0066FF"/>
                </a:solidFill>
                <a:latin typeface="Symbol" pitchFamily="2" charset="2"/>
                <a:cs typeface="Verdana"/>
              </a:rPr>
              <a:t>f</a:t>
            </a:r>
            <a:r>
              <a:rPr lang="en-GB" altLang="en-US" sz="2000" dirty="0">
                <a:solidFill>
                  <a:srgbClr val="0066FF"/>
                </a:solidFill>
                <a:latin typeface="Verdana"/>
                <a:cs typeface="Verdana"/>
              </a:rPr>
              <a:t>) compared to </a:t>
            </a:r>
            <a:r>
              <a:rPr lang="en-GB" altLang="en-US" sz="2000" dirty="0" err="1">
                <a:solidFill>
                  <a:srgbClr val="0066FF"/>
                </a:solidFill>
                <a:latin typeface="Verdana"/>
                <a:cs typeface="Verdana"/>
              </a:rPr>
              <a:t>rz</a:t>
            </a:r>
            <a:r>
              <a:rPr lang="en-GB" altLang="en-US" sz="2000" dirty="0">
                <a:solidFill>
                  <a:srgbClr val="0066FF"/>
                </a:solidFill>
                <a:latin typeface="Verdana"/>
                <a:cs typeface="Verdana"/>
              </a:rPr>
              <a:t> </a:t>
            </a:r>
            <a:r>
              <a:rPr lang="en-GB" altLang="en-US" sz="2000" dirty="0">
                <a:solidFill>
                  <a:srgbClr val="0066FF"/>
                </a:solidFill>
                <a:latin typeface="Symbol" pitchFamily="2" charset="2"/>
                <a:cs typeface="Verdana"/>
              </a:rPr>
              <a:t>(q)</a:t>
            </a:r>
            <a:r>
              <a:rPr lang="en-GB" altLang="en-US" sz="2000" dirty="0">
                <a:solidFill>
                  <a:srgbClr val="0066FF"/>
                </a:solidFill>
                <a:latin typeface="Verdana"/>
                <a:cs typeface="Verdana"/>
              </a:rPr>
              <a:t>     </a:t>
            </a: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r>
              <a:rPr lang="en-GB" altLang="en-US" sz="2000" dirty="0">
                <a:solidFill>
                  <a:srgbClr val="0066FF"/>
                </a:solidFill>
                <a:latin typeface="Verdana"/>
                <a:cs typeface="Verdana"/>
              </a:rPr>
              <a:t> </a:t>
            </a:r>
          </a:p>
          <a:p>
            <a:pPr indent="-457200">
              <a:lnSpc>
                <a:spcPct val="120000"/>
              </a:lnSpc>
              <a:spcBef>
                <a:spcPct val="0"/>
              </a:spcBef>
              <a:defRPr/>
            </a:pPr>
            <a:endParaRPr lang="en-GB" dirty="0"/>
          </a:p>
          <a:p>
            <a:pPr indent="-457200">
              <a:lnSpc>
                <a:spcPct val="120000"/>
              </a:lnSpc>
              <a:spcBef>
                <a:spcPct val="0"/>
              </a:spcBef>
              <a:defRPr/>
            </a:pPr>
            <a:endParaRPr lang="en-GB" altLang="en-US" dirty="0"/>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7D6B74F5-A748-648B-DC80-1A2C175F5950}"/>
              </a:ext>
            </a:extLst>
          </p:cNvPr>
          <p:cNvPicPr>
            <a:picLocks noChangeAspect="1"/>
          </p:cNvPicPr>
          <p:nvPr/>
        </p:nvPicPr>
        <p:blipFill>
          <a:blip r:embed="rId5"/>
          <a:stretch>
            <a:fillRect/>
          </a:stretch>
        </p:blipFill>
        <p:spPr>
          <a:xfrm>
            <a:off x="2947179" y="2420888"/>
            <a:ext cx="6960237" cy="2952328"/>
          </a:xfrm>
          <a:prstGeom prst="rect">
            <a:avLst/>
          </a:prstGeom>
        </p:spPr>
      </p:pic>
      <p:sp>
        <p:nvSpPr>
          <p:cNvPr id="5" name="TextBox 4">
            <a:extLst>
              <a:ext uri="{FF2B5EF4-FFF2-40B4-BE49-F238E27FC236}">
                <a16:creationId xmlns:a16="http://schemas.microsoft.com/office/drawing/2014/main" id="{7D70F949-9B0B-92CE-3E69-64C01CB6ED63}"/>
              </a:ext>
            </a:extLst>
          </p:cNvPr>
          <p:cNvSpPr txBox="1"/>
          <p:nvPr/>
        </p:nvSpPr>
        <p:spPr>
          <a:xfrm>
            <a:off x="3287689" y="1524000"/>
            <a:ext cx="7128792" cy="707886"/>
          </a:xfrm>
          <a:prstGeom prst="rect">
            <a:avLst/>
          </a:prstGeom>
          <a:noFill/>
        </p:spPr>
        <p:txBody>
          <a:bodyPr wrap="square">
            <a:spAutoFit/>
          </a:bodyPr>
          <a:lstStyle/>
          <a:p>
            <a:r>
              <a:rPr lang="en-GB" altLang="en-US" sz="2000" dirty="0">
                <a:solidFill>
                  <a:srgbClr val="0066FF"/>
                </a:solidFill>
                <a:latin typeface="Verdana"/>
                <a:cs typeface="Verdana"/>
              </a:rPr>
              <a:t>From the thesis opening angle in rest frame in</a:t>
            </a:r>
          </a:p>
          <a:p>
            <a:r>
              <a:rPr lang="en-GB" altLang="en-US" sz="2000" dirty="0">
                <a:solidFill>
                  <a:srgbClr val="0066FF"/>
                </a:solidFill>
                <a:latin typeface="Verdana"/>
                <a:cs typeface="Verdana"/>
              </a:rPr>
              <a:t>       </a:t>
            </a:r>
            <a:r>
              <a:rPr lang="en-GB" altLang="en-US" sz="2000" dirty="0" err="1">
                <a:solidFill>
                  <a:srgbClr val="0066FF"/>
                </a:solidFill>
                <a:latin typeface="Verdana"/>
                <a:cs typeface="Verdana"/>
              </a:rPr>
              <a:t>xy</a:t>
            </a:r>
            <a:r>
              <a:rPr lang="en-GB" altLang="en-US" sz="2000" dirty="0">
                <a:solidFill>
                  <a:srgbClr val="0066FF"/>
                </a:solidFill>
                <a:latin typeface="Verdana"/>
                <a:cs typeface="Verdana"/>
              </a:rPr>
              <a:t> (</a:t>
            </a:r>
            <a:r>
              <a:rPr lang="en-GB" altLang="en-US" sz="2000" dirty="0">
                <a:solidFill>
                  <a:srgbClr val="0066FF"/>
                </a:solidFill>
                <a:latin typeface="Symbol" pitchFamily="2" charset="2"/>
                <a:cs typeface="Verdana"/>
              </a:rPr>
              <a:t>f</a:t>
            </a:r>
            <a:r>
              <a:rPr lang="en-GB" altLang="en-US" sz="2000" dirty="0">
                <a:solidFill>
                  <a:srgbClr val="0066FF"/>
                </a:solidFill>
                <a:latin typeface="Verdana"/>
                <a:cs typeface="Verdana"/>
              </a:rPr>
              <a:t>) and 3D opening angle (</a:t>
            </a:r>
            <a:r>
              <a:rPr lang="en-GB" altLang="en-US" sz="2000" dirty="0">
                <a:solidFill>
                  <a:srgbClr val="0066FF"/>
                </a:solidFill>
                <a:latin typeface="Symbol" pitchFamily="2" charset="2"/>
                <a:cs typeface="Verdana"/>
              </a:rPr>
              <a:t>y</a:t>
            </a:r>
            <a:r>
              <a:rPr lang="en-GB" altLang="en-US" sz="2000" dirty="0">
                <a:solidFill>
                  <a:srgbClr val="0066FF"/>
                </a:solidFill>
                <a:latin typeface="Verdana"/>
                <a:cs typeface="Verdana"/>
              </a:rPr>
              <a:t>) vs truth</a:t>
            </a:r>
            <a:endParaRPr lang="en-NL" sz="2000" dirty="0"/>
          </a:p>
        </p:txBody>
      </p:sp>
      <p:sp>
        <p:nvSpPr>
          <p:cNvPr id="7" name="TextBox 6">
            <a:extLst>
              <a:ext uri="{FF2B5EF4-FFF2-40B4-BE49-F238E27FC236}">
                <a16:creationId xmlns:a16="http://schemas.microsoft.com/office/drawing/2014/main" id="{A21E0459-3ACD-9F59-A506-9E71742B2475}"/>
              </a:ext>
            </a:extLst>
          </p:cNvPr>
          <p:cNvSpPr txBox="1"/>
          <p:nvPr/>
        </p:nvSpPr>
        <p:spPr>
          <a:xfrm>
            <a:off x="991506" y="2934724"/>
            <a:ext cx="2173186" cy="1323439"/>
          </a:xfrm>
          <a:prstGeom prst="rect">
            <a:avLst/>
          </a:prstGeom>
          <a:noFill/>
        </p:spPr>
        <p:txBody>
          <a:bodyPr wrap="square">
            <a:spAutoFit/>
          </a:bodyPr>
          <a:lstStyle/>
          <a:p>
            <a:r>
              <a:rPr lang="en-GB" altLang="en-US" sz="2000" dirty="0">
                <a:solidFill>
                  <a:srgbClr val="0066FF"/>
                </a:solidFill>
                <a:latin typeface="Verdana"/>
                <a:cs typeface="Verdana"/>
              </a:rPr>
              <a:t>Pretty nice reconstruction of the di-lepton opening angles </a:t>
            </a:r>
            <a:endParaRPr lang="en-NL" sz="2000" dirty="0"/>
          </a:p>
        </p:txBody>
      </p:sp>
    </p:spTree>
    <p:extLst>
      <p:ext uri="{BB962C8B-B14F-4D97-AF65-F5344CB8AC3E}">
        <p14:creationId xmlns:p14="http://schemas.microsoft.com/office/powerpoint/2010/main" val="219761936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EC13E-B9A1-0B86-C03F-C5BBC03A8344}"/>
              </a:ext>
            </a:extLst>
          </p:cNvPr>
          <p:cNvPicPr>
            <a:picLocks noChangeAspect="1"/>
          </p:cNvPicPr>
          <p:nvPr/>
        </p:nvPicPr>
        <p:blipFill>
          <a:blip r:embed="rId3"/>
          <a:stretch>
            <a:fillRect/>
          </a:stretch>
        </p:blipFill>
        <p:spPr>
          <a:xfrm>
            <a:off x="59045" y="5229200"/>
            <a:ext cx="2888134" cy="1161648"/>
          </a:xfrm>
          <a:prstGeom prst="rect">
            <a:avLst/>
          </a:prstGeom>
        </p:spPr>
      </p:pic>
      <p:sp>
        <p:nvSpPr>
          <p:cNvPr id="3074" name="Rectangle 4"/>
          <p:cNvSpPr>
            <a:spLocks noGrp="1" noChangeArrowheads="1"/>
          </p:cNvSpPr>
          <p:nvPr>
            <p:ph type="ctrTitle"/>
          </p:nvPr>
        </p:nvSpPr>
        <p:spPr>
          <a:xfrm>
            <a:off x="3143672" y="404664"/>
            <a:ext cx="828392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Reconstructing the Higgs rest frame</a:t>
            </a:r>
          </a:p>
        </p:txBody>
      </p:sp>
      <p:sp>
        <p:nvSpPr>
          <p:cNvPr id="3076" name="Rectangle 6"/>
          <p:cNvSpPr>
            <a:spLocks noGrp="1" noChangeArrowheads="1"/>
          </p:cNvSpPr>
          <p:nvPr>
            <p:ph type="subTitle" idx="1"/>
          </p:nvPr>
        </p:nvSpPr>
        <p:spPr>
          <a:xfrm>
            <a:off x="1199456" y="4653136"/>
            <a:ext cx="10585176" cy="871537"/>
          </a:xfrm>
        </p:spPr>
        <p:txBody>
          <a:bodyPr/>
          <a:lstStyle/>
          <a:p>
            <a:pPr indent="-457200" algn="l">
              <a:lnSpc>
                <a:spcPct val="120000"/>
              </a:lnSpc>
              <a:spcBef>
                <a:spcPct val="0"/>
              </a:spcBef>
              <a:defRPr/>
            </a:pPr>
            <a:r>
              <a:rPr lang="en-GB" altLang="en-US" sz="2000" dirty="0">
                <a:solidFill>
                  <a:srgbClr val="FF0000"/>
                </a:solidFill>
                <a:latin typeface="Verdana"/>
                <a:cs typeface="Verdana"/>
              </a:rPr>
              <a:t>Off the road</a:t>
            </a:r>
            <a:r>
              <a:rPr lang="en-GB" altLang="en-US" sz="2000" dirty="0">
                <a:solidFill>
                  <a:srgbClr val="0066FF"/>
                </a:solidFill>
                <a:latin typeface="Verdana"/>
                <a:cs typeface="Verdana"/>
              </a:rPr>
              <a:t>: </a:t>
            </a:r>
            <a:r>
              <a:rPr lang="en-GB" altLang="en-US" sz="2000" dirty="0">
                <a:solidFill>
                  <a:srgbClr val="0066FF"/>
                </a:solidFill>
                <a:latin typeface="Verdana"/>
                <a:cs typeface="Verdana"/>
                <a:hlinkClick r:id="rId4"/>
              </a:rPr>
              <a:t>theorist</a:t>
            </a:r>
            <a:r>
              <a:rPr lang="en-GB" altLang="en-US" sz="2000" dirty="0">
                <a:solidFill>
                  <a:srgbClr val="0066FF"/>
                </a:solidFill>
                <a:latin typeface="Verdana"/>
                <a:cs typeface="Verdana"/>
              </a:rPr>
              <a:t> propose a Bell test without angles but using the W</a:t>
            </a:r>
            <a:r>
              <a:rPr lang="en-GB" altLang="en-US" sz="2000" baseline="30000" dirty="0">
                <a:solidFill>
                  <a:srgbClr val="0066FF"/>
                </a:solidFill>
                <a:latin typeface="Verdana"/>
                <a:cs typeface="Verdana"/>
              </a:rPr>
              <a:t>*</a:t>
            </a:r>
            <a:r>
              <a:rPr lang="en-GB" altLang="en-US" sz="2000" dirty="0">
                <a:solidFill>
                  <a:srgbClr val="0066FF"/>
                </a:solidFill>
                <a:latin typeface="Verdana"/>
                <a:cs typeface="Verdana"/>
              </a:rPr>
              <a:t> (Z</a:t>
            </a:r>
            <a:r>
              <a:rPr lang="en-GB" altLang="en-US" sz="2000" baseline="30000" dirty="0">
                <a:solidFill>
                  <a:srgbClr val="0066FF"/>
                </a:solidFill>
                <a:latin typeface="Verdana"/>
                <a:cs typeface="Verdana"/>
              </a:rPr>
              <a:t>*</a:t>
            </a:r>
            <a:r>
              <a:rPr lang="en-GB" altLang="en-US" sz="2000" dirty="0">
                <a:solidFill>
                  <a:srgbClr val="0066FF"/>
                </a:solidFill>
                <a:latin typeface="Verdana"/>
                <a:cs typeface="Verdana"/>
              </a:rPr>
              <a:t>)  mass.  Can we define an observable like </a:t>
            </a:r>
            <a:r>
              <a:rPr lang="en-GB" altLang="en-US" sz="2000" dirty="0" err="1">
                <a:solidFill>
                  <a:srgbClr val="0066FF"/>
                </a:solidFill>
                <a:latin typeface="Verdana"/>
                <a:cs typeface="Verdana"/>
              </a:rPr>
              <a:t>m</a:t>
            </a:r>
            <a:r>
              <a:rPr lang="en-GB" altLang="en-US" sz="2000" baseline="-25000" dirty="0" err="1">
                <a:solidFill>
                  <a:srgbClr val="0066FF"/>
                </a:solidFill>
                <a:latin typeface="Verdana"/>
                <a:cs typeface="Verdana"/>
              </a:rPr>
              <a:t>W</a:t>
            </a:r>
            <a:r>
              <a:rPr lang="en-GB" altLang="en-US" sz="2000" baseline="-25000" dirty="0">
                <a:solidFill>
                  <a:srgbClr val="0066FF"/>
                </a:solidFill>
                <a:latin typeface="Verdana"/>
                <a:cs typeface="Verdana"/>
              </a:rPr>
              <a:t>*</a:t>
            </a:r>
            <a:r>
              <a:rPr lang="en-GB" altLang="en-US" sz="2000" dirty="0">
                <a:solidFill>
                  <a:srgbClr val="0066FF"/>
                </a:solidFill>
                <a:latin typeface="Verdana"/>
                <a:cs typeface="Verdana"/>
              </a:rPr>
              <a:t>/</a:t>
            </a:r>
            <a:r>
              <a:rPr lang="en-GB" altLang="en-US" sz="2000" dirty="0" err="1">
                <a:solidFill>
                  <a:srgbClr val="0066FF"/>
                </a:solidFill>
                <a:latin typeface="Verdana"/>
                <a:cs typeface="Verdana"/>
              </a:rPr>
              <a:t>m</a:t>
            </a:r>
            <a:r>
              <a:rPr lang="en-GB" altLang="en-US" sz="2000" baseline="-25000" dirty="0" err="1">
                <a:solidFill>
                  <a:srgbClr val="0066FF"/>
                </a:solidFill>
                <a:latin typeface="Verdana"/>
                <a:cs typeface="Verdana"/>
              </a:rPr>
              <a:t>W</a:t>
            </a:r>
            <a:r>
              <a:rPr lang="en-GB" altLang="en-US" sz="2000" dirty="0">
                <a:solidFill>
                  <a:srgbClr val="0066FF"/>
                </a:solidFill>
                <a:latin typeface="Verdana"/>
                <a:cs typeface="Verdana"/>
              </a:rPr>
              <a:t> = min(p</a:t>
            </a:r>
            <a:r>
              <a:rPr lang="en-GB" altLang="en-US" sz="2000" baseline="-25000" dirty="0">
                <a:solidFill>
                  <a:srgbClr val="0066FF"/>
                </a:solidFill>
                <a:latin typeface="Verdana"/>
                <a:cs typeface="Verdana"/>
              </a:rPr>
              <a:t>l0</a:t>
            </a:r>
            <a:r>
              <a:rPr lang="en-GB" altLang="en-US" sz="2000" dirty="0">
                <a:solidFill>
                  <a:srgbClr val="0066FF"/>
                </a:solidFill>
                <a:latin typeface="Verdana"/>
                <a:cs typeface="Verdana"/>
              </a:rPr>
              <a:t>,p</a:t>
            </a:r>
            <a:r>
              <a:rPr lang="en-GB" altLang="en-US" sz="2000" baseline="-25000" dirty="0">
                <a:solidFill>
                  <a:srgbClr val="0066FF"/>
                </a:solidFill>
                <a:latin typeface="Verdana"/>
                <a:cs typeface="Verdana"/>
              </a:rPr>
              <a:t>l1</a:t>
            </a:r>
            <a:r>
              <a:rPr lang="en-GB" altLang="en-US" sz="2000" dirty="0">
                <a:solidFill>
                  <a:srgbClr val="0066FF"/>
                </a:solidFill>
                <a:latin typeface="Verdana"/>
                <a:cs typeface="Verdana"/>
              </a:rPr>
              <a:t>) /max(p</a:t>
            </a:r>
            <a:r>
              <a:rPr lang="en-GB" altLang="en-US" sz="2000" baseline="-25000" dirty="0">
                <a:solidFill>
                  <a:srgbClr val="0066FF"/>
                </a:solidFill>
                <a:latin typeface="Verdana"/>
                <a:cs typeface="Verdana"/>
              </a:rPr>
              <a:t>l0</a:t>
            </a:r>
            <a:r>
              <a:rPr lang="en-GB" altLang="en-US" sz="2000" dirty="0">
                <a:solidFill>
                  <a:srgbClr val="0066FF"/>
                </a:solidFill>
                <a:latin typeface="Verdana"/>
                <a:cs typeface="Verdana"/>
              </a:rPr>
              <a:t>, p</a:t>
            </a:r>
            <a:r>
              <a:rPr lang="en-GB" altLang="en-US" sz="2000" baseline="-25000" dirty="0">
                <a:solidFill>
                  <a:srgbClr val="0066FF"/>
                </a:solidFill>
                <a:latin typeface="Verdana"/>
                <a:cs typeface="Verdana"/>
              </a:rPr>
              <a:t>l1</a:t>
            </a:r>
            <a:r>
              <a:rPr lang="en-GB" altLang="en-US" sz="2000" dirty="0">
                <a:solidFill>
                  <a:srgbClr val="0066FF"/>
                </a:solidFill>
                <a:latin typeface="Verdana"/>
                <a:cs typeface="Verdana"/>
              </a:rPr>
              <a:t>)?</a:t>
            </a: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endParaRPr lang="en-GB" altLang="en-US" sz="2000" dirty="0">
              <a:solidFill>
                <a:srgbClr val="0066FF"/>
              </a:solidFill>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D70F949-9B0B-92CE-3E69-64C01CB6ED63}"/>
              </a:ext>
            </a:extLst>
          </p:cNvPr>
          <p:cNvSpPr txBox="1"/>
          <p:nvPr/>
        </p:nvSpPr>
        <p:spPr>
          <a:xfrm>
            <a:off x="2499586" y="1589891"/>
            <a:ext cx="8708981" cy="400110"/>
          </a:xfrm>
          <a:prstGeom prst="rect">
            <a:avLst/>
          </a:prstGeom>
          <a:noFill/>
        </p:spPr>
        <p:txBody>
          <a:bodyPr wrap="square">
            <a:spAutoFit/>
          </a:bodyPr>
          <a:lstStyle/>
          <a:p>
            <a:pPr algn="ctr"/>
            <a:r>
              <a:rPr lang="en-GB" altLang="en-US" sz="2000" dirty="0">
                <a:solidFill>
                  <a:srgbClr val="0066FF"/>
                </a:solidFill>
                <a:latin typeface="Verdana"/>
                <a:cs typeface="Verdana"/>
              </a:rPr>
              <a:t>From the thesis momenta of the leptons in rest frame in vs truth</a:t>
            </a:r>
            <a:endParaRPr lang="en-NL" sz="2000" dirty="0"/>
          </a:p>
        </p:txBody>
      </p:sp>
      <p:pic>
        <p:nvPicPr>
          <p:cNvPr id="7" name="Picture 6">
            <a:extLst>
              <a:ext uri="{FF2B5EF4-FFF2-40B4-BE49-F238E27FC236}">
                <a16:creationId xmlns:a16="http://schemas.microsoft.com/office/drawing/2014/main" id="{ABD3FBCD-9538-E05F-2C74-0CE3B410161B}"/>
              </a:ext>
            </a:extLst>
          </p:cNvPr>
          <p:cNvPicPr>
            <a:picLocks noChangeAspect="1"/>
          </p:cNvPicPr>
          <p:nvPr/>
        </p:nvPicPr>
        <p:blipFill>
          <a:blip r:embed="rId6"/>
          <a:stretch>
            <a:fillRect/>
          </a:stretch>
        </p:blipFill>
        <p:spPr>
          <a:xfrm>
            <a:off x="3014423" y="1916832"/>
            <a:ext cx="6753985" cy="2864842"/>
          </a:xfrm>
          <a:prstGeom prst="rect">
            <a:avLst/>
          </a:prstGeom>
        </p:spPr>
      </p:pic>
      <p:sp>
        <p:nvSpPr>
          <p:cNvPr id="9" name="TextBox 8">
            <a:extLst>
              <a:ext uri="{FF2B5EF4-FFF2-40B4-BE49-F238E27FC236}">
                <a16:creationId xmlns:a16="http://schemas.microsoft.com/office/drawing/2014/main" id="{10CF29A1-ABE3-22A2-5094-BD114B144AEC}"/>
              </a:ext>
            </a:extLst>
          </p:cNvPr>
          <p:cNvSpPr txBox="1"/>
          <p:nvPr/>
        </p:nvSpPr>
        <p:spPr>
          <a:xfrm>
            <a:off x="695400" y="2564904"/>
            <a:ext cx="2448272" cy="1631216"/>
          </a:xfrm>
          <a:prstGeom prst="rect">
            <a:avLst/>
          </a:prstGeom>
          <a:noFill/>
        </p:spPr>
        <p:txBody>
          <a:bodyPr wrap="square">
            <a:spAutoFit/>
          </a:bodyPr>
          <a:lstStyle/>
          <a:p>
            <a:r>
              <a:rPr lang="en-GB" altLang="en-US" sz="2000" dirty="0">
                <a:solidFill>
                  <a:srgbClr val="0066FF"/>
                </a:solidFill>
                <a:latin typeface="Verdana"/>
                <a:cs typeface="Verdana"/>
              </a:rPr>
              <a:t>Mind: different horizontal scale</a:t>
            </a:r>
          </a:p>
          <a:p>
            <a:endParaRPr lang="en-GB" sz="2000" dirty="0">
              <a:solidFill>
                <a:srgbClr val="0066FF"/>
              </a:solidFill>
              <a:latin typeface="Verdana"/>
              <a:cs typeface="Verdana"/>
            </a:endParaRPr>
          </a:p>
          <a:p>
            <a:r>
              <a:rPr lang="en-GB" sz="2000" dirty="0">
                <a:solidFill>
                  <a:srgbClr val="0066FF"/>
                </a:solidFill>
                <a:latin typeface="Verdana"/>
                <a:cs typeface="Verdana"/>
              </a:rPr>
              <a:t>Reflects off-shell ness of </a:t>
            </a:r>
            <a:r>
              <a:rPr lang="en-GB" altLang="en-US" sz="2000" dirty="0">
                <a:solidFill>
                  <a:srgbClr val="0066FF"/>
                </a:solidFill>
                <a:latin typeface="Verdana"/>
                <a:cs typeface="Verdana"/>
              </a:rPr>
              <a:t>W</a:t>
            </a:r>
            <a:r>
              <a:rPr lang="en-GB" altLang="en-US" sz="2000" baseline="30000" dirty="0">
                <a:solidFill>
                  <a:srgbClr val="0066FF"/>
                </a:solidFill>
                <a:latin typeface="Verdana"/>
                <a:cs typeface="Verdana"/>
              </a:rPr>
              <a:t>*</a:t>
            </a:r>
            <a:endParaRPr lang="en-NL" sz="2000" dirty="0"/>
          </a:p>
        </p:txBody>
      </p:sp>
    </p:spTree>
    <p:extLst>
      <p:ext uri="{BB962C8B-B14F-4D97-AF65-F5344CB8AC3E}">
        <p14:creationId xmlns:p14="http://schemas.microsoft.com/office/powerpoint/2010/main" val="199451569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287688" y="476672"/>
            <a:ext cx="8496944"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More Bell tests in Higgs to WW decays? </a:t>
            </a:r>
          </a:p>
        </p:txBody>
      </p:sp>
      <p:sp>
        <p:nvSpPr>
          <p:cNvPr id="3076" name="Rectangle 6"/>
          <p:cNvSpPr>
            <a:spLocks noGrp="1" noChangeArrowheads="1"/>
          </p:cNvSpPr>
          <p:nvPr>
            <p:ph type="subTitle" idx="1"/>
          </p:nvPr>
        </p:nvSpPr>
        <p:spPr>
          <a:xfrm>
            <a:off x="1919536" y="1916832"/>
            <a:ext cx="9145016" cy="4680520"/>
          </a:xfrm>
        </p:spPr>
        <p:txBody>
          <a:bodyPr/>
          <a:lstStyle/>
          <a:p>
            <a:pPr indent="-457200" algn="l">
              <a:lnSpc>
                <a:spcPct val="120000"/>
              </a:lnSpc>
              <a:spcBef>
                <a:spcPct val="0"/>
              </a:spcBef>
              <a:defRPr/>
            </a:pPr>
            <a:r>
              <a:rPr lang="en-GB" altLang="en-US" sz="2000" dirty="0">
                <a:solidFill>
                  <a:srgbClr val="0066FF"/>
                </a:solidFill>
                <a:latin typeface="Verdana"/>
                <a:cs typeface="Verdana"/>
              </a:rPr>
              <a:t>What about Higgs production modes? </a:t>
            </a: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r>
              <a:rPr lang="en-GB" altLang="en-US" sz="2000" dirty="0">
                <a:solidFill>
                  <a:srgbClr val="0066FF"/>
                </a:solidFill>
                <a:latin typeface="Verdana"/>
                <a:cs typeface="Verdana"/>
              </a:rPr>
              <a:t>The Higgs to WW Bell test only takes into account the decay part of the process. For gluon-gluon we cannot measure the initial state.</a:t>
            </a: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r>
              <a:rPr lang="en-GB" altLang="en-US" sz="2000" dirty="0">
                <a:solidFill>
                  <a:srgbClr val="0066FF"/>
                </a:solidFill>
                <a:latin typeface="Verdana"/>
                <a:cs typeface="Verdana"/>
              </a:rPr>
              <a:t>Higgs production in the Vector Boson process?   </a:t>
            </a:r>
          </a:p>
          <a:p>
            <a:pPr indent="-457200" algn="l">
              <a:lnSpc>
                <a:spcPct val="120000"/>
              </a:lnSpc>
              <a:spcBef>
                <a:spcPct val="0"/>
              </a:spcBef>
              <a:defRPr/>
            </a:pPr>
            <a:r>
              <a:rPr lang="en-GB" altLang="en-US" sz="2000" dirty="0">
                <a:solidFill>
                  <a:srgbClr val="0066FF"/>
                </a:solidFill>
                <a:latin typeface="Verdana"/>
                <a:cs typeface="Verdana"/>
              </a:rPr>
              <a:t>Here one measures the jets and one can imagine </a:t>
            </a:r>
          </a:p>
          <a:p>
            <a:pPr indent="-457200" algn="l">
              <a:lnSpc>
                <a:spcPct val="120000"/>
              </a:lnSpc>
              <a:spcBef>
                <a:spcPct val="0"/>
              </a:spcBef>
              <a:defRPr/>
            </a:pPr>
            <a:r>
              <a:rPr lang="en-GB" altLang="en-US" sz="2000" dirty="0">
                <a:solidFill>
                  <a:srgbClr val="0066FF"/>
                </a:solidFill>
                <a:latin typeface="Verdana"/>
                <a:cs typeface="Verdana"/>
              </a:rPr>
              <a:t>a Bell test by correlating the jet directions and leptons …</a:t>
            </a:r>
          </a:p>
          <a:p>
            <a:pPr indent="-457200" algn="l">
              <a:lnSpc>
                <a:spcPct val="120000"/>
              </a:lnSpc>
              <a:spcBef>
                <a:spcPct val="0"/>
              </a:spcBef>
              <a:defRPr/>
            </a:pPr>
            <a:r>
              <a:rPr lang="en-GB" altLang="en-US" sz="2000" dirty="0">
                <a:solidFill>
                  <a:srgbClr val="0066FF"/>
                </a:solidFill>
                <a:latin typeface="Verdana"/>
                <a:cs typeface="Verdana"/>
              </a:rPr>
              <a:t>What is a suitable reference (rest) frame here? </a:t>
            </a:r>
          </a:p>
          <a:p>
            <a:pPr indent="-457200" algn="l">
              <a:lnSpc>
                <a:spcPct val="120000"/>
              </a:lnSpc>
              <a:spcBef>
                <a:spcPct val="0"/>
              </a:spcBef>
              <a:defRPr/>
            </a:pPr>
            <a:r>
              <a:rPr lang="en-GB" altLang="en-US" sz="2000" dirty="0">
                <a:solidFill>
                  <a:srgbClr val="0066FF"/>
                </a:solidFill>
                <a:latin typeface="Verdana"/>
                <a:cs typeface="Verdana"/>
              </a:rPr>
              <a:t>What are important Bell observables? </a:t>
            </a:r>
          </a:p>
          <a:p>
            <a:pPr indent="-457200">
              <a:lnSpc>
                <a:spcPct val="120000"/>
              </a:lnSpc>
              <a:spcBef>
                <a:spcPct val="0"/>
              </a:spcBef>
              <a:defRPr/>
            </a:pPr>
            <a:endParaRPr lang="en-GB" altLang="en-US" dirty="0"/>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804A5D7-6A10-00DF-AF83-B13384846957}"/>
              </a:ext>
            </a:extLst>
          </p:cNvPr>
          <p:cNvPicPr>
            <a:picLocks noChangeAspect="1"/>
          </p:cNvPicPr>
          <p:nvPr/>
        </p:nvPicPr>
        <p:blipFill>
          <a:blip r:embed="rId4"/>
          <a:stretch>
            <a:fillRect/>
          </a:stretch>
        </p:blipFill>
        <p:spPr>
          <a:xfrm>
            <a:off x="6444424" y="1484784"/>
            <a:ext cx="5022676" cy="1791032"/>
          </a:xfrm>
          <a:prstGeom prst="rect">
            <a:avLst/>
          </a:prstGeom>
        </p:spPr>
      </p:pic>
      <p:pic>
        <p:nvPicPr>
          <p:cNvPr id="3" name="Picture 2">
            <a:extLst>
              <a:ext uri="{FF2B5EF4-FFF2-40B4-BE49-F238E27FC236}">
                <a16:creationId xmlns:a16="http://schemas.microsoft.com/office/drawing/2014/main" id="{525968FA-6AB4-D5B6-2114-F4A355AAAF78}"/>
              </a:ext>
            </a:extLst>
          </p:cNvPr>
          <p:cNvPicPr>
            <a:picLocks noChangeAspect="1"/>
          </p:cNvPicPr>
          <p:nvPr/>
        </p:nvPicPr>
        <p:blipFill>
          <a:blip r:embed="rId5"/>
          <a:stretch>
            <a:fillRect/>
          </a:stretch>
        </p:blipFill>
        <p:spPr>
          <a:xfrm>
            <a:off x="7545690" y="3861048"/>
            <a:ext cx="4022918" cy="1937741"/>
          </a:xfrm>
          <a:prstGeom prst="rect">
            <a:avLst/>
          </a:prstGeom>
        </p:spPr>
      </p:pic>
      <p:sp>
        <p:nvSpPr>
          <p:cNvPr id="5" name="TextBox 4">
            <a:extLst>
              <a:ext uri="{FF2B5EF4-FFF2-40B4-BE49-F238E27FC236}">
                <a16:creationId xmlns:a16="http://schemas.microsoft.com/office/drawing/2014/main" id="{F0AB287C-E37D-AFAD-428F-132A761887DF}"/>
              </a:ext>
            </a:extLst>
          </p:cNvPr>
          <p:cNvSpPr txBox="1"/>
          <p:nvPr/>
        </p:nvSpPr>
        <p:spPr>
          <a:xfrm>
            <a:off x="384657" y="3789040"/>
            <a:ext cx="2470983" cy="400110"/>
          </a:xfrm>
          <a:prstGeom prst="rect">
            <a:avLst/>
          </a:prstGeom>
          <a:noFill/>
        </p:spPr>
        <p:txBody>
          <a:bodyPr wrap="square">
            <a:spAutoFit/>
          </a:bodyPr>
          <a:lstStyle/>
          <a:p>
            <a:r>
              <a:rPr lang="en-GB" altLang="en-US" sz="2000" dirty="0">
                <a:solidFill>
                  <a:srgbClr val="FF0000"/>
                </a:solidFill>
                <a:latin typeface="Verdana"/>
                <a:cs typeface="Verdana"/>
              </a:rPr>
              <a:t>Off the road</a:t>
            </a:r>
            <a:endParaRPr lang="en-NL" sz="2000" dirty="0"/>
          </a:p>
        </p:txBody>
      </p:sp>
    </p:spTree>
    <p:extLst>
      <p:ext uri="{BB962C8B-B14F-4D97-AF65-F5344CB8AC3E}">
        <p14:creationId xmlns:p14="http://schemas.microsoft.com/office/powerpoint/2010/main" val="79404878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428702" y="404664"/>
            <a:ext cx="720380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Perspective of a Bell test </a:t>
            </a:r>
            <a:b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br>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in Higgs to WW decays </a:t>
            </a:r>
          </a:p>
        </p:txBody>
      </p:sp>
      <p:sp>
        <p:nvSpPr>
          <p:cNvPr id="3076" name="Rectangle 6"/>
          <p:cNvSpPr>
            <a:spLocks noGrp="1" noChangeArrowheads="1"/>
          </p:cNvSpPr>
          <p:nvPr>
            <p:ph type="subTitle" idx="1"/>
          </p:nvPr>
        </p:nvSpPr>
        <p:spPr>
          <a:xfrm>
            <a:off x="1919536" y="1844824"/>
            <a:ext cx="9145016" cy="4680520"/>
          </a:xfrm>
        </p:spPr>
        <p:txBody>
          <a:bodyPr/>
          <a:lstStyle/>
          <a:p>
            <a:pPr indent="-457200" algn="l">
              <a:lnSpc>
                <a:spcPct val="120000"/>
              </a:lnSpc>
              <a:spcBef>
                <a:spcPct val="0"/>
              </a:spcBef>
              <a:buClr>
                <a:srgbClr val="0066FF"/>
              </a:buClr>
              <a:buFont typeface="Arial" panose="020B0604020202020204" pitchFamily="34" charset="0"/>
              <a:buChar char="•"/>
              <a:defRPr/>
            </a:pPr>
            <a:r>
              <a:rPr lang="en-GB" altLang="en-US" sz="2000" dirty="0">
                <a:solidFill>
                  <a:srgbClr val="0066FF"/>
                </a:solidFill>
                <a:latin typeface="Verdana"/>
                <a:cs typeface="Verdana"/>
              </a:rPr>
              <a:t>The idea of performing a Bell test in the Higgs to WW decays, reconstructing the angles in the Higgs rest frame looks both challenging, interesting and feasible to me.</a:t>
            </a:r>
          </a:p>
          <a:p>
            <a:pPr indent="-457200" algn="l">
              <a:lnSpc>
                <a:spcPct val="120000"/>
              </a:lnSpc>
              <a:spcBef>
                <a:spcPct val="0"/>
              </a:spcBef>
              <a:buClr>
                <a:srgbClr val="0066FF"/>
              </a:buClr>
              <a:buFont typeface="Arial" panose="020B0604020202020204" pitchFamily="34" charset="0"/>
              <a:buChar char="•"/>
              <a:defRPr/>
            </a:pPr>
            <a:endParaRPr lang="en-GB" altLang="en-US" sz="1050" dirty="0">
              <a:solidFill>
                <a:srgbClr val="0066FF"/>
              </a:solidFill>
              <a:latin typeface="Verdana"/>
              <a:cs typeface="Verdana"/>
            </a:endParaRPr>
          </a:p>
          <a:p>
            <a:pPr indent="-457200" algn="l">
              <a:lnSpc>
                <a:spcPct val="120000"/>
              </a:lnSpc>
              <a:spcBef>
                <a:spcPct val="0"/>
              </a:spcBef>
              <a:buClr>
                <a:srgbClr val="0066FF"/>
              </a:buClr>
              <a:buFont typeface="Arial" panose="020B0604020202020204" pitchFamily="34" charset="0"/>
              <a:buChar char="•"/>
              <a:defRPr/>
            </a:pPr>
            <a:r>
              <a:rPr lang="en-GB" altLang="en-US" sz="2000" dirty="0">
                <a:solidFill>
                  <a:srgbClr val="0066FF"/>
                </a:solidFill>
                <a:latin typeface="Verdana"/>
                <a:cs typeface="Verdana"/>
              </a:rPr>
              <a:t>Need to works out better the mathematical framework to apply to the ATLAS data (reference frame, the 8 Wigner/Gell-Mann Matrix, and Bell sensitive variables).</a:t>
            </a:r>
          </a:p>
          <a:p>
            <a:pPr indent="-457200" algn="l">
              <a:lnSpc>
                <a:spcPct val="120000"/>
              </a:lnSpc>
              <a:spcBef>
                <a:spcPct val="0"/>
              </a:spcBef>
              <a:buClr>
                <a:srgbClr val="0066FF"/>
              </a:buClr>
              <a:buFont typeface="Arial" panose="020B0604020202020204" pitchFamily="34" charset="0"/>
              <a:buChar char="•"/>
              <a:defRPr/>
            </a:pPr>
            <a:endParaRPr lang="en-GB" altLang="en-US" sz="1100" dirty="0">
              <a:solidFill>
                <a:srgbClr val="0066FF"/>
              </a:solidFill>
              <a:latin typeface="Verdana"/>
              <a:cs typeface="Verdana"/>
            </a:endParaRPr>
          </a:p>
          <a:p>
            <a:pPr indent="-457200" algn="l">
              <a:lnSpc>
                <a:spcPct val="120000"/>
              </a:lnSpc>
              <a:spcBef>
                <a:spcPct val="0"/>
              </a:spcBef>
              <a:buClr>
                <a:srgbClr val="0066FF"/>
              </a:buClr>
              <a:buFont typeface="Arial" panose="020B0604020202020204" pitchFamily="34" charset="0"/>
              <a:buChar char="•"/>
              <a:defRPr/>
            </a:pPr>
            <a:r>
              <a:rPr lang="en-GB" altLang="en-US" sz="2000" dirty="0">
                <a:solidFill>
                  <a:srgbClr val="0066FF"/>
                </a:solidFill>
                <a:latin typeface="Verdana"/>
                <a:cs typeface="Verdana"/>
              </a:rPr>
              <a:t>Experimentally, quite a lot of work to do – but e.g. a H to WW event selection is available. Backgrounds need to be studied in the 4D differential cross section (</a:t>
            </a:r>
            <a:r>
              <a:rPr lang="en-GB" altLang="en-US" sz="2000" dirty="0" err="1">
                <a:solidFill>
                  <a:srgbClr val="0066FF"/>
                </a:solidFill>
                <a:latin typeface="Verdana"/>
                <a:cs typeface="Verdana"/>
              </a:rPr>
              <a:t>cos</a:t>
            </a:r>
            <a:r>
              <a:rPr lang="en-GB" altLang="en-US" sz="2000" dirty="0" err="1">
                <a:solidFill>
                  <a:srgbClr val="0066FF"/>
                </a:solidFill>
                <a:latin typeface="Symbol" pitchFamily="2" charset="2"/>
                <a:cs typeface="Verdana"/>
              </a:rPr>
              <a:t>q</a:t>
            </a:r>
            <a:r>
              <a:rPr lang="en-GB" altLang="en-US" sz="2000" baseline="30000" dirty="0">
                <a:solidFill>
                  <a:srgbClr val="0066FF"/>
                </a:solidFill>
                <a:latin typeface="Verdana"/>
                <a:cs typeface="Verdana"/>
              </a:rPr>
              <a:t>+</a:t>
            </a:r>
            <a:r>
              <a:rPr lang="en-GB" altLang="en-US" sz="2000" dirty="0">
                <a:solidFill>
                  <a:srgbClr val="0066FF"/>
                </a:solidFill>
                <a:latin typeface="Verdana"/>
                <a:cs typeface="Verdana"/>
              </a:rPr>
              <a:t>,</a:t>
            </a:r>
            <a:r>
              <a:rPr lang="en-GB" altLang="en-US" sz="2000" dirty="0">
                <a:solidFill>
                  <a:srgbClr val="0066FF"/>
                </a:solidFill>
                <a:latin typeface="Symbol" pitchFamily="2" charset="2"/>
                <a:cs typeface="Verdana"/>
              </a:rPr>
              <a:t>f</a:t>
            </a:r>
            <a:r>
              <a:rPr lang="en-GB" altLang="en-US" sz="2000" baseline="30000" dirty="0">
                <a:solidFill>
                  <a:srgbClr val="0066FF"/>
                </a:solidFill>
                <a:latin typeface="Verdana"/>
                <a:cs typeface="Verdana"/>
              </a:rPr>
              <a:t>+</a:t>
            </a:r>
            <a:r>
              <a:rPr lang="en-GB" altLang="en-US" sz="2000" dirty="0">
                <a:solidFill>
                  <a:srgbClr val="0066FF"/>
                </a:solidFill>
                <a:latin typeface="Verdana"/>
                <a:cs typeface="Verdana"/>
              </a:rPr>
              <a:t>,</a:t>
            </a:r>
            <a:r>
              <a:rPr lang="en-GB" altLang="en-US" sz="2000" dirty="0" err="1">
                <a:solidFill>
                  <a:srgbClr val="0066FF"/>
                </a:solidFill>
                <a:latin typeface="Verdana"/>
                <a:cs typeface="Verdana"/>
              </a:rPr>
              <a:t>cos</a:t>
            </a:r>
            <a:r>
              <a:rPr lang="en-GB" altLang="en-US" sz="2000" dirty="0" err="1">
                <a:solidFill>
                  <a:srgbClr val="0066FF"/>
                </a:solidFill>
                <a:latin typeface="Symbol" pitchFamily="2" charset="2"/>
                <a:cs typeface="Verdana"/>
              </a:rPr>
              <a:t>q</a:t>
            </a:r>
            <a:r>
              <a:rPr lang="en-GB" altLang="en-US" sz="2000" baseline="30000" dirty="0">
                <a:solidFill>
                  <a:srgbClr val="0066FF"/>
                </a:solidFill>
                <a:latin typeface="Verdana"/>
                <a:cs typeface="Verdana"/>
              </a:rPr>
              <a:t>-</a:t>
            </a:r>
            <a:r>
              <a:rPr lang="en-GB" altLang="en-US" sz="2000" dirty="0">
                <a:solidFill>
                  <a:srgbClr val="0066FF"/>
                </a:solidFill>
                <a:latin typeface="Verdana"/>
                <a:cs typeface="Verdana"/>
              </a:rPr>
              <a:t>,</a:t>
            </a:r>
            <a:r>
              <a:rPr lang="en-GB" altLang="en-US" sz="2000" dirty="0">
                <a:solidFill>
                  <a:srgbClr val="0066FF"/>
                </a:solidFill>
                <a:latin typeface="Symbol" pitchFamily="2" charset="2"/>
                <a:cs typeface="Verdana"/>
              </a:rPr>
              <a:t>f</a:t>
            </a:r>
            <a:r>
              <a:rPr lang="en-GB" altLang="en-US" sz="2000" baseline="30000" dirty="0">
                <a:solidFill>
                  <a:srgbClr val="0066FF"/>
                </a:solidFill>
                <a:latin typeface="Verdana"/>
                <a:cs typeface="Verdana"/>
              </a:rPr>
              <a:t>-)</a:t>
            </a:r>
            <a:r>
              <a:rPr lang="en-GB" altLang="en-US" sz="2000" dirty="0">
                <a:solidFill>
                  <a:srgbClr val="0066FF"/>
                </a:solidFill>
                <a:latin typeface="Verdana"/>
                <a:cs typeface="Verdana"/>
              </a:rPr>
              <a:t> in particular for the Bell sensitive observables (off-diagonal elements). </a:t>
            </a:r>
          </a:p>
          <a:p>
            <a:pPr indent="-457200">
              <a:lnSpc>
                <a:spcPct val="120000"/>
              </a:lnSpc>
              <a:spcBef>
                <a:spcPct val="0"/>
              </a:spcBef>
              <a:buClr>
                <a:srgbClr val="0066FF"/>
              </a:buClr>
              <a:buFont typeface="Arial" panose="020B0604020202020204" pitchFamily="34" charset="0"/>
              <a:buChar char="•"/>
              <a:defRPr/>
            </a:pPr>
            <a:endParaRPr lang="en-GB" dirty="0"/>
          </a:p>
          <a:p>
            <a:pPr indent="-457200">
              <a:lnSpc>
                <a:spcPct val="120000"/>
              </a:lnSpc>
              <a:spcBef>
                <a:spcPct val="0"/>
              </a:spcBef>
              <a:defRPr/>
            </a:pPr>
            <a:endParaRPr lang="en-GB" dirty="0"/>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45318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575720" y="332656"/>
            <a:ext cx="720380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An experimental point of view</a:t>
            </a:r>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E1B6DDF-F5B7-4E35-47D3-437F697374A0}"/>
              </a:ext>
            </a:extLst>
          </p:cNvPr>
          <p:cNvPicPr>
            <a:picLocks noChangeAspect="1"/>
          </p:cNvPicPr>
          <p:nvPr/>
        </p:nvPicPr>
        <p:blipFill>
          <a:blip r:embed="rId4"/>
          <a:stretch>
            <a:fillRect/>
          </a:stretch>
        </p:blipFill>
        <p:spPr>
          <a:xfrm>
            <a:off x="1234340" y="1881455"/>
            <a:ext cx="4682760" cy="3671154"/>
          </a:xfrm>
          <a:prstGeom prst="rect">
            <a:avLst/>
          </a:prstGeom>
        </p:spPr>
      </p:pic>
      <p:sp>
        <p:nvSpPr>
          <p:cNvPr id="5" name="TextBox 4">
            <a:extLst>
              <a:ext uri="{FF2B5EF4-FFF2-40B4-BE49-F238E27FC236}">
                <a16:creationId xmlns:a16="http://schemas.microsoft.com/office/drawing/2014/main" id="{F00784D8-FECF-4A47-A233-D5B5FFBE7D2C}"/>
              </a:ext>
            </a:extLst>
          </p:cNvPr>
          <p:cNvSpPr txBox="1"/>
          <p:nvPr/>
        </p:nvSpPr>
        <p:spPr>
          <a:xfrm>
            <a:off x="911424" y="1544915"/>
            <a:ext cx="6097904" cy="369332"/>
          </a:xfrm>
          <a:prstGeom prst="rect">
            <a:avLst/>
          </a:prstGeom>
          <a:noFill/>
        </p:spPr>
        <p:txBody>
          <a:bodyPr wrap="square">
            <a:spAutoFit/>
          </a:bodyPr>
          <a:lstStyle/>
          <a:p>
            <a:pPr>
              <a:spcBef>
                <a:spcPct val="50000"/>
              </a:spcBef>
              <a:buNone/>
            </a:pPr>
            <a:r>
              <a:rPr lang="en-US" sz="1800" dirty="0">
                <a:latin typeface="Verdana"/>
                <a:cs typeface="Verdana"/>
              </a:rPr>
              <a:t>Recent review  </a:t>
            </a:r>
            <a:r>
              <a:rPr lang="en-US" sz="1800" dirty="0">
                <a:latin typeface="Verdana"/>
                <a:cs typeface="Verdana"/>
                <a:hlinkClick r:id="rId5"/>
              </a:rPr>
              <a:t>paper</a:t>
            </a:r>
            <a:r>
              <a:rPr lang="en-US" sz="1800" dirty="0">
                <a:latin typeface="Verdana"/>
                <a:cs typeface="Verdana"/>
              </a:rPr>
              <a:t> by Barr and </a:t>
            </a:r>
            <a:r>
              <a:rPr lang="en-US" sz="1800" dirty="0" err="1">
                <a:latin typeface="Verdana"/>
                <a:cs typeface="Verdana"/>
              </a:rPr>
              <a:t>Gabrieli</a:t>
            </a:r>
            <a:r>
              <a:rPr lang="en-US" sz="1800" dirty="0">
                <a:latin typeface="Verdana"/>
                <a:cs typeface="Verdana"/>
              </a:rPr>
              <a:t> al</a:t>
            </a:r>
          </a:p>
        </p:txBody>
      </p:sp>
      <p:sp>
        <p:nvSpPr>
          <p:cNvPr id="8" name="TextBox 7">
            <a:extLst>
              <a:ext uri="{FF2B5EF4-FFF2-40B4-BE49-F238E27FC236}">
                <a16:creationId xmlns:a16="http://schemas.microsoft.com/office/drawing/2014/main" id="{98930FD7-89B9-BEC4-03F7-E14BA2BD40CD}"/>
              </a:ext>
            </a:extLst>
          </p:cNvPr>
          <p:cNvSpPr txBox="1"/>
          <p:nvPr/>
        </p:nvSpPr>
        <p:spPr>
          <a:xfrm>
            <a:off x="7393608" y="1547500"/>
            <a:ext cx="4535040" cy="369332"/>
          </a:xfrm>
          <a:prstGeom prst="rect">
            <a:avLst/>
          </a:prstGeom>
          <a:noFill/>
        </p:spPr>
        <p:txBody>
          <a:bodyPr wrap="square">
            <a:spAutoFit/>
          </a:bodyPr>
          <a:lstStyle/>
          <a:p>
            <a:r>
              <a:rPr lang="en-US" sz="1800" dirty="0">
                <a:latin typeface="Verdana"/>
                <a:cs typeface="Verdana"/>
              </a:rPr>
              <a:t> arXiv.2302.00683 by </a:t>
            </a:r>
            <a:r>
              <a:rPr lang="en-US" sz="1800" dirty="0" err="1">
                <a:latin typeface="Verdana"/>
                <a:cs typeface="Verdana"/>
              </a:rPr>
              <a:t>Gabrieli</a:t>
            </a:r>
            <a:r>
              <a:rPr lang="en-US" sz="1800" dirty="0">
                <a:latin typeface="Verdana"/>
                <a:cs typeface="Verdana"/>
              </a:rPr>
              <a:t> </a:t>
            </a:r>
            <a:endParaRPr lang="en-NL" sz="1800" dirty="0"/>
          </a:p>
        </p:txBody>
      </p:sp>
      <p:sp>
        <p:nvSpPr>
          <p:cNvPr id="9" name="TextBox 8">
            <a:extLst>
              <a:ext uri="{FF2B5EF4-FFF2-40B4-BE49-F238E27FC236}">
                <a16:creationId xmlns:a16="http://schemas.microsoft.com/office/drawing/2014/main" id="{E5CE7CA7-A631-C843-6168-AA5D409B954B}"/>
              </a:ext>
            </a:extLst>
          </p:cNvPr>
          <p:cNvSpPr txBox="1"/>
          <p:nvPr/>
        </p:nvSpPr>
        <p:spPr>
          <a:xfrm>
            <a:off x="2906518" y="5693186"/>
            <a:ext cx="8827234" cy="400110"/>
          </a:xfrm>
          <a:prstGeom prst="rect">
            <a:avLst/>
          </a:prstGeom>
          <a:noFill/>
        </p:spPr>
        <p:txBody>
          <a:bodyPr wrap="square" rtlCol="0">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Coefficients look the same f3, f8, h16 etc.  </a:t>
            </a:r>
          </a:p>
        </p:txBody>
      </p:sp>
      <p:pic>
        <p:nvPicPr>
          <p:cNvPr id="3" name="Picture 2">
            <a:extLst>
              <a:ext uri="{FF2B5EF4-FFF2-40B4-BE49-F238E27FC236}">
                <a16:creationId xmlns:a16="http://schemas.microsoft.com/office/drawing/2014/main" id="{456C58F3-B153-BB6C-7489-B53CEA7A1D54}"/>
              </a:ext>
            </a:extLst>
          </p:cNvPr>
          <p:cNvPicPr>
            <a:picLocks noChangeAspect="1"/>
          </p:cNvPicPr>
          <p:nvPr/>
        </p:nvPicPr>
        <p:blipFill>
          <a:blip r:embed="rId6"/>
          <a:stretch>
            <a:fillRect/>
          </a:stretch>
        </p:blipFill>
        <p:spPr>
          <a:xfrm>
            <a:off x="1345985" y="1927150"/>
            <a:ext cx="4682760" cy="3233834"/>
          </a:xfrm>
          <a:prstGeom prst="rect">
            <a:avLst/>
          </a:prstGeom>
        </p:spPr>
      </p:pic>
      <p:pic>
        <p:nvPicPr>
          <p:cNvPr id="4" name="Picture 3">
            <a:extLst>
              <a:ext uri="{FF2B5EF4-FFF2-40B4-BE49-F238E27FC236}">
                <a16:creationId xmlns:a16="http://schemas.microsoft.com/office/drawing/2014/main" id="{1BE681F2-975B-175A-DFC7-2A7A8E0708D9}"/>
              </a:ext>
            </a:extLst>
          </p:cNvPr>
          <p:cNvPicPr>
            <a:picLocks noChangeAspect="1"/>
          </p:cNvPicPr>
          <p:nvPr/>
        </p:nvPicPr>
        <p:blipFill>
          <a:blip r:embed="rId7"/>
          <a:stretch>
            <a:fillRect/>
          </a:stretch>
        </p:blipFill>
        <p:spPr>
          <a:xfrm>
            <a:off x="5808403" y="2121345"/>
            <a:ext cx="5479772" cy="3028295"/>
          </a:xfrm>
          <a:prstGeom prst="rect">
            <a:avLst/>
          </a:prstGeom>
        </p:spPr>
      </p:pic>
    </p:spTree>
    <p:extLst>
      <p:ext uri="{BB962C8B-B14F-4D97-AF65-F5344CB8AC3E}">
        <p14:creationId xmlns:p14="http://schemas.microsoft.com/office/powerpoint/2010/main" val="427750011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575720" y="332656"/>
            <a:ext cx="720380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An experimental point of view</a:t>
            </a:r>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F00784D8-FECF-4A47-A233-D5B5FFBE7D2C}"/>
              </a:ext>
            </a:extLst>
          </p:cNvPr>
          <p:cNvSpPr txBox="1"/>
          <p:nvPr/>
        </p:nvSpPr>
        <p:spPr>
          <a:xfrm>
            <a:off x="911424" y="1544915"/>
            <a:ext cx="6097904" cy="369332"/>
          </a:xfrm>
          <a:prstGeom prst="rect">
            <a:avLst/>
          </a:prstGeom>
          <a:noFill/>
        </p:spPr>
        <p:txBody>
          <a:bodyPr wrap="square">
            <a:spAutoFit/>
          </a:bodyPr>
          <a:lstStyle/>
          <a:p>
            <a:pPr>
              <a:spcBef>
                <a:spcPct val="50000"/>
              </a:spcBef>
              <a:buNone/>
            </a:pPr>
            <a:r>
              <a:rPr lang="en-US" sz="1800" dirty="0">
                <a:latin typeface="Verdana"/>
                <a:cs typeface="Verdana"/>
              </a:rPr>
              <a:t>Recent review  </a:t>
            </a:r>
            <a:r>
              <a:rPr lang="en-US" sz="1800" dirty="0">
                <a:latin typeface="Verdana"/>
                <a:cs typeface="Verdana"/>
                <a:hlinkClick r:id="rId4"/>
              </a:rPr>
              <a:t>paper</a:t>
            </a:r>
            <a:r>
              <a:rPr lang="en-US" sz="1800" dirty="0">
                <a:latin typeface="Verdana"/>
                <a:cs typeface="Verdana"/>
              </a:rPr>
              <a:t> by Barr and </a:t>
            </a:r>
            <a:r>
              <a:rPr lang="en-US" sz="1800" dirty="0" err="1">
                <a:latin typeface="Verdana"/>
                <a:cs typeface="Verdana"/>
              </a:rPr>
              <a:t>Gabrieli</a:t>
            </a:r>
            <a:r>
              <a:rPr lang="en-US" sz="1800" dirty="0">
                <a:latin typeface="Verdana"/>
                <a:cs typeface="Verdana"/>
              </a:rPr>
              <a:t> al</a:t>
            </a:r>
          </a:p>
        </p:txBody>
      </p:sp>
      <p:pic>
        <p:nvPicPr>
          <p:cNvPr id="6" name="Picture 5">
            <a:extLst>
              <a:ext uri="{FF2B5EF4-FFF2-40B4-BE49-F238E27FC236}">
                <a16:creationId xmlns:a16="http://schemas.microsoft.com/office/drawing/2014/main" id="{6E6FE718-F161-3A44-E457-F9ED74BB6FBC}"/>
              </a:ext>
            </a:extLst>
          </p:cNvPr>
          <p:cNvPicPr>
            <a:picLocks noChangeAspect="1"/>
          </p:cNvPicPr>
          <p:nvPr/>
        </p:nvPicPr>
        <p:blipFill>
          <a:blip r:embed="rId5"/>
          <a:stretch>
            <a:fillRect/>
          </a:stretch>
        </p:blipFill>
        <p:spPr>
          <a:xfrm>
            <a:off x="1055440" y="2171886"/>
            <a:ext cx="5573710" cy="2514228"/>
          </a:xfrm>
          <a:prstGeom prst="rect">
            <a:avLst/>
          </a:prstGeom>
        </p:spPr>
      </p:pic>
      <p:pic>
        <p:nvPicPr>
          <p:cNvPr id="7" name="Picture 6">
            <a:extLst>
              <a:ext uri="{FF2B5EF4-FFF2-40B4-BE49-F238E27FC236}">
                <a16:creationId xmlns:a16="http://schemas.microsoft.com/office/drawing/2014/main" id="{A73694D2-5AB1-F1D7-2210-F3D535FF7400}"/>
              </a:ext>
            </a:extLst>
          </p:cNvPr>
          <p:cNvPicPr>
            <a:picLocks noChangeAspect="1"/>
          </p:cNvPicPr>
          <p:nvPr/>
        </p:nvPicPr>
        <p:blipFill>
          <a:blip r:embed="rId6"/>
          <a:stretch>
            <a:fillRect/>
          </a:stretch>
        </p:blipFill>
        <p:spPr>
          <a:xfrm>
            <a:off x="6744072" y="1914247"/>
            <a:ext cx="5272859" cy="3787811"/>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6FCAC7D-3B21-6FFD-E3E0-76F3327EAFBB}"/>
                  </a:ext>
                </a:extLst>
              </p:cNvPr>
              <p:cNvSpPr txBox="1"/>
              <p:nvPr/>
            </p:nvSpPr>
            <p:spPr>
              <a:xfrm>
                <a:off x="335360" y="4827178"/>
                <a:ext cx="6293790" cy="1112036"/>
              </a:xfrm>
              <a:prstGeom prst="rect">
                <a:avLst/>
              </a:prstGeom>
              <a:noFill/>
            </p:spPr>
            <p:txBody>
              <a:bodyPr wrap="square" rtlCol="0">
                <a:spAutoFit/>
              </a:bodyPr>
              <a:lstStyle/>
              <a:p>
                <a:r>
                  <a:rPr lang="en-GB" dirty="0">
                    <a:solidFill>
                      <a:srgbClr val="FF0000"/>
                    </a:solidFill>
                  </a:rPr>
                  <a:t>I</a:t>
                </a:r>
                <a:r>
                  <a:rPr lang="en-GB" baseline="-25000" dirty="0">
                    <a:solidFill>
                      <a:srgbClr val="FF0000"/>
                    </a:solidFill>
                  </a:rPr>
                  <a:t>3</a:t>
                </a:r>
                <a:r>
                  <a:rPr lang="en-GB" dirty="0">
                    <a:solidFill>
                      <a:srgbClr val="FF0000"/>
                    </a:solidFill>
                  </a:rPr>
                  <a:t> Bell = 4 (h</a:t>
                </a:r>
                <a:r>
                  <a:rPr lang="en-NL" baseline="-25000" dirty="0">
                    <a:solidFill>
                      <a:srgbClr val="FF0000"/>
                    </a:solidFill>
                  </a:rPr>
                  <a:t>44</a:t>
                </a:r>
                <a:r>
                  <a:rPr lang="en-NL" dirty="0">
                    <a:solidFill>
                      <a:srgbClr val="FF0000"/>
                    </a:solidFill>
                  </a:rPr>
                  <a:t>+h</a:t>
                </a:r>
                <a:r>
                  <a:rPr lang="en-NL" baseline="-25000" dirty="0">
                    <a:solidFill>
                      <a:srgbClr val="FF0000"/>
                    </a:solidFill>
                  </a:rPr>
                  <a:t>55</a:t>
                </a:r>
                <a:r>
                  <a:rPr lang="en-NL" dirty="0">
                    <a:solidFill>
                      <a:srgbClr val="FF0000"/>
                    </a:solidFill>
                  </a:rPr>
                  <a:t>&gt; 0) – 4/</a:t>
                </a:r>
                <a14:m>
                  <m:oMath xmlns:m="http://schemas.openxmlformats.org/officeDocument/2006/math">
                    <m:rad>
                      <m:radPr>
                        <m:degHide m:val="on"/>
                        <m:ctrlPr>
                          <a:rPr lang="en-NL" b="0" i="1" smtClean="0">
                            <a:solidFill>
                              <a:srgbClr val="FF0000"/>
                            </a:solidFill>
                            <a:latin typeface="Cambria Math" panose="02040503050406030204" pitchFamily="18" charset="0"/>
                            <a:ea typeface="Cambria Math" panose="02040503050406030204" pitchFamily="18" charset="0"/>
                          </a:rPr>
                        </m:ctrlPr>
                      </m:radPr>
                      <m:deg/>
                      <m:e>
                        <m:r>
                          <a:rPr lang="en-US" b="0" i="1" smtClean="0">
                            <a:solidFill>
                              <a:srgbClr val="FF0000"/>
                            </a:solidFill>
                            <a:latin typeface="Cambria Math" panose="02040503050406030204" pitchFamily="18" charset="0"/>
                            <a:ea typeface="Cambria Math" panose="02040503050406030204" pitchFamily="18" charset="0"/>
                          </a:rPr>
                          <m:t>3</m:t>
                        </m:r>
                      </m:e>
                    </m:rad>
                  </m:oMath>
                </a14:m>
                <a:r>
                  <a:rPr lang="en-NL" dirty="0">
                    <a:solidFill>
                      <a:srgbClr val="FF0000"/>
                    </a:solidFill>
                  </a:rPr>
                  <a:t> (2 h</a:t>
                </a:r>
                <a:r>
                  <a:rPr lang="en-NL" baseline="-25000" dirty="0">
                    <a:solidFill>
                      <a:srgbClr val="FF0000"/>
                    </a:solidFill>
                  </a:rPr>
                  <a:t>16</a:t>
                </a:r>
                <a:r>
                  <a:rPr lang="en-NL" dirty="0">
                    <a:solidFill>
                      <a:srgbClr val="FF0000"/>
                    </a:solidFill>
                  </a:rPr>
                  <a:t> + 2 h</a:t>
                </a:r>
                <a:r>
                  <a:rPr lang="en-NL" baseline="-25000" dirty="0">
                    <a:solidFill>
                      <a:srgbClr val="FF0000"/>
                    </a:solidFill>
                  </a:rPr>
                  <a:t>17</a:t>
                </a:r>
                <a:r>
                  <a:rPr lang="en-NL" dirty="0">
                    <a:solidFill>
                      <a:srgbClr val="FF0000"/>
                    </a:solidFill>
                  </a:rPr>
                  <a:t> &lt;0)</a:t>
                </a:r>
              </a:p>
              <a:p>
                <a:r>
                  <a:rPr lang="en-NL" sz="2000" dirty="0"/>
                  <a:t>h</a:t>
                </a:r>
                <a:r>
                  <a:rPr lang="en-NL" sz="2000" baseline="-25000" dirty="0"/>
                  <a:t>44 </a:t>
                </a:r>
                <a:r>
                  <a:rPr lang="en-NL" sz="2000" dirty="0"/>
                  <a:t>&gt;0 h</a:t>
                </a:r>
                <a:r>
                  <a:rPr lang="en-NL" sz="2000" baseline="-25000" dirty="0"/>
                  <a:t>55</a:t>
                </a:r>
                <a:r>
                  <a:rPr lang="en-NL" sz="2000" dirty="0"/>
                  <a:t>&gt; 0  h</a:t>
                </a:r>
                <a:r>
                  <a:rPr lang="en-NL" sz="2000" baseline="-25000" dirty="0"/>
                  <a:t>61</a:t>
                </a:r>
                <a:r>
                  <a:rPr lang="en-NL" sz="2000" dirty="0"/>
                  <a:t>=h</a:t>
                </a:r>
                <a:r>
                  <a:rPr lang="en-NL" sz="2000" baseline="-25000" dirty="0"/>
                  <a:t>16</a:t>
                </a:r>
                <a:r>
                  <a:rPr lang="en-NL" sz="2000" dirty="0"/>
                  <a:t> &lt; 0 h</a:t>
                </a:r>
                <a:r>
                  <a:rPr lang="en-NL" sz="2000" baseline="-25000" dirty="0"/>
                  <a:t>27</a:t>
                </a:r>
                <a:r>
                  <a:rPr lang="en-NL" sz="2000" dirty="0"/>
                  <a:t>=h</a:t>
                </a:r>
                <a:r>
                  <a:rPr lang="en-NL" sz="2000" baseline="-25000" dirty="0"/>
                  <a:t>72</a:t>
                </a:r>
                <a:r>
                  <a:rPr lang="en-NL" sz="2000" dirty="0"/>
                  <a:t> &lt; 0 </a:t>
                </a:r>
              </a:p>
              <a:p>
                <a:r>
                  <a:rPr lang="en-GB" sz="2000" dirty="0"/>
                  <a:t>h</a:t>
                </a:r>
                <a:r>
                  <a:rPr lang="en-GB" sz="2000" baseline="-25000" dirty="0"/>
                  <a:t>11</a:t>
                </a:r>
                <a:r>
                  <a:rPr lang="en-GB" sz="2000" dirty="0"/>
                  <a:t>, h</a:t>
                </a:r>
                <a:r>
                  <a:rPr lang="en-GB" sz="2000" baseline="-25000" dirty="0"/>
                  <a:t>22</a:t>
                </a:r>
                <a:r>
                  <a:rPr lang="en-GB" sz="2000" dirty="0"/>
                  <a:t>, h</a:t>
                </a:r>
                <a:r>
                  <a:rPr lang="en-NL" sz="2000" baseline="-25000" dirty="0"/>
                  <a:t>66 </a:t>
                </a:r>
                <a:r>
                  <a:rPr lang="en-NL" sz="2000" dirty="0"/>
                  <a:t>and h</a:t>
                </a:r>
                <a:r>
                  <a:rPr lang="en-NL" sz="2000" baseline="-25000" dirty="0"/>
                  <a:t>77</a:t>
                </a:r>
                <a:r>
                  <a:rPr lang="en-NL" sz="2000" dirty="0"/>
                  <a:t> =0 </a:t>
                </a:r>
              </a:p>
            </p:txBody>
          </p:sp>
        </mc:Choice>
        <mc:Fallback xmlns="">
          <p:sp>
            <p:nvSpPr>
              <p:cNvPr id="10" name="TextBox 9">
                <a:extLst>
                  <a:ext uri="{FF2B5EF4-FFF2-40B4-BE49-F238E27FC236}">
                    <a16:creationId xmlns:a16="http://schemas.microsoft.com/office/drawing/2014/main" id="{96FCAC7D-3B21-6FFD-E3E0-76F3327EAFBB}"/>
                  </a:ext>
                </a:extLst>
              </p:cNvPr>
              <p:cNvSpPr txBox="1">
                <a:spLocks noRot="1" noChangeAspect="1" noMove="1" noResize="1" noEditPoints="1" noAdjustHandles="1" noChangeArrowheads="1" noChangeShapeType="1" noTextEdit="1"/>
              </p:cNvSpPr>
              <p:nvPr/>
            </p:nvSpPr>
            <p:spPr>
              <a:xfrm>
                <a:off x="335360" y="4827178"/>
                <a:ext cx="6293790" cy="1112036"/>
              </a:xfrm>
              <a:prstGeom prst="rect">
                <a:avLst/>
              </a:prstGeom>
              <a:blipFill>
                <a:blip r:embed="rId7"/>
                <a:stretch>
                  <a:fillRect l="-1613" t="-1136" b="-10227"/>
                </a:stretch>
              </a:blipFill>
            </p:spPr>
            <p:txBody>
              <a:bodyPr/>
              <a:lstStyle/>
              <a:p>
                <a:r>
                  <a:rPr lang="en-NL">
                    <a:noFill/>
                  </a:rPr>
                  <a:t> </a:t>
                </a:r>
              </a:p>
            </p:txBody>
          </p:sp>
        </mc:Fallback>
      </mc:AlternateContent>
    </p:spTree>
    <p:extLst>
      <p:ext uri="{BB962C8B-B14F-4D97-AF65-F5344CB8AC3E}">
        <p14:creationId xmlns:p14="http://schemas.microsoft.com/office/powerpoint/2010/main" val="67652446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428702" y="476672"/>
            <a:ext cx="720380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A Bell test in Higgs to WW decays </a:t>
            </a:r>
          </a:p>
        </p:txBody>
      </p:sp>
      <p:sp>
        <p:nvSpPr>
          <p:cNvPr id="3076" name="Rectangle 6"/>
          <p:cNvSpPr>
            <a:spLocks noGrp="1" noChangeArrowheads="1"/>
          </p:cNvSpPr>
          <p:nvPr>
            <p:ph type="subTitle" idx="1"/>
          </p:nvPr>
        </p:nvSpPr>
        <p:spPr>
          <a:xfrm>
            <a:off x="1531257" y="1772816"/>
            <a:ext cx="7517071" cy="4063117"/>
          </a:xfrm>
        </p:spPr>
        <p:txBody>
          <a:bodyPr/>
          <a:lstStyle/>
          <a:p>
            <a:pPr indent="-457200" algn="l">
              <a:lnSpc>
                <a:spcPct val="120000"/>
              </a:lnSpc>
              <a:spcBef>
                <a:spcPct val="0"/>
              </a:spcBef>
              <a:defRPr/>
            </a:pPr>
            <a:r>
              <a:rPr lang="en-GB" altLang="en-US" sz="2000" dirty="0">
                <a:solidFill>
                  <a:srgbClr val="0066FF"/>
                </a:solidFill>
                <a:latin typeface="Verdana"/>
                <a:cs typeface="Verdana"/>
              </a:rPr>
              <a:t>Barr argued: The Higgs decaying (S=0) into a pair of W bosons (S=1) is ideal for measuring spin if the W decays to a charged lepton and a neutrino. The lepton from the W is fully polarized. </a:t>
            </a:r>
          </a:p>
          <a:p>
            <a:pPr indent="-457200" algn="l">
              <a:lnSpc>
                <a:spcPct val="120000"/>
              </a:lnSpc>
              <a:spcBef>
                <a:spcPct val="0"/>
              </a:spcBef>
              <a:defRPr/>
            </a:pPr>
            <a:endParaRPr lang="en-GB" altLang="en-US" sz="2000" dirty="0">
              <a:solidFill>
                <a:srgbClr val="0066FF"/>
              </a:solidFill>
              <a:latin typeface="Verdana"/>
              <a:cs typeface="Verdana"/>
            </a:endParaRPr>
          </a:p>
          <a:p>
            <a:pPr indent="-457200" algn="l">
              <a:lnSpc>
                <a:spcPct val="120000"/>
              </a:lnSpc>
              <a:spcBef>
                <a:spcPct val="0"/>
              </a:spcBef>
              <a:defRPr/>
            </a:pPr>
            <a:r>
              <a:rPr lang="en-GB" altLang="en-US" sz="2000" dirty="0">
                <a:solidFill>
                  <a:srgbClr val="0066FF"/>
                </a:solidFill>
                <a:latin typeface="Verdana"/>
                <a:cs typeface="Verdana"/>
              </a:rPr>
              <a:t>A pair of bosons can form three states and are therefore called qutrits (see figure from </a:t>
            </a:r>
            <a:r>
              <a:rPr lang="en-GB" altLang="en-US" sz="2000" dirty="0" err="1">
                <a:solidFill>
                  <a:srgbClr val="0066FF"/>
                </a:solidFill>
                <a:latin typeface="Verdana"/>
                <a:cs typeface="Verdana"/>
              </a:rPr>
              <a:t>Karsten</a:t>
            </a:r>
            <a:r>
              <a:rPr lang="en-GB" altLang="en-US" sz="2000" dirty="0">
                <a:solidFill>
                  <a:srgbClr val="0066FF"/>
                </a:solidFill>
                <a:latin typeface="Verdana"/>
                <a:cs typeface="Verdana"/>
              </a:rPr>
              <a:t> </a:t>
            </a:r>
            <a:r>
              <a:rPr lang="en-GB" altLang="en-US" sz="2000" dirty="0" err="1">
                <a:solidFill>
                  <a:srgbClr val="0066FF"/>
                </a:solidFill>
                <a:latin typeface="Verdana"/>
                <a:cs typeface="Verdana"/>
              </a:rPr>
              <a:t>Burgard</a:t>
            </a:r>
            <a:r>
              <a:rPr lang="en-GB" altLang="en-US" sz="2000" dirty="0">
                <a:solidFill>
                  <a:srgbClr val="0066FF"/>
                </a:solidFill>
                <a:latin typeface="Verdana"/>
                <a:cs typeface="Verdana"/>
              </a:rPr>
              <a:t>).  </a:t>
            </a:r>
          </a:p>
          <a:p>
            <a:pPr indent="-457200" algn="l">
              <a:lnSpc>
                <a:spcPct val="120000"/>
              </a:lnSpc>
              <a:spcBef>
                <a:spcPct val="0"/>
              </a:spcBef>
              <a:defRPr/>
            </a:pPr>
            <a:endParaRPr lang="en-GB" sz="1800" dirty="0">
              <a:effectLst/>
              <a:latin typeface="CMSSBX10"/>
            </a:endParaRPr>
          </a:p>
          <a:p>
            <a:pPr indent="-457200" algn="l">
              <a:lnSpc>
                <a:spcPct val="120000"/>
              </a:lnSpc>
              <a:spcBef>
                <a:spcPct val="0"/>
              </a:spcBef>
              <a:defRPr/>
            </a:pPr>
            <a:r>
              <a:rPr lang="en-GB" sz="2000" dirty="0">
                <a:solidFill>
                  <a:srgbClr val="0066FF"/>
                </a:solidFill>
                <a:effectLst/>
                <a:latin typeface="Verdana"/>
                <a:cs typeface="Verdana"/>
              </a:rPr>
              <a:t>To exploit the physics one has to reconstruct the lepton directions in the Higgs rest frame.  Due to the spins the charged leptons are going in </a:t>
            </a:r>
            <a:r>
              <a:rPr lang="en-GB" sz="2000" dirty="0">
                <a:solidFill>
                  <a:srgbClr val="0066FF"/>
                </a:solidFill>
                <a:latin typeface="Verdana"/>
                <a:cs typeface="Verdana"/>
              </a:rPr>
              <a:t>“similar</a:t>
            </a:r>
            <a:r>
              <a:rPr lang="en-GB" sz="2000" dirty="0">
                <a:solidFill>
                  <a:srgbClr val="0066FF"/>
                </a:solidFill>
                <a:effectLst/>
                <a:latin typeface="Verdana"/>
                <a:cs typeface="Verdana"/>
              </a:rPr>
              <a:t>” directions.  </a:t>
            </a:r>
            <a:endParaRPr lang="en-GB" sz="2000" dirty="0">
              <a:effectLst/>
              <a:latin typeface="CMSSBX10"/>
            </a:endParaRPr>
          </a:p>
          <a:p>
            <a:pPr indent="-457200" algn="l">
              <a:lnSpc>
                <a:spcPct val="120000"/>
              </a:lnSpc>
              <a:spcBef>
                <a:spcPct val="0"/>
              </a:spcBef>
              <a:defRPr/>
            </a:pPr>
            <a:endParaRPr lang="en-GB" sz="1800" dirty="0">
              <a:effectLst/>
              <a:latin typeface="CMSSBX10"/>
            </a:endParaRPr>
          </a:p>
          <a:p>
            <a:pPr indent="-457200" algn="l">
              <a:lnSpc>
                <a:spcPct val="120000"/>
              </a:lnSpc>
              <a:spcBef>
                <a:spcPct val="0"/>
              </a:spcBef>
              <a:defRPr/>
            </a:pPr>
            <a:endParaRPr lang="en-GB" dirty="0">
              <a:solidFill>
                <a:srgbClr val="7F7F7F"/>
              </a:solidFill>
              <a:latin typeface="Times"/>
            </a:endParaRPr>
          </a:p>
          <a:p>
            <a:pPr indent="-457200">
              <a:lnSpc>
                <a:spcPct val="120000"/>
              </a:lnSpc>
              <a:spcBef>
                <a:spcPct val="0"/>
              </a:spcBef>
              <a:defRPr/>
            </a:pPr>
            <a:endParaRPr lang="en-GB" dirty="0">
              <a:solidFill>
                <a:srgbClr val="7F7F7F"/>
              </a:solidFill>
              <a:latin typeface="Times"/>
            </a:endParaRPr>
          </a:p>
          <a:p>
            <a:pPr indent="-457200">
              <a:lnSpc>
                <a:spcPct val="120000"/>
              </a:lnSpc>
              <a:spcBef>
                <a:spcPct val="0"/>
              </a:spcBef>
              <a:defRPr/>
            </a:pPr>
            <a:endParaRPr lang="en-GB" dirty="0"/>
          </a:p>
          <a:p>
            <a:pPr indent="-457200">
              <a:lnSpc>
                <a:spcPct val="120000"/>
              </a:lnSpc>
              <a:spcBef>
                <a:spcPct val="0"/>
              </a:spcBef>
              <a:defRPr/>
            </a:pPr>
            <a:endParaRPr lang="en-GB" dirty="0"/>
          </a:p>
          <a:p>
            <a:pPr indent="-457200">
              <a:lnSpc>
                <a:spcPct val="120000"/>
              </a:lnSpc>
              <a:spcBef>
                <a:spcPct val="0"/>
              </a:spcBef>
              <a:defRPr/>
            </a:pPr>
            <a:endParaRPr lang="en-GB" altLang="en-US" dirty="0"/>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A563C386-2E2D-A4F5-6E40-AF684B4EB2E0}"/>
              </a:ext>
            </a:extLst>
          </p:cNvPr>
          <p:cNvPicPr>
            <a:picLocks noChangeAspect="1"/>
          </p:cNvPicPr>
          <p:nvPr/>
        </p:nvPicPr>
        <p:blipFill>
          <a:blip r:embed="rId4"/>
          <a:stretch>
            <a:fillRect/>
          </a:stretch>
        </p:blipFill>
        <p:spPr>
          <a:xfrm>
            <a:off x="8976320" y="2564904"/>
            <a:ext cx="2691234" cy="2806809"/>
          </a:xfrm>
          <a:prstGeom prst="rect">
            <a:avLst/>
          </a:prstGeom>
        </p:spPr>
      </p:pic>
    </p:spTree>
    <p:extLst>
      <p:ext uri="{BB962C8B-B14F-4D97-AF65-F5344CB8AC3E}">
        <p14:creationId xmlns:p14="http://schemas.microsoft.com/office/powerpoint/2010/main" val="264722001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428702" y="476672"/>
            <a:ext cx="5691634"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A Bell test in Higgs decays </a:t>
            </a:r>
          </a:p>
        </p:txBody>
      </p:sp>
      <p:sp>
        <p:nvSpPr>
          <p:cNvPr id="3076" name="Rectangle 6"/>
          <p:cNvSpPr>
            <a:spLocks noGrp="1" noChangeArrowheads="1"/>
          </p:cNvSpPr>
          <p:nvPr>
            <p:ph type="subTitle" idx="1"/>
          </p:nvPr>
        </p:nvSpPr>
        <p:spPr>
          <a:xfrm>
            <a:off x="1531257" y="1772816"/>
            <a:ext cx="9101247" cy="4063117"/>
          </a:xfrm>
        </p:spPr>
        <p:txBody>
          <a:bodyPr/>
          <a:lstStyle/>
          <a:p>
            <a:pPr indent="-457200" algn="l">
              <a:lnSpc>
                <a:spcPct val="120000"/>
              </a:lnSpc>
              <a:spcBef>
                <a:spcPct val="0"/>
              </a:spcBef>
              <a:defRPr/>
            </a:pPr>
            <a:r>
              <a:rPr lang="en-GB" altLang="en-US" sz="2000" dirty="0">
                <a:solidFill>
                  <a:srgbClr val="FF0000"/>
                </a:solidFill>
                <a:latin typeface="Verdana" panose="020B0604030504040204" pitchFamily="34" charset="0"/>
                <a:ea typeface="Verdana" panose="020B0604030504040204" pitchFamily="34" charset="0"/>
                <a:cs typeface="Verdana" panose="020B0604030504040204" pitchFamily="34" charset="0"/>
              </a:rPr>
              <a:t>Barr showed: </a:t>
            </a:r>
            <a:r>
              <a:rPr lang="en-GB" alt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by measuring the angular distribution of the two charged leptons in the Higgs rest frame, one can perform an angular analysis and a sensitive test of the Bell inequality, in this case the </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Collins-Gisin-Linden-</a:t>
            </a:r>
            <a:r>
              <a:rPr lang="en-GB" sz="20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Massar</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-Popescu (CGLMP) in</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equality.</a:t>
            </a:r>
            <a:r>
              <a:rPr lang="en-GB" alt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p>
          <a:p>
            <a:pPr indent="-457200" algn="l">
              <a:lnSpc>
                <a:spcPct val="120000"/>
              </a:lnSpc>
              <a:spcBef>
                <a:spcPct val="0"/>
              </a:spcBef>
              <a:defRPr/>
            </a:pP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indent="-457200" algn="l">
              <a:lnSpc>
                <a:spcPct val="120000"/>
              </a:lnSpc>
              <a:spcBef>
                <a:spcPct val="0"/>
              </a:spcBef>
              <a:defRPr/>
            </a:pPr>
            <a:r>
              <a:rPr lang="en-GB" sz="2000" dirty="0">
                <a:latin typeface="Verdana" panose="020B0604030504040204" pitchFamily="34" charset="0"/>
                <a:ea typeface="Verdana" panose="020B0604030504040204" pitchFamily="34" charset="0"/>
                <a:cs typeface="Verdana" panose="020B0604030504040204" pitchFamily="34" charset="0"/>
              </a:rPr>
              <a:t>The rest frame definition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is a bit tricky: a) do we mean the rest frame of the Higgs or the W and W</a:t>
            </a:r>
            <a:r>
              <a:rPr lang="en-GB" sz="20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 rest frames? b) what is the precise orientation of the frame (next slide)?  c) there is some freedom of choice of the orientation - like in the classical experiment - where the Bell or CGLMP theorem is maximally violated. </a:t>
            </a:r>
          </a:p>
          <a:p>
            <a:pPr indent="-457200" algn="l">
              <a:lnSpc>
                <a:spcPct val="120000"/>
              </a:lnSpc>
              <a:spcBef>
                <a:spcPct val="0"/>
              </a:spcBef>
              <a:defRPr/>
            </a:pPr>
            <a:r>
              <a:rPr lang="en-GB" sz="1600" i="1" dirty="0">
                <a:solidFill>
                  <a:srgbClr val="0066FF"/>
                </a:solidFill>
                <a:latin typeface="Verdana" panose="020B0604030504040204" pitchFamily="34" charset="0"/>
                <a:ea typeface="Verdana" panose="020B0604030504040204" pitchFamily="34" charset="0"/>
                <a:cs typeface="Verdana" panose="020B0604030504040204" pitchFamily="34" charset="0"/>
              </a:rPr>
              <a:t>NB: In ATLAS all is measured, no need to rotate the detector (polarimeter)</a:t>
            </a:r>
            <a:endParaRPr lang="en-GB" sz="1600" i="1" dirty="0">
              <a:latin typeface="Verdana" panose="020B0604030504040204" pitchFamily="34" charset="0"/>
              <a:ea typeface="Verdana" panose="020B0604030504040204" pitchFamily="34" charset="0"/>
              <a:cs typeface="Verdana" panose="020B0604030504040204" pitchFamily="34" charset="0"/>
            </a:endParaRPr>
          </a:p>
          <a:p>
            <a:pPr indent="-457200" algn="l">
              <a:lnSpc>
                <a:spcPct val="120000"/>
              </a:lnSpc>
              <a:spcBef>
                <a:spcPct val="0"/>
              </a:spcBef>
              <a:defRPr/>
            </a:pPr>
            <a:endParaRPr lang="en-GB" dirty="0">
              <a:solidFill>
                <a:srgbClr val="7F7F7F"/>
              </a:solidFill>
              <a:latin typeface="CMSSBX10"/>
              <a:cs typeface="Verdana"/>
            </a:endParaRPr>
          </a:p>
          <a:p>
            <a:pPr indent="-457200">
              <a:lnSpc>
                <a:spcPct val="120000"/>
              </a:lnSpc>
              <a:spcBef>
                <a:spcPct val="0"/>
              </a:spcBef>
              <a:defRPr/>
            </a:pPr>
            <a:endParaRPr lang="en-GB" dirty="0"/>
          </a:p>
          <a:p>
            <a:pPr indent="-457200">
              <a:lnSpc>
                <a:spcPct val="120000"/>
              </a:lnSpc>
              <a:spcBef>
                <a:spcPct val="0"/>
              </a:spcBef>
              <a:defRPr/>
            </a:pPr>
            <a:endParaRPr lang="en-GB" dirty="0"/>
          </a:p>
          <a:p>
            <a:pPr indent="-457200">
              <a:lnSpc>
                <a:spcPct val="120000"/>
              </a:lnSpc>
              <a:spcBef>
                <a:spcPct val="0"/>
              </a:spcBef>
              <a:defRPr/>
            </a:pPr>
            <a:endParaRPr lang="en-GB" altLang="en-US" dirty="0"/>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507F850-57C5-B596-38E5-6D4FD48AA8D2}"/>
              </a:ext>
            </a:extLst>
          </p:cNvPr>
          <p:cNvPicPr>
            <a:picLocks noChangeAspect="1"/>
          </p:cNvPicPr>
          <p:nvPr/>
        </p:nvPicPr>
        <p:blipFill>
          <a:blip r:embed="rId4"/>
          <a:stretch>
            <a:fillRect/>
          </a:stretch>
        </p:blipFill>
        <p:spPr>
          <a:xfrm>
            <a:off x="9408368" y="258404"/>
            <a:ext cx="2641600" cy="1651000"/>
          </a:xfrm>
          <a:prstGeom prst="rect">
            <a:avLst/>
          </a:prstGeom>
        </p:spPr>
      </p:pic>
    </p:spTree>
    <p:extLst>
      <p:ext uri="{BB962C8B-B14F-4D97-AF65-F5344CB8AC3E}">
        <p14:creationId xmlns:p14="http://schemas.microsoft.com/office/powerpoint/2010/main" val="57761491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428702" y="332656"/>
            <a:ext cx="720380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A Bell test in Higgs to WW decays </a:t>
            </a:r>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E473291E-A226-454D-6144-330D6017FD25}"/>
              </a:ext>
            </a:extLst>
          </p:cNvPr>
          <p:cNvPicPr>
            <a:picLocks noChangeAspect="1"/>
          </p:cNvPicPr>
          <p:nvPr/>
        </p:nvPicPr>
        <p:blipFill>
          <a:blip r:embed="rId4"/>
          <a:stretch>
            <a:fillRect/>
          </a:stretch>
        </p:blipFill>
        <p:spPr>
          <a:xfrm>
            <a:off x="1127448" y="1714866"/>
            <a:ext cx="6317385" cy="4490671"/>
          </a:xfrm>
          <a:prstGeom prst="rect">
            <a:avLst/>
          </a:prstGeom>
        </p:spPr>
      </p:pic>
      <p:sp>
        <p:nvSpPr>
          <p:cNvPr id="6" name="TextBox 5">
            <a:extLst>
              <a:ext uri="{FF2B5EF4-FFF2-40B4-BE49-F238E27FC236}">
                <a16:creationId xmlns:a16="http://schemas.microsoft.com/office/drawing/2014/main" id="{E08B237B-4366-FEEC-6B0F-ADA314D60CFA}"/>
              </a:ext>
            </a:extLst>
          </p:cNvPr>
          <p:cNvSpPr txBox="1"/>
          <p:nvPr/>
        </p:nvSpPr>
        <p:spPr>
          <a:xfrm>
            <a:off x="8112224" y="3411840"/>
            <a:ext cx="4176464" cy="1846659"/>
          </a:xfrm>
          <a:prstGeom prst="rect">
            <a:avLst/>
          </a:prstGeom>
          <a:noFill/>
        </p:spPr>
        <p:txBody>
          <a:bodyPr wrap="square" rtlCol="0">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slide from E </a:t>
            </a:r>
            <a:r>
              <a:rPr lang="en-GB" sz="1800" dirty="0" err="1">
                <a:latin typeface="Verdana" panose="020B0604030504040204" pitchFamily="34" charset="0"/>
                <a:ea typeface="Verdana" panose="020B0604030504040204" pitchFamily="34" charset="0"/>
                <a:cs typeface="Verdana" panose="020B0604030504040204" pitchFamily="34" charset="0"/>
              </a:rPr>
              <a:t>Gabrieli</a:t>
            </a:r>
            <a:endParaRPr lang="en-GB" sz="1800"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r>
              <a:rPr lang="en-GB" sz="1600" dirty="0" err="1">
                <a:effectLst/>
                <a:latin typeface="Verdana" panose="020B0604030504040204" pitchFamily="34" charset="0"/>
                <a:ea typeface="Verdana" panose="020B0604030504040204" pitchFamily="34" charset="0"/>
                <a:cs typeface="Verdana" panose="020B0604030504040204" pitchFamily="34" charset="0"/>
              </a:rPr>
              <a:t>arXiv</a:t>
            </a:r>
            <a:r>
              <a:rPr lang="en-GB" sz="1600" dirty="0">
                <a:effectLst/>
                <a:latin typeface="Verdana" panose="020B0604030504040204" pitchFamily="34" charset="0"/>
                <a:ea typeface="Verdana" panose="020B0604030504040204" pitchFamily="34" charset="0"/>
                <a:cs typeface="Verdana" panose="020B0604030504040204" pitchFamily="34" charset="0"/>
              </a:rPr>
              <a:t>: 2302.00683 [hep-</a:t>
            </a:r>
            <a:r>
              <a:rPr lang="en-GB" sz="1600" dirty="0" err="1">
                <a:effectLst/>
                <a:latin typeface="Verdana" panose="020B0604030504040204" pitchFamily="34" charset="0"/>
                <a:ea typeface="Verdana" panose="020B0604030504040204" pitchFamily="34" charset="0"/>
                <a:cs typeface="Verdana" panose="020B0604030504040204" pitchFamily="34" charset="0"/>
              </a:rPr>
              <a:t>ph</a:t>
            </a:r>
            <a:r>
              <a:rPr lang="en-GB" sz="1600" dirty="0">
                <a:effectLst/>
                <a:latin typeface="Verdana" panose="020B0604030504040204" pitchFamily="34" charset="0"/>
                <a:ea typeface="Verdana" panose="020B0604030504040204" pitchFamily="34" charset="0"/>
                <a:cs typeface="Verdana" panose="020B0604030504040204" pitchFamily="34" charset="0"/>
              </a:rPr>
              <a:t>];</a:t>
            </a:r>
            <a:br>
              <a:rPr lang="en-GB" sz="1600" dirty="0">
                <a:effectLst/>
                <a:latin typeface="Verdana" panose="020B0604030504040204" pitchFamily="34" charset="0"/>
                <a:ea typeface="Verdana" panose="020B0604030504040204" pitchFamily="34" charset="0"/>
                <a:cs typeface="Verdana" panose="020B0604030504040204" pitchFamily="34" charset="0"/>
              </a:rPr>
            </a:br>
            <a:r>
              <a:rPr lang="en-GB" sz="1600" dirty="0">
                <a:effectLst/>
                <a:latin typeface="Verdana" panose="020B0604030504040204" pitchFamily="34" charset="0"/>
                <a:ea typeface="Verdana" panose="020B0604030504040204" pitchFamily="34" charset="0"/>
                <a:cs typeface="Verdana" panose="020B0604030504040204" pitchFamily="34" charset="0"/>
              </a:rPr>
              <a:t>EPJC 83 (2023) 2, 162, </a:t>
            </a:r>
            <a:r>
              <a:rPr lang="en-GB" sz="1600" dirty="0" err="1">
                <a:effectLst/>
                <a:latin typeface="Verdana" panose="020B0604030504040204" pitchFamily="34" charset="0"/>
                <a:ea typeface="Verdana" panose="020B0604030504040204" pitchFamily="34" charset="0"/>
                <a:cs typeface="Verdana" panose="020B0604030504040204" pitchFamily="34" charset="0"/>
              </a:rPr>
              <a:t>arXiv</a:t>
            </a:r>
            <a:r>
              <a:rPr lang="en-GB" sz="1600" dirty="0">
                <a:effectLst/>
                <a:latin typeface="Verdana" panose="020B0604030504040204" pitchFamily="34" charset="0"/>
                <a:ea typeface="Verdana" panose="020B0604030504040204" pitchFamily="34" charset="0"/>
                <a:cs typeface="Verdana" panose="020B0604030504040204" pitchFamily="34" charset="0"/>
              </a:rPr>
              <a:t>: 2208.11723 [hep-</a:t>
            </a:r>
            <a:r>
              <a:rPr lang="en-GB" sz="1600" dirty="0" err="1">
                <a:effectLst/>
                <a:latin typeface="Verdana" panose="020B0604030504040204" pitchFamily="34" charset="0"/>
                <a:ea typeface="Verdana" panose="020B0604030504040204" pitchFamily="34" charset="0"/>
                <a:cs typeface="Verdana" panose="020B0604030504040204" pitchFamily="34" charset="0"/>
              </a:rPr>
              <a:t>ph</a:t>
            </a:r>
            <a:r>
              <a:rPr lang="en-GB" sz="1600" dirty="0">
                <a:effectLst/>
                <a:latin typeface="Verdana" panose="020B0604030504040204" pitchFamily="34" charset="0"/>
                <a:ea typeface="Verdana" panose="020B0604030504040204" pitchFamily="34" charset="0"/>
                <a:cs typeface="Verdana" panose="020B0604030504040204" pitchFamily="34" charset="0"/>
              </a:rPr>
              <a:t>] </a:t>
            </a:r>
            <a:endParaRPr lang="en-GB" sz="2000" dirty="0">
              <a:effectLst/>
              <a:latin typeface="Verdana" panose="020B0604030504040204" pitchFamily="34" charset="0"/>
              <a:ea typeface="Verdana" panose="020B0604030504040204" pitchFamily="34" charset="0"/>
              <a:cs typeface="Verdana" panose="020B0604030504040204" pitchFamily="34" charset="0"/>
            </a:endParaRPr>
          </a:p>
          <a:p>
            <a:endParaRPr lang="en-NL"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202FE9B-AB87-FCE2-0FB8-EC0B4470002F}"/>
              </a:ext>
            </a:extLst>
          </p:cNvPr>
          <p:cNvSpPr txBox="1"/>
          <p:nvPr/>
        </p:nvSpPr>
        <p:spPr>
          <a:xfrm>
            <a:off x="7824192" y="2308810"/>
            <a:ext cx="4176464" cy="400110"/>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A definition of the rest frame</a:t>
            </a:r>
            <a:endParaRPr lang="en-GB"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9101510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2698961" y="548680"/>
            <a:ext cx="6477718" cy="1080120"/>
          </a:xfrm>
        </p:spPr>
        <p:txBody>
          <a:bodyPr anchor="ctr"/>
          <a:lstStyle/>
          <a:p>
            <a:r>
              <a:rPr lang="en-GB" altLang="en-US" sz="2400" b="0" dirty="0">
                <a:solidFill>
                  <a:srgbClr val="FF0000"/>
                </a:solidFill>
                <a:latin typeface="Verdana" panose="020B0604030504040204" pitchFamily="34" charset="0"/>
                <a:ea typeface="Verdana" panose="020B0604030504040204" pitchFamily="34" charset="0"/>
                <a:cs typeface="Verdana" panose="020B0604030504040204" pitchFamily="34" charset="0"/>
              </a:rPr>
              <a:t>Can one reconstruct the Higgs rest frame in WW decays?</a:t>
            </a:r>
          </a:p>
        </p:txBody>
      </p:sp>
      <p:sp>
        <p:nvSpPr>
          <p:cNvPr id="3076" name="Rectangle 6"/>
          <p:cNvSpPr>
            <a:spLocks noGrp="1" noChangeArrowheads="1"/>
          </p:cNvSpPr>
          <p:nvPr>
            <p:ph type="subTitle" idx="1"/>
          </p:nvPr>
        </p:nvSpPr>
        <p:spPr>
          <a:xfrm>
            <a:off x="1487790" y="1844824"/>
            <a:ext cx="5544616" cy="4063117"/>
          </a:xfrm>
        </p:spPr>
        <p:txBody>
          <a:bodyPr/>
          <a:lstStyle/>
          <a:p>
            <a:pPr indent="-457200" algn="l">
              <a:lnSpc>
                <a:spcPct val="120000"/>
              </a:lnSpc>
              <a:spcBef>
                <a:spcPct val="0"/>
              </a:spcBef>
              <a:defRPr/>
            </a:pPr>
            <a:r>
              <a:rPr lang="en-GB" alt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Rosemarie </a:t>
            </a:r>
            <a:r>
              <a:rPr lang="en-GB" altLang="en-US"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Aben</a:t>
            </a:r>
            <a:r>
              <a:rPr lang="en-GB" alt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 wrote her </a:t>
            </a:r>
            <a:r>
              <a:rPr lang="en-GB" altLang="en-US" sz="2000" dirty="0">
                <a:solidFill>
                  <a:srgbClr val="0066FF"/>
                </a:solidFill>
                <a:latin typeface="Verdana" panose="020B0604030504040204" pitchFamily="34" charset="0"/>
                <a:ea typeface="Verdana" panose="020B0604030504040204" pitchFamily="34" charset="0"/>
                <a:cs typeface="Verdana" panose="020B0604030504040204" pitchFamily="34" charset="0"/>
                <a:hlinkClick r:id="rId3"/>
              </a:rPr>
              <a:t>thesis </a:t>
            </a:r>
            <a:r>
              <a:rPr lang="en-GB" altLang="en-US" sz="2000" dirty="0">
                <a:solidFill>
                  <a:srgbClr val="0066FF"/>
                </a:solidFill>
                <a:latin typeface="Verdana" panose="020B0604030504040204" pitchFamily="34" charset="0"/>
                <a:ea typeface="Verdana" panose="020B0604030504040204" pitchFamily="34" charset="0"/>
                <a:cs typeface="Verdana" panose="020B0604030504040204" pitchFamily="34" charset="0"/>
              </a:rPr>
              <a:t>“Spinning the Higgs” (2015) exactly about this topic.  And the answer is yes we can do that pretty well.</a:t>
            </a:r>
          </a:p>
          <a:p>
            <a:pPr indent="-457200" algn="l">
              <a:lnSpc>
                <a:spcPct val="120000"/>
              </a:lnSpc>
              <a:spcBef>
                <a:spcPct val="0"/>
              </a:spcBef>
              <a:defRPr/>
            </a:pPr>
            <a:endParaRPr lang="en-GB" altLang="en-US"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indent="-457200" algn="l">
              <a:lnSpc>
                <a:spcPct val="120000"/>
              </a:lnSpc>
              <a:spcBef>
                <a:spcPct val="0"/>
              </a:spcBef>
              <a:defRPr/>
            </a:pPr>
            <a:r>
              <a:rPr lang="en-GB" altLang="en-US" dirty="0">
                <a:solidFill>
                  <a:srgbClr val="0066FF"/>
                </a:solidFill>
                <a:latin typeface="Verdana" panose="020B0604030504040204" pitchFamily="34" charset="0"/>
                <a:ea typeface="Verdana" panose="020B0604030504040204" pitchFamily="34" charset="0"/>
                <a:cs typeface="Verdana" panose="020B0604030504040204" pitchFamily="34" charset="0"/>
              </a:rPr>
              <a:t>In ATLAS it was thought of little interest to reconstruct the Higgs rest frame. Contrary we were of the opinion that the rest frame variables are the key to Higgs physics, e.g. to determine the spin and parity of Higgs.</a:t>
            </a:r>
          </a:p>
          <a:p>
            <a:pPr indent="-457200" algn="l">
              <a:lnSpc>
                <a:spcPct val="120000"/>
              </a:lnSpc>
              <a:spcBef>
                <a:spcPct val="0"/>
              </a:spcBef>
              <a:defRPr/>
            </a:pPr>
            <a:r>
              <a:rPr lang="en-GB" altLang="en-US" dirty="0">
                <a:solidFill>
                  <a:srgbClr val="0066FF"/>
                </a:solidFill>
                <a:latin typeface="Verdana" panose="020B0604030504040204" pitchFamily="34" charset="0"/>
                <a:ea typeface="Verdana" panose="020B0604030504040204" pitchFamily="34" charset="0"/>
                <a:cs typeface="Verdana" panose="020B0604030504040204" pitchFamily="34" charset="0"/>
              </a:rPr>
              <a:t>For a Bell test it is required to measure the lepton angles in the Higgs rest frame.</a:t>
            </a:r>
          </a:p>
          <a:p>
            <a:pPr indent="-457200" algn="l">
              <a:lnSpc>
                <a:spcPct val="120000"/>
              </a:lnSpc>
              <a:spcBef>
                <a:spcPct val="0"/>
              </a:spcBef>
              <a:defRPr/>
            </a:pPr>
            <a:endParaRPr lang="en-GB" dirty="0">
              <a:solidFill>
                <a:srgbClr val="7F7F7F"/>
              </a:solidFill>
              <a:latin typeface="CMSSBX10"/>
              <a:cs typeface="Verdana"/>
            </a:endParaRPr>
          </a:p>
          <a:p>
            <a:pPr indent="-457200">
              <a:lnSpc>
                <a:spcPct val="120000"/>
              </a:lnSpc>
              <a:spcBef>
                <a:spcPct val="0"/>
              </a:spcBef>
              <a:defRPr/>
            </a:pPr>
            <a:endParaRPr lang="en-GB" dirty="0"/>
          </a:p>
          <a:p>
            <a:pPr indent="-457200">
              <a:lnSpc>
                <a:spcPct val="120000"/>
              </a:lnSpc>
              <a:spcBef>
                <a:spcPct val="0"/>
              </a:spcBef>
              <a:defRPr/>
            </a:pPr>
            <a:endParaRPr lang="en-GB" dirty="0"/>
          </a:p>
          <a:p>
            <a:pPr indent="-457200">
              <a:lnSpc>
                <a:spcPct val="120000"/>
              </a:lnSpc>
              <a:spcBef>
                <a:spcPct val="0"/>
              </a:spcBef>
              <a:defRPr/>
            </a:pPr>
            <a:endParaRPr lang="en-GB" altLang="en-US" dirty="0"/>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69F03292-2151-6352-9A8A-A3332F221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093840" y="2544507"/>
            <a:ext cx="4114611" cy="3085958"/>
          </a:xfrm>
          <a:prstGeom prst="rect">
            <a:avLst/>
          </a:prstGeom>
        </p:spPr>
      </p:pic>
      <p:pic>
        <p:nvPicPr>
          <p:cNvPr id="2" name="Picture 1">
            <a:extLst>
              <a:ext uri="{FF2B5EF4-FFF2-40B4-BE49-F238E27FC236}">
                <a16:creationId xmlns:a16="http://schemas.microsoft.com/office/drawing/2014/main" id="{BE0CE9D2-81F6-7FA9-BC78-B4242FD9629D}"/>
              </a:ext>
            </a:extLst>
          </p:cNvPr>
          <p:cNvPicPr>
            <a:picLocks noChangeAspect="1"/>
          </p:cNvPicPr>
          <p:nvPr/>
        </p:nvPicPr>
        <p:blipFill>
          <a:blip r:embed="rId6"/>
          <a:stretch>
            <a:fillRect/>
          </a:stretch>
        </p:blipFill>
        <p:spPr>
          <a:xfrm>
            <a:off x="9028148" y="362352"/>
            <a:ext cx="2888134" cy="1161648"/>
          </a:xfrm>
          <a:prstGeom prst="rect">
            <a:avLst/>
          </a:prstGeom>
        </p:spPr>
      </p:pic>
    </p:spTree>
    <p:extLst>
      <p:ext uri="{BB962C8B-B14F-4D97-AF65-F5344CB8AC3E}">
        <p14:creationId xmlns:p14="http://schemas.microsoft.com/office/powerpoint/2010/main" val="238630486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428702" y="188640"/>
            <a:ext cx="720380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A Bell test in Higgs to WW decays  </a:t>
            </a:r>
          </a:p>
        </p:txBody>
      </p:sp>
      <p:sp>
        <p:nvSpPr>
          <p:cNvPr id="3076" name="Rectangle 6"/>
          <p:cNvSpPr>
            <a:spLocks noGrp="1" noChangeArrowheads="1"/>
          </p:cNvSpPr>
          <p:nvPr>
            <p:ph type="subTitle" idx="1"/>
          </p:nvPr>
        </p:nvSpPr>
        <p:spPr>
          <a:xfrm>
            <a:off x="1919536" y="1916832"/>
            <a:ext cx="8712968" cy="3816424"/>
          </a:xfrm>
        </p:spPr>
        <p:txBody>
          <a:bodyPr/>
          <a:lstStyle/>
          <a:p>
            <a:pPr indent="-457200">
              <a:lnSpc>
                <a:spcPct val="120000"/>
              </a:lnSpc>
              <a:spcBef>
                <a:spcPct val="0"/>
              </a:spcBef>
              <a:defRPr/>
            </a:pPr>
            <a:endParaRPr lang="en-GB" dirty="0"/>
          </a:p>
          <a:p>
            <a:pPr indent="-457200">
              <a:lnSpc>
                <a:spcPct val="120000"/>
              </a:lnSpc>
              <a:spcBef>
                <a:spcPct val="0"/>
              </a:spcBef>
              <a:defRPr/>
            </a:pPr>
            <a:endParaRPr lang="en-GB" dirty="0"/>
          </a:p>
          <a:p>
            <a:pPr indent="-457200">
              <a:lnSpc>
                <a:spcPct val="120000"/>
              </a:lnSpc>
              <a:spcBef>
                <a:spcPct val="0"/>
              </a:spcBef>
              <a:defRPr/>
            </a:pPr>
            <a:endParaRPr lang="en-GB" altLang="en-US" dirty="0"/>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333D5213-A610-212A-0C2B-3A9F0D47DBB5}"/>
              </a:ext>
            </a:extLst>
          </p:cNvPr>
          <p:cNvPicPr>
            <a:picLocks noChangeAspect="1"/>
          </p:cNvPicPr>
          <p:nvPr/>
        </p:nvPicPr>
        <p:blipFill>
          <a:blip r:embed="rId4"/>
          <a:stretch>
            <a:fillRect/>
          </a:stretch>
        </p:blipFill>
        <p:spPr>
          <a:xfrm>
            <a:off x="695400" y="2172072"/>
            <a:ext cx="5328592" cy="3752776"/>
          </a:xfrm>
          <a:prstGeom prst="rect">
            <a:avLst/>
          </a:prstGeom>
        </p:spPr>
      </p:pic>
      <p:pic>
        <p:nvPicPr>
          <p:cNvPr id="5" name="Picture 4">
            <a:extLst>
              <a:ext uri="{FF2B5EF4-FFF2-40B4-BE49-F238E27FC236}">
                <a16:creationId xmlns:a16="http://schemas.microsoft.com/office/drawing/2014/main" id="{A9B50589-7AFD-88AB-8DD5-218474750E6E}"/>
              </a:ext>
            </a:extLst>
          </p:cNvPr>
          <p:cNvPicPr>
            <a:picLocks noChangeAspect="1"/>
          </p:cNvPicPr>
          <p:nvPr/>
        </p:nvPicPr>
        <p:blipFill>
          <a:blip r:embed="rId5"/>
          <a:stretch>
            <a:fillRect/>
          </a:stretch>
        </p:blipFill>
        <p:spPr>
          <a:xfrm>
            <a:off x="6533884" y="2060848"/>
            <a:ext cx="5322756" cy="3752776"/>
          </a:xfrm>
          <a:prstGeom prst="rect">
            <a:avLst/>
          </a:prstGeom>
        </p:spPr>
      </p:pic>
      <p:sp>
        <p:nvSpPr>
          <p:cNvPr id="7" name="TextBox 6">
            <a:extLst>
              <a:ext uri="{FF2B5EF4-FFF2-40B4-BE49-F238E27FC236}">
                <a16:creationId xmlns:a16="http://schemas.microsoft.com/office/drawing/2014/main" id="{1938AC39-A2FD-0593-1652-B0DF213561DE}"/>
              </a:ext>
            </a:extLst>
          </p:cNvPr>
          <p:cNvSpPr txBox="1"/>
          <p:nvPr/>
        </p:nvSpPr>
        <p:spPr>
          <a:xfrm>
            <a:off x="3270194" y="1189047"/>
            <a:ext cx="8963980" cy="400110"/>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What is the expression for the differential cross section?</a:t>
            </a:r>
          </a:p>
        </p:txBody>
      </p:sp>
      <p:sp>
        <p:nvSpPr>
          <p:cNvPr id="9" name="TextBox 8">
            <a:extLst>
              <a:ext uri="{FF2B5EF4-FFF2-40B4-BE49-F238E27FC236}">
                <a16:creationId xmlns:a16="http://schemas.microsoft.com/office/drawing/2014/main" id="{3BA90212-E367-B1F3-45FB-AE42E70F7CED}"/>
              </a:ext>
            </a:extLst>
          </p:cNvPr>
          <p:cNvSpPr txBox="1"/>
          <p:nvPr/>
        </p:nvSpPr>
        <p:spPr>
          <a:xfrm>
            <a:off x="5447928" y="1679766"/>
            <a:ext cx="2304256"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from E </a:t>
            </a:r>
            <a:r>
              <a:rPr kumimoji="0" lang="en-GB" sz="18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Gabrieli</a:t>
            </a:r>
            <a:endParaRPr kumimoji="0" lang="en-GB"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4427549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428702" y="188640"/>
            <a:ext cx="720380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A Bell test in Higgs to WW decays  </a:t>
            </a:r>
          </a:p>
        </p:txBody>
      </p:sp>
      <p:sp>
        <p:nvSpPr>
          <p:cNvPr id="3076" name="Rectangle 6"/>
          <p:cNvSpPr>
            <a:spLocks noGrp="1" noChangeArrowheads="1"/>
          </p:cNvSpPr>
          <p:nvPr>
            <p:ph type="subTitle" idx="1"/>
          </p:nvPr>
        </p:nvSpPr>
        <p:spPr>
          <a:xfrm>
            <a:off x="1919536" y="1916832"/>
            <a:ext cx="8712968" cy="3816424"/>
          </a:xfrm>
        </p:spPr>
        <p:txBody>
          <a:bodyPr/>
          <a:lstStyle/>
          <a:p>
            <a:pPr indent="-457200">
              <a:lnSpc>
                <a:spcPct val="120000"/>
              </a:lnSpc>
              <a:spcBef>
                <a:spcPct val="0"/>
              </a:spcBef>
              <a:defRPr/>
            </a:pPr>
            <a:endParaRPr lang="en-GB" dirty="0"/>
          </a:p>
          <a:p>
            <a:pPr indent="-457200">
              <a:lnSpc>
                <a:spcPct val="120000"/>
              </a:lnSpc>
              <a:spcBef>
                <a:spcPct val="0"/>
              </a:spcBef>
              <a:defRPr/>
            </a:pPr>
            <a:endParaRPr lang="en-GB" dirty="0"/>
          </a:p>
          <a:p>
            <a:pPr indent="-457200">
              <a:lnSpc>
                <a:spcPct val="120000"/>
              </a:lnSpc>
              <a:spcBef>
                <a:spcPct val="0"/>
              </a:spcBef>
              <a:defRPr/>
            </a:pPr>
            <a:endParaRPr lang="en-GB" altLang="en-US" dirty="0"/>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AAD7E544-1143-633F-F469-A699C96E9C85}"/>
              </a:ext>
            </a:extLst>
          </p:cNvPr>
          <p:cNvPicPr>
            <a:picLocks noChangeAspect="1"/>
          </p:cNvPicPr>
          <p:nvPr/>
        </p:nvPicPr>
        <p:blipFill>
          <a:blip r:embed="rId4"/>
          <a:stretch>
            <a:fillRect/>
          </a:stretch>
        </p:blipFill>
        <p:spPr>
          <a:xfrm>
            <a:off x="1343472" y="3416837"/>
            <a:ext cx="4152641" cy="2942780"/>
          </a:xfrm>
          <a:prstGeom prst="rect">
            <a:avLst/>
          </a:prstGeom>
        </p:spPr>
      </p:pic>
      <p:pic>
        <p:nvPicPr>
          <p:cNvPr id="3" name="Picture 2">
            <a:extLst>
              <a:ext uri="{FF2B5EF4-FFF2-40B4-BE49-F238E27FC236}">
                <a16:creationId xmlns:a16="http://schemas.microsoft.com/office/drawing/2014/main" id="{7322369C-6D73-911E-94FE-F0FE8755210A}"/>
              </a:ext>
            </a:extLst>
          </p:cNvPr>
          <p:cNvPicPr>
            <a:picLocks noChangeAspect="1"/>
          </p:cNvPicPr>
          <p:nvPr/>
        </p:nvPicPr>
        <p:blipFill>
          <a:blip r:embed="rId5"/>
          <a:stretch>
            <a:fillRect/>
          </a:stretch>
        </p:blipFill>
        <p:spPr>
          <a:xfrm>
            <a:off x="7176120" y="3537194"/>
            <a:ext cx="4662261" cy="3292818"/>
          </a:xfrm>
          <a:prstGeom prst="rect">
            <a:avLst/>
          </a:prstGeom>
        </p:spPr>
      </p:pic>
      <p:pic>
        <p:nvPicPr>
          <p:cNvPr id="4" name="Picture 3">
            <a:extLst>
              <a:ext uri="{FF2B5EF4-FFF2-40B4-BE49-F238E27FC236}">
                <a16:creationId xmlns:a16="http://schemas.microsoft.com/office/drawing/2014/main" id="{4BD96600-81F7-2B45-E6F5-92D8E2F76E2B}"/>
              </a:ext>
            </a:extLst>
          </p:cNvPr>
          <p:cNvPicPr>
            <a:picLocks noChangeAspect="1"/>
          </p:cNvPicPr>
          <p:nvPr/>
        </p:nvPicPr>
        <p:blipFill>
          <a:blip r:embed="rId6"/>
          <a:stretch>
            <a:fillRect/>
          </a:stretch>
        </p:blipFill>
        <p:spPr>
          <a:xfrm>
            <a:off x="3306941" y="1184589"/>
            <a:ext cx="4378343" cy="2160240"/>
          </a:xfrm>
          <a:prstGeom prst="rect">
            <a:avLst/>
          </a:prstGeom>
        </p:spPr>
      </p:pic>
      <p:sp>
        <p:nvSpPr>
          <p:cNvPr id="6" name="TextBox 5">
            <a:extLst>
              <a:ext uri="{FF2B5EF4-FFF2-40B4-BE49-F238E27FC236}">
                <a16:creationId xmlns:a16="http://schemas.microsoft.com/office/drawing/2014/main" id="{FEE539BD-997A-EE20-EB69-0AA8793DE176}"/>
              </a:ext>
            </a:extLst>
          </p:cNvPr>
          <p:cNvSpPr txBox="1"/>
          <p:nvPr/>
        </p:nvSpPr>
        <p:spPr>
          <a:xfrm>
            <a:off x="8904312" y="1426041"/>
            <a:ext cx="196788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from E </a:t>
            </a:r>
            <a:r>
              <a:rPr kumimoji="0" lang="en-GB" sz="18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Gabrieli</a:t>
            </a:r>
            <a:endParaRPr kumimoji="0" lang="en-GB"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0689637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575720" y="476672"/>
            <a:ext cx="720380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An experimental point of view</a:t>
            </a:r>
          </a:p>
        </p:txBody>
      </p:sp>
      <mc:AlternateContent xmlns:mc="http://schemas.openxmlformats.org/markup-compatibility/2006" xmlns:a14="http://schemas.microsoft.com/office/drawing/2010/main">
        <mc:Choice Requires="a14">
          <p:sp>
            <p:nvSpPr>
              <p:cNvPr id="3076" name="Rectangle 6"/>
              <p:cNvSpPr>
                <a:spLocks noGrp="1" noChangeArrowheads="1"/>
              </p:cNvSpPr>
              <p:nvPr>
                <p:ph type="subTitle" idx="1"/>
              </p:nvPr>
            </p:nvSpPr>
            <p:spPr>
              <a:xfrm>
                <a:off x="1127448" y="1772816"/>
                <a:ext cx="10657184" cy="4279142"/>
              </a:xfrm>
            </p:spPr>
            <p:txBody>
              <a:bodyPr/>
              <a:lstStyle/>
              <a:p>
                <a:pPr indent="-457200" algn="l">
                  <a:lnSpc>
                    <a:spcPct val="120000"/>
                  </a:lnSpc>
                  <a:spcBef>
                    <a:spcPct val="0"/>
                  </a:spcBef>
                  <a:defRPr/>
                </a:pPr>
                <a:r>
                  <a:rPr lang="en-GB" altLang="en-US" dirty="0">
                    <a:solidFill>
                      <a:srgbClr val="0066FF"/>
                    </a:solidFill>
                    <a:latin typeface="Verdana"/>
                    <a:cs typeface="Verdana"/>
                  </a:rPr>
                  <a:t>The differential distribution is described by 8 fundamental distributions (Wigner </a:t>
                </a:r>
                <a:r>
                  <a:rPr lang="en-GB" altLang="en-US" dirty="0" err="1">
                    <a:solidFill>
                      <a:srgbClr val="0066FF"/>
                    </a:solidFill>
                    <a:latin typeface="Verdana"/>
                    <a:cs typeface="Verdana"/>
                  </a:rPr>
                  <a:t>q</a:t>
                </a:r>
                <a:r>
                  <a:rPr lang="en-GB" altLang="en-US" baseline="30000" dirty="0" err="1">
                    <a:solidFill>
                      <a:srgbClr val="0066FF"/>
                    </a:solidFill>
                    <a:latin typeface="Verdana"/>
                    <a:cs typeface="Verdana"/>
                  </a:rPr>
                  <a:t>n</a:t>
                </a:r>
                <a14:m>
                  <m:oMath xmlns:m="http://schemas.openxmlformats.org/officeDocument/2006/math">
                    <m:r>
                      <a:rPr lang="en-US" i="1" baseline="-25000">
                        <a:latin typeface="Cambria Math" panose="02040503050406030204" pitchFamily="18" charset="0"/>
                        <a:ea typeface="Cambria Math" panose="02040503050406030204" pitchFamily="18" charset="0"/>
                      </a:rPr>
                      <m:t>±</m:t>
                    </m:r>
                  </m:oMath>
                </a14:m>
                <a:r>
                  <a:rPr lang="en-GB" altLang="en-US" dirty="0">
                    <a:solidFill>
                      <a:srgbClr val="0066FF"/>
                    </a:solidFill>
                    <a:latin typeface="Verdana"/>
                    <a:cs typeface="Verdana"/>
                  </a:rPr>
                  <a:t> in previous slide or </a:t>
                </a:r>
                <a14:m>
                  <m:oMath xmlns:m="http://schemas.openxmlformats.org/officeDocument/2006/math">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ea typeface="Cambria Math" panose="02040503050406030204" pitchFamily="18" charset="0"/>
                          </a:rPr>
                          <m:t>𝑛</m:t>
                        </m:r>
                      </m:sub>
                      <m:sup>
                        <m:r>
                          <a:rPr lang="en-US" b="0" i="1" smtClean="0">
                            <a:latin typeface="Cambria Math" panose="02040503050406030204" pitchFamily="18" charset="0"/>
                            <a:ea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 </m:t>
                        </m:r>
                      </m:sup>
                    </m:sSubSup>
                  </m:oMath>
                </a14:m>
                <a:r>
                  <a:rPr lang="en-GB" altLang="en-US" dirty="0">
                    <a:solidFill>
                      <a:srgbClr val="0066FF"/>
                    </a:solidFill>
                    <a:latin typeface="Verdana"/>
                    <a:cs typeface="Verdana"/>
                  </a:rPr>
                  <a:t> from Barr). Experimentally one can measure the full 4D distribution – or 8x8 Matrix:</a:t>
                </a:r>
              </a:p>
              <a:p>
                <a:pPr indent="-457200" algn="l">
                  <a:lnSpc>
                    <a:spcPct val="120000"/>
                  </a:lnSpc>
                  <a:spcBef>
                    <a:spcPct val="0"/>
                  </a:spcBef>
                  <a:defRPr/>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𝑁</m:t>
                          </m:r>
                          <m:r>
                            <a:rPr lang="en-US" i="1" smtClean="0">
                              <a:latin typeface="Cambria Math" panose="02040503050406030204" pitchFamily="18" charset="0"/>
                            </a:rPr>
                            <m:t> </m:t>
                          </m:r>
                          <m:r>
                            <a:rPr lang="en-US" b="0" i="1" smtClean="0">
                              <a:latin typeface="Cambria Math" panose="02040503050406030204" pitchFamily="18" charset="0"/>
                            </a:rPr>
                            <m:t>(</m:t>
                          </m:r>
                          <m:r>
                            <a:rPr lang="en-US" b="0" i="1" smtClean="0">
                              <a:latin typeface="Cambria Math" panose="02040503050406030204" pitchFamily="18" charset="0"/>
                            </a:rPr>
                            <m:t>𝑐𝑜𝑠</m:t>
                          </m:r>
                          <m:r>
                            <a:rPr lang="en-US" i="1">
                              <a:latin typeface="Cambria Math" panose="02040503050406030204" pitchFamily="18" charset="0"/>
                              <a:ea typeface="Cambria Math" panose="02040503050406030204" pitchFamily="18" charset="0"/>
                            </a:rPr>
                            <m:t>𝜗</m:t>
                          </m:r>
                          <m:r>
                            <a:rPr lang="en-US" b="0" i="1" baseline="3000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𝜑</m:t>
                          </m:r>
                          <m:r>
                            <a:rPr lang="en-US" b="0" i="1" baseline="3000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𝑐𝑜𝑠</m:t>
                          </m:r>
                          <m:r>
                            <a:rPr lang="en-US" i="1">
                              <a:latin typeface="Cambria Math" panose="02040503050406030204" pitchFamily="18" charset="0"/>
                              <a:ea typeface="Cambria Math" panose="02040503050406030204" pitchFamily="18" charset="0"/>
                            </a:rPr>
                            <m:t>𝜗</m:t>
                          </m:r>
                          <m:r>
                            <a:rPr lang="en-US" b="0" i="1" baseline="3000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𝜑</m:t>
                          </m:r>
                          <m:r>
                            <a:rPr lang="en-US" b="0" i="1" baseline="30000"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m:t>
                          </m:r>
                        </m:num>
                        <m:den>
                          <m:r>
                            <a:rPr lang="en-US" i="1">
                              <a:latin typeface="Cambria Math" panose="02040503050406030204" pitchFamily="18" charset="0"/>
                            </a:rPr>
                            <m:t>𝑁</m:t>
                          </m:r>
                          <m:r>
                            <a:rPr lang="en-US" i="1" baseline="-25000">
                              <a:latin typeface="Cambria Math" panose="02040503050406030204" pitchFamily="18" charset="0"/>
                            </a:rPr>
                            <m:t>𝑡𝑜𝑡𝑎𝑙</m:t>
                          </m:r>
                        </m:den>
                      </m:f>
                      <m:r>
                        <a:rPr lang="en-US" b="0" i="1" smtClean="0">
                          <a:latin typeface="Cambria Math" panose="02040503050406030204" pitchFamily="18" charset="0"/>
                          <a:ea typeface="Cambria Math" panose="02040503050406030204" pitchFamily="18" charset="0"/>
                        </a:rPr>
                        <m:t>=</m:t>
                      </m:r>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=8</m:t>
                          </m:r>
                        </m:sup>
                        <m:e>
                          <m:sSubSup>
                            <m:sSubSupPr>
                              <m:ctrlPr>
                                <a:rPr lang="en-US" b="0" i="1" smtClean="0">
                                  <a:latin typeface="Cambria Math" panose="02040503050406030204" pitchFamily="18" charset="0"/>
                                  <a:ea typeface="Cambria Math" panose="02040503050406030204" pitchFamily="18" charset="0"/>
                                </a:rPr>
                              </m:ctrlPr>
                            </m:sSubSupPr>
                            <m:e>
                              <m:sSubSup>
                                <m:sSubSupPr>
                                  <m:ctrlPr>
                                    <a:rPr lang="en-US" i="1">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9&lt;</m:t>
                                  </m:r>
                                  <m:r>
                                    <a:rPr lang="en-US" b="0" i="1" smtClean="0">
                                      <a:latin typeface="Cambria Math" panose="02040503050406030204" pitchFamily="18" charset="0"/>
                                      <a:ea typeface="Cambria Math" panose="02040503050406030204" pitchFamily="18" charset="0"/>
                                    </a:rPr>
                                    <m:t>𝑐</m:t>
                                  </m:r>
                                </m:e>
                                <m:sub>
                                  <m:r>
                                    <a:rPr lang="en-US" i="1">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𝑚</m:t>
                                  </m:r>
                                </m:sub>
                                <m:sup>
                                  <m:r>
                                    <a:rPr lang="en-US" i="1">
                                      <a:latin typeface="Cambria Math" panose="02040503050406030204" pitchFamily="18" charset="0"/>
                                      <a:ea typeface="Cambria Math" panose="02040503050406030204" pitchFamily="18" charset="0"/>
                                    </a:rPr>
                                    <m:t> </m:t>
                                  </m:r>
                                </m:sup>
                              </m:sSubSup>
                              <m:r>
                                <a:rPr lang="en-US" b="0" i="1" smtClean="0">
                                  <a:latin typeface="Cambria Math" panose="02040503050406030204" pitchFamily="18" charset="0"/>
                                  <a:ea typeface="Cambria Math" panose="02040503050406030204" pitchFamily="18" charset="0"/>
                                </a:rPr>
                                <m:t>&gt; </m:t>
                              </m:r>
                              <m:r>
                                <a:rPr lang="en-US" b="0" i="1" smtClean="0">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ea typeface="Cambria Math" panose="02040503050406030204" pitchFamily="18" charset="0"/>
                                </a:rPr>
                                <m:t>𝑛</m:t>
                              </m:r>
                            </m:sub>
                            <m:sup>
                              <m:r>
                                <a:rPr lang="en-US" b="0" i="1" smtClean="0">
                                  <a:latin typeface="Cambria Math" panose="02040503050406030204" pitchFamily="18" charset="0"/>
                                  <a:ea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m:t>
                              </m:r>
                            </m:sup>
                          </m:sSubSup>
                        </m:e>
                      </m:nary>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𝜙</m:t>
                          </m:r>
                        </m:e>
                        <m:sub>
                          <m:r>
                            <a:rPr lang="en-US" b="0" i="1" smtClean="0">
                              <a:latin typeface="Cambria Math" panose="02040503050406030204" pitchFamily="18" charset="0"/>
                              <a:ea typeface="Cambria Math" panose="02040503050406030204" pitchFamily="18" charset="0"/>
                            </a:rPr>
                            <m:t>𝑚</m:t>
                          </m:r>
                        </m:sub>
                        <m:sup>
                          <m:r>
                            <a:rPr lang="en-US" i="1">
                              <a:latin typeface="Cambria Math" panose="02040503050406030204" pitchFamily="18" charset="0"/>
                              <a:ea typeface="Cambria Math" panose="02040503050406030204" pitchFamily="18" charset="0"/>
                            </a:rPr>
                            <m:t>𝑄</m:t>
                          </m:r>
                          <m:r>
                            <a:rPr lang="en-US" i="1">
                              <a:latin typeface="Cambria Math" panose="02040503050406030204" pitchFamily="18" charset="0"/>
                              <a:ea typeface="Cambria Math" panose="02040503050406030204" pitchFamily="18" charset="0"/>
                            </a:rPr>
                            <m:t>−  </m:t>
                          </m:r>
                        </m:sup>
                      </m:sSubSup>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3</m:t>
                      </m:r>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=8</m:t>
                          </m:r>
                        </m:sup>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&lt;</m:t>
                              </m:r>
                              <m:r>
                                <a:rPr lang="en-US" i="1">
                                  <a:latin typeface="Cambria Math" panose="02040503050406030204" pitchFamily="18" charset="0"/>
                                  <a:ea typeface="Cambria Math" panose="02040503050406030204" pitchFamily="18" charset="0"/>
                                </a:rPr>
                                <m:t>𝑞</m:t>
                              </m:r>
                            </m:e>
                            <m:sub>
                              <m:r>
                                <a:rPr lang="en-US" i="1">
                                  <a:latin typeface="Cambria Math" panose="02040503050406030204" pitchFamily="18" charset="0"/>
                                  <a:ea typeface="Cambria Math" panose="02040503050406030204" pitchFamily="18" charset="0"/>
                                </a:rPr>
                                <m:t>𝑛</m:t>
                              </m:r>
                            </m:sub>
                            <m:sup>
                              <m:r>
                                <a:rPr lang="en-US" i="1">
                                  <a:latin typeface="Cambria Math" panose="02040503050406030204" pitchFamily="18" charset="0"/>
                                  <a:ea typeface="Cambria Math" panose="02040503050406030204" pitchFamily="18" charset="0"/>
                                </a:rPr>
                                <m:t>+ </m:t>
                              </m:r>
                            </m:sup>
                          </m:sSubSup>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&gt;</m:t>
                              </m:r>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𝑛</m:t>
                              </m:r>
                            </m:sub>
                            <m:sup>
                              <m:r>
                                <a:rPr lang="en-US" i="1">
                                  <a:latin typeface="Cambria Math" panose="02040503050406030204" pitchFamily="18" charset="0"/>
                                  <a:ea typeface="Cambria Math" panose="02040503050406030204" pitchFamily="18" charset="0"/>
                                </a:rPr>
                                <m:t>𝑄</m:t>
                              </m:r>
                              <m:r>
                                <a:rPr lang="en-US" i="1">
                                  <a:latin typeface="Cambria Math" panose="02040503050406030204" pitchFamily="18" charset="0"/>
                                  <a:ea typeface="Cambria Math" panose="02040503050406030204" pitchFamily="18" charset="0"/>
                                </a:rPr>
                                <m:t>+ </m:t>
                              </m:r>
                            </m:sup>
                          </m:sSubSup>
                        </m:e>
                      </m:nary>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3</m:t>
                      </m:r>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=8</m:t>
                          </m:r>
                        </m:sup>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𝑞</m:t>
                              </m:r>
                            </m:e>
                            <m:sub>
                              <m:r>
                                <a:rPr lang="en-US" i="1">
                                  <a:latin typeface="Cambria Math" panose="02040503050406030204" pitchFamily="18" charset="0"/>
                                  <a:ea typeface="Cambria Math" panose="02040503050406030204" pitchFamily="18" charset="0"/>
                                </a:rPr>
                                <m:t>𝑛</m:t>
                              </m:r>
                            </m:sub>
                            <m: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sup>
                          </m:sSubSup>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&gt;</m:t>
                              </m:r>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𝑛</m:t>
                              </m:r>
                            </m:sub>
                            <m:sup>
                              <m:r>
                                <a:rPr lang="en-US" i="1">
                                  <a:latin typeface="Cambria Math" panose="02040503050406030204" pitchFamily="18" charset="0"/>
                                  <a:ea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sup>
                          </m:sSubSup>
                        </m:e>
                      </m:nary>
                    </m:oMath>
                  </m:oMathPara>
                </a14:m>
                <a:endParaRPr lang="en-GB" altLang="en-US" dirty="0">
                  <a:solidFill>
                    <a:srgbClr val="0066FF"/>
                  </a:solidFill>
                  <a:latin typeface="Verdana"/>
                  <a:cs typeface="Verdana"/>
                </a:endParaRPr>
              </a:p>
              <a:p>
                <a:pPr indent="-457200" algn="l">
                  <a:lnSpc>
                    <a:spcPct val="120000"/>
                  </a:lnSpc>
                  <a:spcBef>
                    <a:spcPct val="0"/>
                  </a:spcBef>
                  <a:defRPr/>
                </a:pPr>
                <a:endParaRPr lang="en-GB" altLang="en-US" sz="1000" dirty="0">
                  <a:solidFill>
                    <a:srgbClr val="0066FF"/>
                  </a:solidFill>
                  <a:latin typeface="Verdana"/>
                  <a:cs typeface="Verdana"/>
                </a:endParaRPr>
              </a:p>
              <a:p>
                <a:pPr indent="-457200" algn="l">
                  <a:lnSpc>
                    <a:spcPct val="120000"/>
                  </a:lnSpc>
                  <a:spcBef>
                    <a:spcPct val="0"/>
                  </a:spcBef>
                  <a:defRPr/>
                </a:pPr>
                <a:r>
                  <a:rPr lang="en-GB" altLang="en-US" dirty="0">
                    <a:solidFill>
                      <a:srgbClr val="0066FF"/>
                    </a:solidFill>
                    <a:latin typeface="Verdana"/>
                    <a:cs typeface="Verdana"/>
                  </a:rPr>
                  <a:t>where the off -diagonal </a:t>
                </a:r>
                <a:r>
                  <a:rPr lang="en-GB" altLang="en-US" dirty="0">
                    <a:latin typeface="Verdana"/>
                    <a:cs typeface="Verdana"/>
                  </a:rPr>
                  <a:t>&lt;</a:t>
                </a:r>
                <a:r>
                  <a:rPr lang="en-GB" altLang="en-US" dirty="0" err="1">
                    <a:latin typeface="Verdana"/>
                    <a:cs typeface="Verdana"/>
                  </a:rPr>
                  <a:t>c</a:t>
                </a:r>
                <a:r>
                  <a:rPr lang="en-GB" altLang="en-US" baseline="-25000" dirty="0" err="1">
                    <a:latin typeface="Verdana"/>
                    <a:cs typeface="Verdana"/>
                  </a:rPr>
                  <a:t>nm</a:t>
                </a:r>
                <a:r>
                  <a:rPr lang="en-GB" altLang="en-US" dirty="0">
                    <a:latin typeface="Verdana"/>
                    <a:cs typeface="Verdana"/>
                  </a:rPr>
                  <a:t>&gt; coefficients </a:t>
                </a:r>
                <a:r>
                  <a:rPr lang="en-GB" altLang="en-US" dirty="0">
                    <a:solidFill>
                      <a:srgbClr val="0066FF"/>
                    </a:solidFill>
                    <a:latin typeface="Verdana"/>
                    <a:cs typeface="Verdana"/>
                  </a:rPr>
                  <a:t>are the correlation factors, that are relevant for Bell tests. The last two terms give the uncorrelated distributions.</a:t>
                </a:r>
              </a:p>
              <a:p>
                <a:pPr indent="-457200" algn="l">
                  <a:lnSpc>
                    <a:spcPct val="120000"/>
                  </a:lnSpc>
                  <a:spcBef>
                    <a:spcPct val="0"/>
                  </a:spcBef>
                  <a:defRPr/>
                </a:pPr>
                <a:r>
                  <a:rPr lang="en-GB" altLang="en-US" dirty="0">
                    <a:solidFill>
                      <a:srgbClr val="0066FF"/>
                    </a:solidFill>
                    <a:latin typeface="Verdana"/>
                    <a:cs typeface="Verdana"/>
                  </a:rPr>
                  <a:t>In general, large values for </a:t>
                </a:r>
                <a:r>
                  <a:rPr lang="en-GB" altLang="en-US" dirty="0">
                    <a:latin typeface="Verdana"/>
                    <a:cs typeface="Verdana"/>
                  </a:rPr>
                  <a:t>|&lt;</a:t>
                </a:r>
                <a:r>
                  <a:rPr lang="en-GB" altLang="en-US" dirty="0" err="1">
                    <a:latin typeface="Verdana"/>
                    <a:cs typeface="Verdana"/>
                  </a:rPr>
                  <a:t>c</a:t>
                </a:r>
                <a:r>
                  <a:rPr lang="en-GB" altLang="en-US" baseline="-25000" dirty="0" err="1">
                    <a:latin typeface="Verdana"/>
                    <a:cs typeface="Verdana"/>
                  </a:rPr>
                  <a:t>nm</a:t>
                </a:r>
                <a:r>
                  <a:rPr lang="en-GB" altLang="en-US" dirty="0">
                    <a:latin typeface="Verdana"/>
                    <a:cs typeface="Verdana"/>
                  </a:rPr>
                  <a:t>&gt;| </a:t>
                </a:r>
                <a:r>
                  <a:rPr lang="en-GB" altLang="en-US" dirty="0">
                    <a:solidFill>
                      <a:srgbClr val="0066FF"/>
                    </a:solidFill>
                    <a:latin typeface="Verdana"/>
                    <a:cs typeface="Verdana"/>
                  </a:rPr>
                  <a:t>- so large quantum correlations – mean large Bell violations or big entanglement and “spooky actions at a distance”.</a:t>
                </a:r>
              </a:p>
              <a:p>
                <a:pPr indent="-457200" algn="l">
                  <a:lnSpc>
                    <a:spcPct val="120000"/>
                  </a:lnSpc>
                  <a:spcBef>
                    <a:spcPct val="0"/>
                  </a:spcBef>
                  <a:defRPr/>
                </a:pPr>
                <a:r>
                  <a:rPr lang="en-GB" altLang="en-US" dirty="0">
                    <a:solidFill>
                      <a:srgbClr val="0066FF"/>
                    </a:solidFill>
                    <a:latin typeface="Verdana"/>
                    <a:cs typeface="Verdana"/>
                  </a:rPr>
                  <a:t>As experimentalist, we cannot use the Wigner </a:t>
                </a:r>
                <a:r>
                  <a:rPr lang="en-GB" altLang="en-US" dirty="0" err="1">
                    <a:solidFill>
                      <a:srgbClr val="0066FF"/>
                    </a:solidFill>
                    <a:latin typeface="Verdana"/>
                    <a:cs typeface="Verdana"/>
                  </a:rPr>
                  <a:t>p</a:t>
                </a:r>
                <a:r>
                  <a:rPr lang="en-GB" altLang="en-US" baseline="30000" dirty="0" err="1">
                    <a:solidFill>
                      <a:srgbClr val="0066FF"/>
                    </a:solidFill>
                    <a:latin typeface="Verdana"/>
                    <a:cs typeface="Verdana"/>
                  </a:rPr>
                  <a:t>n</a:t>
                </a:r>
                <a14:m>
                  <m:oMath xmlns:m="http://schemas.openxmlformats.org/officeDocument/2006/math">
                    <m:r>
                      <a:rPr lang="en-US" i="1" baseline="-25000">
                        <a:latin typeface="Cambria Math" panose="02040503050406030204" pitchFamily="18" charset="0"/>
                        <a:ea typeface="Cambria Math" panose="02040503050406030204" pitchFamily="18" charset="0"/>
                      </a:rPr>
                      <m:t>±</m:t>
                    </m:r>
                  </m:oMath>
                </a14:m>
                <a:r>
                  <a:rPr lang="en-GB" altLang="en-US" dirty="0">
                    <a:solidFill>
                      <a:srgbClr val="0066FF"/>
                    </a:solidFill>
                    <a:latin typeface="Verdana"/>
                    <a:cs typeface="Verdana"/>
                  </a:rPr>
                  <a:t> projectors (that assume 100% flat efficiency in phase space). We will have to fit the 4D angular distribution. </a:t>
                </a:r>
              </a:p>
              <a:p>
                <a:pPr indent="-457200" algn="l">
                  <a:lnSpc>
                    <a:spcPct val="120000"/>
                  </a:lnSpc>
                  <a:spcBef>
                    <a:spcPct val="0"/>
                  </a:spcBef>
                  <a:defRPr/>
                </a:pPr>
                <a:endParaRPr lang="en-GB" altLang="en-US" sz="2000" dirty="0">
                  <a:solidFill>
                    <a:srgbClr val="0066FF"/>
                  </a:solidFill>
                  <a:latin typeface="Verdana"/>
                  <a:cs typeface="Verdana"/>
                </a:endParaRPr>
              </a:p>
              <a:p>
                <a:pPr indent="-457200">
                  <a:lnSpc>
                    <a:spcPct val="120000"/>
                  </a:lnSpc>
                  <a:spcBef>
                    <a:spcPct val="0"/>
                  </a:spcBef>
                  <a:defRPr/>
                </a:pPr>
                <a:endParaRPr lang="en-GB" dirty="0">
                  <a:solidFill>
                    <a:srgbClr val="7F7F7F"/>
                  </a:solidFill>
                  <a:latin typeface="Times"/>
                </a:endParaRPr>
              </a:p>
              <a:p>
                <a:pPr indent="-457200">
                  <a:lnSpc>
                    <a:spcPct val="120000"/>
                  </a:lnSpc>
                  <a:spcBef>
                    <a:spcPct val="0"/>
                  </a:spcBef>
                  <a:defRPr/>
                </a:pPr>
                <a:endParaRPr lang="en-GB" dirty="0"/>
              </a:p>
              <a:p>
                <a:pPr indent="-457200">
                  <a:lnSpc>
                    <a:spcPct val="120000"/>
                  </a:lnSpc>
                  <a:spcBef>
                    <a:spcPct val="0"/>
                  </a:spcBef>
                  <a:defRPr/>
                </a:pPr>
                <a:endParaRPr lang="en-GB" dirty="0"/>
              </a:p>
              <a:p>
                <a:pPr indent="-457200">
                  <a:lnSpc>
                    <a:spcPct val="120000"/>
                  </a:lnSpc>
                  <a:spcBef>
                    <a:spcPct val="0"/>
                  </a:spcBef>
                  <a:defRPr/>
                </a:pPr>
                <a:endParaRPr lang="en-GB" altLang="en-US" dirty="0"/>
              </a:p>
            </p:txBody>
          </p:sp>
        </mc:Choice>
        <mc:Fallback xmlns="">
          <p:sp>
            <p:nvSpPr>
              <p:cNvPr id="3076" name="Rectangle 6"/>
              <p:cNvSpPr>
                <a:spLocks noGrp="1" noRot="1" noChangeAspect="1" noMove="1" noResize="1" noEditPoints="1" noAdjustHandles="1" noChangeArrowheads="1" noChangeShapeType="1" noTextEdit="1"/>
              </p:cNvSpPr>
              <p:nvPr>
                <p:ph type="subTitle" idx="1"/>
              </p:nvPr>
            </p:nvSpPr>
            <p:spPr>
              <a:xfrm>
                <a:off x="1127448" y="1772816"/>
                <a:ext cx="10657184" cy="4279142"/>
              </a:xfrm>
              <a:blipFill>
                <a:blip r:embed="rId3"/>
                <a:stretch>
                  <a:fillRect l="-476" t="-296" r="-1071" b="-592"/>
                </a:stretch>
              </a:blipFill>
            </p:spPr>
            <p:txBody>
              <a:bodyPr/>
              <a:lstStyle/>
              <a:p>
                <a:r>
                  <a:rPr lang="en-NL">
                    <a:noFill/>
                  </a:rPr>
                  <a:t> </a:t>
                </a:r>
              </a:p>
            </p:txBody>
          </p:sp>
        </mc:Fallback>
      </mc:AlternateContent>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40742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575720" y="332656"/>
            <a:ext cx="7203802" cy="1080120"/>
          </a:xfrm>
        </p:spPr>
        <p:txBody>
          <a:bodyPr anchor="ctr"/>
          <a:lstStyle/>
          <a:p>
            <a:r>
              <a:rPr lang="en-GB" altLang="en-US" sz="3200" b="0" dirty="0">
                <a:solidFill>
                  <a:srgbClr val="FF0000"/>
                </a:solidFill>
                <a:latin typeface="Verdana" panose="020B0604030504040204" pitchFamily="34" charset="0"/>
                <a:ea typeface="Verdana" panose="020B0604030504040204" pitchFamily="34" charset="0"/>
                <a:cs typeface="Verdana" panose="020B0604030504040204" pitchFamily="34" charset="0"/>
              </a:rPr>
              <a:t>An experimental point of view</a:t>
            </a:r>
          </a:p>
        </p:txBody>
      </p:sp>
      <p:pic>
        <p:nvPicPr>
          <p:cNvPr id="30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E1B6DDF-F5B7-4E35-47D3-437F697374A0}"/>
              </a:ext>
            </a:extLst>
          </p:cNvPr>
          <p:cNvPicPr>
            <a:picLocks noChangeAspect="1"/>
          </p:cNvPicPr>
          <p:nvPr/>
        </p:nvPicPr>
        <p:blipFill>
          <a:blip r:embed="rId4"/>
          <a:stretch>
            <a:fillRect/>
          </a:stretch>
        </p:blipFill>
        <p:spPr>
          <a:xfrm>
            <a:off x="1234340" y="1881455"/>
            <a:ext cx="4682760" cy="3671154"/>
          </a:xfrm>
          <a:prstGeom prst="rect">
            <a:avLst/>
          </a:prstGeom>
        </p:spPr>
      </p:pic>
      <p:sp>
        <p:nvSpPr>
          <p:cNvPr id="5" name="TextBox 4">
            <a:extLst>
              <a:ext uri="{FF2B5EF4-FFF2-40B4-BE49-F238E27FC236}">
                <a16:creationId xmlns:a16="http://schemas.microsoft.com/office/drawing/2014/main" id="{F00784D8-FECF-4A47-A233-D5B5FFBE7D2C}"/>
              </a:ext>
            </a:extLst>
          </p:cNvPr>
          <p:cNvSpPr txBox="1"/>
          <p:nvPr/>
        </p:nvSpPr>
        <p:spPr>
          <a:xfrm>
            <a:off x="911424" y="1544915"/>
            <a:ext cx="6097904" cy="369332"/>
          </a:xfrm>
          <a:prstGeom prst="rect">
            <a:avLst/>
          </a:prstGeom>
          <a:noFill/>
        </p:spPr>
        <p:txBody>
          <a:bodyPr wrap="square">
            <a:spAutoFit/>
          </a:bodyPr>
          <a:lstStyle/>
          <a:p>
            <a:pPr>
              <a:spcBef>
                <a:spcPct val="50000"/>
              </a:spcBef>
              <a:buNone/>
            </a:pPr>
            <a:r>
              <a:rPr lang="en-US" sz="1800" dirty="0">
                <a:latin typeface="Verdana"/>
                <a:cs typeface="Verdana"/>
              </a:rPr>
              <a:t>Recent review  </a:t>
            </a:r>
            <a:r>
              <a:rPr lang="en-US" sz="1800" dirty="0">
                <a:latin typeface="Verdana"/>
                <a:cs typeface="Verdana"/>
                <a:hlinkClick r:id="rId5"/>
              </a:rPr>
              <a:t>paper</a:t>
            </a:r>
            <a:r>
              <a:rPr lang="en-US" sz="1800" dirty="0">
                <a:latin typeface="Verdana"/>
                <a:cs typeface="Verdana"/>
              </a:rPr>
              <a:t> by Barr and </a:t>
            </a:r>
            <a:r>
              <a:rPr lang="en-US" sz="1800" dirty="0" err="1">
                <a:latin typeface="Verdana"/>
                <a:cs typeface="Verdana"/>
              </a:rPr>
              <a:t>Gabrieli</a:t>
            </a:r>
            <a:r>
              <a:rPr lang="en-US" sz="1800" dirty="0">
                <a:latin typeface="Verdana"/>
                <a:cs typeface="Verdana"/>
              </a:rPr>
              <a:t> al</a:t>
            </a:r>
          </a:p>
        </p:txBody>
      </p:sp>
      <p:pic>
        <p:nvPicPr>
          <p:cNvPr id="6" name="Picture 5">
            <a:extLst>
              <a:ext uri="{FF2B5EF4-FFF2-40B4-BE49-F238E27FC236}">
                <a16:creationId xmlns:a16="http://schemas.microsoft.com/office/drawing/2014/main" id="{D152F1EA-83AD-0E00-321A-B6B1E89139EE}"/>
              </a:ext>
            </a:extLst>
          </p:cNvPr>
          <p:cNvPicPr>
            <a:picLocks noChangeAspect="1"/>
          </p:cNvPicPr>
          <p:nvPr/>
        </p:nvPicPr>
        <p:blipFill>
          <a:blip r:embed="rId6"/>
          <a:stretch>
            <a:fillRect/>
          </a:stretch>
        </p:blipFill>
        <p:spPr>
          <a:xfrm>
            <a:off x="6036877" y="2112798"/>
            <a:ext cx="5387715" cy="3188410"/>
          </a:xfrm>
          <a:prstGeom prst="rect">
            <a:avLst/>
          </a:prstGeom>
        </p:spPr>
      </p:pic>
      <p:sp>
        <p:nvSpPr>
          <p:cNvPr id="8" name="TextBox 7">
            <a:extLst>
              <a:ext uri="{FF2B5EF4-FFF2-40B4-BE49-F238E27FC236}">
                <a16:creationId xmlns:a16="http://schemas.microsoft.com/office/drawing/2014/main" id="{98930FD7-89B9-BEC4-03F7-E14BA2BD40CD}"/>
              </a:ext>
            </a:extLst>
          </p:cNvPr>
          <p:cNvSpPr txBox="1"/>
          <p:nvPr/>
        </p:nvSpPr>
        <p:spPr>
          <a:xfrm>
            <a:off x="7393608" y="1547500"/>
            <a:ext cx="4535040" cy="369332"/>
          </a:xfrm>
          <a:prstGeom prst="rect">
            <a:avLst/>
          </a:prstGeom>
          <a:noFill/>
        </p:spPr>
        <p:txBody>
          <a:bodyPr wrap="square">
            <a:spAutoFit/>
          </a:bodyPr>
          <a:lstStyle/>
          <a:p>
            <a:r>
              <a:rPr lang="en-US" sz="1800" dirty="0">
                <a:latin typeface="Verdana"/>
                <a:cs typeface="Verdana"/>
              </a:rPr>
              <a:t>Zoom slide 7 by </a:t>
            </a:r>
            <a:r>
              <a:rPr lang="en-US" sz="1800" dirty="0" err="1">
                <a:latin typeface="Verdana"/>
                <a:cs typeface="Verdana"/>
              </a:rPr>
              <a:t>Gabrieli</a:t>
            </a:r>
            <a:r>
              <a:rPr lang="en-US" sz="1800" dirty="0">
                <a:latin typeface="Verdana"/>
                <a:cs typeface="Verdana"/>
              </a:rPr>
              <a:t> </a:t>
            </a:r>
            <a:endParaRPr lang="en-NL" sz="1800" dirty="0"/>
          </a:p>
        </p:txBody>
      </p:sp>
      <p:sp>
        <p:nvSpPr>
          <p:cNvPr id="9" name="TextBox 8">
            <a:extLst>
              <a:ext uri="{FF2B5EF4-FFF2-40B4-BE49-F238E27FC236}">
                <a16:creationId xmlns:a16="http://schemas.microsoft.com/office/drawing/2014/main" id="{E5CE7CA7-A631-C843-6168-AA5D409B954B}"/>
              </a:ext>
            </a:extLst>
          </p:cNvPr>
          <p:cNvSpPr txBox="1"/>
          <p:nvPr/>
        </p:nvSpPr>
        <p:spPr>
          <a:xfrm>
            <a:off x="2906518" y="5497651"/>
            <a:ext cx="8827234" cy="707886"/>
          </a:xfrm>
          <a:prstGeom prst="rect">
            <a:avLst/>
          </a:prstGeom>
          <a:noFill/>
        </p:spPr>
        <p:txBody>
          <a:bodyPr wrap="square" rtlCol="0">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Shouldn’t this be the same? It looks pretty different</a:t>
            </a:r>
          </a:p>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Left plot is similar to the expression on the previous slide … </a:t>
            </a:r>
          </a:p>
        </p:txBody>
      </p:sp>
      <p:sp>
        <p:nvSpPr>
          <p:cNvPr id="10" name="TextBox 9">
            <a:extLst>
              <a:ext uri="{FF2B5EF4-FFF2-40B4-BE49-F238E27FC236}">
                <a16:creationId xmlns:a16="http://schemas.microsoft.com/office/drawing/2014/main" id="{586B1813-6259-022E-AC4D-1DF8E8B96577}"/>
              </a:ext>
            </a:extLst>
          </p:cNvPr>
          <p:cNvSpPr txBox="1"/>
          <p:nvPr/>
        </p:nvSpPr>
        <p:spPr>
          <a:xfrm>
            <a:off x="423362" y="5149641"/>
            <a:ext cx="2160240" cy="1015663"/>
          </a:xfrm>
          <a:prstGeom prst="rect">
            <a:avLst/>
          </a:prstGeom>
          <a:noFill/>
        </p:spPr>
        <p:txBody>
          <a:bodyPr wrap="square" rtlCol="0">
            <a:spAutoFit/>
          </a:bodyPr>
          <a:lstStyle/>
          <a:p>
            <a:pPr algn="ctr"/>
            <a:r>
              <a:rPr lang="en-NL" sz="2000" dirty="0">
                <a:solidFill>
                  <a:srgbClr val="FF0000"/>
                </a:solidFill>
                <a:latin typeface="Verdana" panose="020B0604030504040204" pitchFamily="34" charset="0"/>
                <a:ea typeface="Verdana" panose="020B0604030504040204" pitchFamily="34" charset="0"/>
                <a:cs typeface="Verdana" panose="020B0604030504040204" pitchFamily="34" charset="0"/>
              </a:rPr>
              <a:t>Ehh is there something I missed?</a:t>
            </a:r>
          </a:p>
        </p:txBody>
      </p:sp>
      <p:pic>
        <p:nvPicPr>
          <p:cNvPr id="3" name="Picture 2">
            <a:extLst>
              <a:ext uri="{FF2B5EF4-FFF2-40B4-BE49-F238E27FC236}">
                <a16:creationId xmlns:a16="http://schemas.microsoft.com/office/drawing/2014/main" id="{456C58F3-B153-BB6C-7489-B53CEA7A1D54}"/>
              </a:ext>
            </a:extLst>
          </p:cNvPr>
          <p:cNvPicPr>
            <a:picLocks noChangeAspect="1"/>
          </p:cNvPicPr>
          <p:nvPr/>
        </p:nvPicPr>
        <p:blipFill>
          <a:blip r:embed="rId7"/>
          <a:stretch>
            <a:fillRect/>
          </a:stretch>
        </p:blipFill>
        <p:spPr>
          <a:xfrm>
            <a:off x="1345985" y="1927150"/>
            <a:ext cx="4682760" cy="3233834"/>
          </a:xfrm>
          <a:prstGeom prst="rect">
            <a:avLst/>
          </a:prstGeom>
        </p:spPr>
      </p:pic>
    </p:spTree>
    <p:extLst>
      <p:ext uri="{BB962C8B-B14F-4D97-AF65-F5344CB8AC3E}">
        <p14:creationId xmlns:p14="http://schemas.microsoft.com/office/powerpoint/2010/main" val="1685901715"/>
      </p:ext>
    </p:extLst>
  </p:cSld>
  <p:clrMapOvr>
    <a:masterClrMapping/>
  </p:clrMapOvr>
  <p:transition spd="slow"/>
</p:sld>
</file>

<file path=ppt/theme/theme1.xml><?xml version="1.0" encoding="utf-8"?>
<a:theme xmlns:a="http://schemas.openxmlformats.org/drawingml/2006/main" name="Como">
  <a:themeElements>
    <a:clrScheme name="">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m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m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9102304</TotalTime>
  <Pages>11</Pages>
  <Words>1335</Words>
  <Application>Microsoft Macintosh PowerPoint</Application>
  <PresentationFormat>Widescreen</PresentationFormat>
  <Paragraphs>124</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Cambria Math</vt:lpstr>
      <vt:lpstr>CMSSBX10</vt:lpstr>
      <vt:lpstr>Monotype Sorts</vt:lpstr>
      <vt:lpstr>Symbol</vt:lpstr>
      <vt:lpstr>Times</vt:lpstr>
      <vt:lpstr>Times New Roman</vt:lpstr>
      <vt:lpstr>Verdana</vt:lpstr>
      <vt:lpstr>Wingdings</vt:lpstr>
      <vt:lpstr>Como</vt:lpstr>
      <vt:lpstr> Experimental Higgs  Quantum Observables in ATLAS</vt:lpstr>
      <vt:lpstr>A Bell test in Higgs to WW decays </vt:lpstr>
      <vt:lpstr>A Bell test in Higgs decays </vt:lpstr>
      <vt:lpstr>A Bell test in Higgs to WW decays </vt:lpstr>
      <vt:lpstr>Can one reconstruct the Higgs rest frame in WW decays?</vt:lpstr>
      <vt:lpstr>A Bell test in Higgs to WW decays  </vt:lpstr>
      <vt:lpstr>A Bell test in Higgs to WW decays  </vt:lpstr>
      <vt:lpstr>An experimental point of view</vt:lpstr>
      <vt:lpstr>An experimental point of view</vt:lpstr>
      <vt:lpstr>Reconstructing the Higgs rest frame</vt:lpstr>
      <vt:lpstr>Reconstructing the Higgs rest frame</vt:lpstr>
      <vt:lpstr>Reconstructing the Higgs rest frame</vt:lpstr>
      <vt:lpstr>Reconstructing the Higgs rest frame</vt:lpstr>
      <vt:lpstr>Reconstructing the Higgs rest frame</vt:lpstr>
      <vt:lpstr>More Bell tests in Higgs to WW decays? </vt:lpstr>
      <vt:lpstr>Perspective of a Bell test  in Higgs to WW decays </vt:lpstr>
      <vt:lpstr>An experimental point of view</vt:lpstr>
      <vt:lpstr>An experimental point of view</vt:lpstr>
    </vt:vector>
  </TitlesOfParts>
  <Manager/>
  <Company>NIKHEF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gaseous QUAD pixel detector</dc:title>
  <dc:subject/>
  <dc:creator>Peter Kluit </dc:creator>
  <cp:keywords/>
  <dc:description/>
  <cp:lastModifiedBy>Peter Kluit</cp:lastModifiedBy>
  <cp:revision>2444</cp:revision>
  <cp:lastPrinted>2002-02-06T08:01:21Z</cp:lastPrinted>
  <dcterms:created xsi:type="dcterms:W3CDTF">2019-10-28T05:36:17Z</dcterms:created>
  <dcterms:modified xsi:type="dcterms:W3CDTF">2024-02-29T20:23:41Z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F.Hartjes@nikhef.nl</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\\Nikhefh\CT www\pub\techphys\diamond</vt:lpwstr>
  </property>
</Properties>
</file>