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1458" r:id="rId2"/>
    <p:sldId id="1451" r:id="rId3"/>
    <p:sldId id="1076" r:id="rId4"/>
    <p:sldId id="1081" r:id="rId5"/>
    <p:sldId id="1393" r:id="rId6"/>
    <p:sldId id="1448" r:id="rId7"/>
    <p:sldId id="2045" r:id="rId8"/>
    <p:sldId id="2046" r:id="rId9"/>
    <p:sldId id="2047" r:id="rId10"/>
    <p:sldId id="1427" r:id="rId11"/>
    <p:sldId id="1428" r:id="rId12"/>
    <p:sldId id="1452" r:id="rId13"/>
    <p:sldId id="1456" r:id="rId14"/>
    <p:sldId id="1457" r:id="rId15"/>
    <p:sldId id="2038" r:id="rId16"/>
    <p:sldId id="2049" r:id="rId17"/>
    <p:sldId id="2040" r:id="rId18"/>
    <p:sldId id="2051" r:id="rId19"/>
    <p:sldId id="2039" r:id="rId20"/>
    <p:sldId id="2041" r:id="rId21"/>
    <p:sldId id="1455" r:id="rId22"/>
    <p:sldId id="1447" r:id="rId23"/>
    <p:sldId id="1459" r:id="rId24"/>
    <p:sldId id="2055" r:id="rId25"/>
    <p:sldId id="1462" r:id="rId26"/>
    <p:sldId id="2056" r:id="rId27"/>
    <p:sldId id="1461" r:id="rId28"/>
    <p:sldId id="2043" r:id="rId29"/>
    <p:sldId id="2052" r:id="rId30"/>
    <p:sldId id="2044" r:id="rId31"/>
    <p:sldId id="205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432FF"/>
    <a:srgbClr val="AA6F5B"/>
    <a:srgbClr val="DEEBF6"/>
    <a:srgbClr val="FF9900"/>
    <a:srgbClr val="011892"/>
    <a:srgbClr val="425A87"/>
    <a:srgbClr val="BE664C"/>
    <a:srgbClr val="00B3C4"/>
    <a:srgbClr val="DB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5"/>
    <p:restoredTop sz="95041"/>
  </p:normalViewPr>
  <p:slideViewPr>
    <p:cSldViewPr snapToGrid="0" snapToObjects="1">
      <p:cViewPr varScale="1">
        <p:scale>
          <a:sx n="110" d="100"/>
          <a:sy n="110" d="100"/>
        </p:scale>
        <p:origin x="20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3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Alice and Bob measure coincidences: at the same time.</a:t>
            </a:r>
          </a:p>
          <a:p>
            <a:endParaRPr lang="en-US" baseline="0" dirty="0"/>
          </a:p>
          <a:p>
            <a:r>
              <a:rPr lang="en-US" baseline="0" dirty="0"/>
              <a:t>Polarizer can work for different angles.</a:t>
            </a:r>
          </a:p>
          <a:p>
            <a:r>
              <a:rPr lang="en-US" baseline="0" dirty="0"/>
              <a:t>The angles used here give the best test: largest difference quantum and local</a:t>
            </a:r>
          </a:p>
          <a:p>
            <a:endParaRPr lang="en-US" baseline="0" dirty="0"/>
          </a:p>
          <a:p>
            <a:r>
              <a:rPr lang="en-US" baseline="0" dirty="0"/>
              <a:t>S is a test statistic.</a:t>
            </a:r>
          </a:p>
          <a:p>
            <a:r>
              <a:rPr lang="en-US" baseline="0" dirty="0"/>
              <a:t>The entangled states are also called qubits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CD441-C709-FC40-8675-613FEDED5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644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Alice and Bob measure coincidences: at the same time.</a:t>
            </a:r>
          </a:p>
          <a:p>
            <a:endParaRPr lang="en-US" baseline="0" dirty="0"/>
          </a:p>
          <a:p>
            <a:r>
              <a:rPr lang="en-US" baseline="0" dirty="0"/>
              <a:t>Polarizer can work for different angles.</a:t>
            </a:r>
          </a:p>
          <a:p>
            <a:r>
              <a:rPr lang="en-US" baseline="0" dirty="0"/>
              <a:t>The angles used here give the best test: largest difference quantum and local</a:t>
            </a:r>
          </a:p>
          <a:p>
            <a:endParaRPr lang="en-US" baseline="0" dirty="0"/>
          </a:p>
          <a:p>
            <a:r>
              <a:rPr lang="en-US" baseline="0" dirty="0"/>
              <a:t>S is a test statistic.</a:t>
            </a:r>
          </a:p>
          <a:p>
            <a:r>
              <a:rPr lang="en-US" baseline="0" dirty="0"/>
              <a:t>The entangled states are also called qubits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CD441-C709-FC40-8675-613FEDED5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76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Alice and Bob measure coincidences: at the same time.</a:t>
            </a:r>
          </a:p>
          <a:p>
            <a:endParaRPr lang="en-US" baseline="0" dirty="0"/>
          </a:p>
          <a:p>
            <a:r>
              <a:rPr lang="en-US" baseline="0" dirty="0"/>
              <a:t>Polarizer can work for different angles.</a:t>
            </a:r>
          </a:p>
          <a:p>
            <a:r>
              <a:rPr lang="en-US" baseline="0" dirty="0"/>
              <a:t>The angles used here give the best test: largest difference quantum and local</a:t>
            </a:r>
          </a:p>
          <a:p>
            <a:endParaRPr lang="en-US" baseline="0" dirty="0"/>
          </a:p>
          <a:p>
            <a:r>
              <a:rPr lang="en-US" baseline="0" dirty="0"/>
              <a:t>S is a test statistic.</a:t>
            </a:r>
          </a:p>
          <a:p>
            <a:r>
              <a:rPr lang="en-US" baseline="0" dirty="0"/>
              <a:t>The entangled states are also called qubits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CD441-C709-FC40-8675-613FEDED5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447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Alice and Bob measure coincidences: at the same time.</a:t>
            </a:r>
          </a:p>
          <a:p>
            <a:endParaRPr lang="en-US" baseline="0" dirty="0"/>
          </a:p>
          <a:p>
            <a:r>
              <a:rPr lang="en-US" baseline="0" dirty="0"/>
              <a:t>Polarizer can work for different angles.</a:t>
            </a:r>
          </a:p>
          <a:p>
            <a:r>
              <a:rPr lang="en-US" baseline="0" dirty="0"/>
              <a:t>The angles used here give the best test: largest difference quantum and local</a:t>
            </a:r>
          </a:p>
          <a:p>
            <a:endParaRPr lang="en-US" baseline="0" dirty="0"/>
          </a:p>
          <a:p>
            <a:r>
              <a:rPr lang="en-US" baseline="0" dirty="0"/>
              <a:t>S is a test statistic.</a:t>
            </a:r>
          </a:p>
          <a:p>
            <a:r>
              <a:rPr lang="en-US" baseline="0" dirty="0"/>
              <a:t>The entangled states are also called qubits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CD441-C709-FC40-8675-613FEDED5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84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90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35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63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07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E2C480-0A9E-478C-9FEE-CA91608C02C6}" type="slidenum">
              <a:rPr lang="en-US"/>
              <a:pPr/>
              <a:t>3</a:t>
            </a:fld>
            <a:endParaRPr lang="en-US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</a:t>
            </a:r>
            <a:r>
              <a:rPr lang="en-US" dirty="0" err="1"/>
              <a:t>limear</a:t>
            </a:r>
            <a:r>
              <a:rPr lang="en-US" dirty="0"/>
              <a:t> polarized light and vertical polarized</a:t>
            </a:r>
            <a:r>
              <a:rPr lang="en-US" baseline="0" dirty="0"/>
              <a:t> light.</a:t>
            </a:r>
          </a:p>
          <a:p>
            <a:r>
              <a:rPr lang="en-US" dirty="0"/>
              <a:t>These formula’s just follow from substitution. No magic. Note that in the last step g_ gets a 90 degree phase !</a:t>
            </a:r>
          </a:p>
        </p:txBody>
      </p:sp>
    </p:spTree>
    <p:extLst>
      <p:ext uri="{BB962C8B-B14F-4D97-AF65-F5344CB8AC3E}">
        <p14:creationId xmlns:p14="http://schemas.microsoft.com/office/powerpoint/2010/main" val="47321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02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muons have the same sign!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4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89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13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82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6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49.jpg"/><Relationship Id="rId7" Type="http://schemas.openxmlformats.org/officeDocument/2006/relationships/image" Target="../media/image3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310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64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377.png"/><Relationship Id="rId5" Type="http://schemas.openxmlformats.org/officeDocument/2006/relationships/image" Target="../media/image50.png"/><Relationship Id="rId10" Type="http://schemas.openxmlformats.org/officeDocument/2006/relationships/image" Target="../media/image376.png"/><Relationship Id="rId4" Type="http://schemas.openxmlformats.org/officeDocument/2006/relationships/image" Target="../media/image47.png"/><Relationship Id="rId9" Type="http://schemas.openxmlformats.org/officeDocument/2006/relationships/image" Target="../media/image5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5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4" Type="http://schemas.openxmlformats.org/officeDocument/2006/relationships/image" Target="../media/image520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0.png"/><Relationship Id="rId18" Type="http://schemas.openxmlformats.org/officeDocument/2006/relationships/image" Target="../media/image69.png"/><Relationship Id="rId3" Type="http://schemas.openxmlformats.org/officeDocument/2006/relationships/image" Target="../media/image427.png"/><Relationship Id="rId21" Type="http://schemas.openxmlformats.org/officeDocument/2006/relationships/image" Target="../media/image660.png"/><Relationship Id="rId34" Type="http://schemas.openxmlformats.org/officeDocument/2006/relationships/image" Target="../media/image423.png"/><Relationship Id="rId7" Type="http://schemas.openxmlformats.org/officeDocument/2006/relationships/image" Target="../media/image62.png"/><Relationship Id="rId12" Type="http://schemas.openxmlformats.org/officeDocument/2006/relationships/image" Target="../media/image630.png"/><Relationship Id="rId17" Type="http://schemas.openxmlformats.org/officeDocument/2006/relationships/image" Target="../media/image68.png"/><Relationship Id="rId33" Type="http://schemas.openxmlformats.org/officeDocument/2006/relationships/image" Target="../media/image4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7.png"/><Relationship Id="rId20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11.png"/><Relationship Id="rId24" Type="http://schemas.openxmlformats.org/officeDocument/2006/relationships/image" Target="../media/image71.png"/><Relationship Id="rId37" Type="http://schemas.openxmlformats.org/officeDocument/2006/relationships/image" Target="../media/image661.png"/><Relationship Id="rId5" Type="http://schemas.openxmlformats.org/officeDocument/2006/relationships/image" Target="../media/image60.png"/><Relationship Id="rId15" Type="http://schemas.openxmlformats.org/officeDocument/2006/relationships/image" Target="../media/image66.png"/><Relationship Id="rId23" Type="http://schemas.openxmlformats.org/officeDocument/2006/relationships/image" Target="../media/image680.png"/><Relationship Id="rId36" Type="http://schemas.openxmlformats.org/officeDocument/2006/relationships/image" Target="../media/image671.png"/><Relationship Id="rId10" Type="http://schemas.openxmlformats.org/officeDocument/2006/relationships/image" Target="../media/image600.png"/><Relationship Id="rId19" Type="http://schemas.openxmlformats.org/officeDocument/2006/relationships/image" Target="../media/image7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5.png"/><Relationship Id="rId22" Type="http://schemas.openxmlformats.org/officeDocument/2006/relationships/image" Target="../media/image670.png"/><Relationship Id="rId35" Type="http://schemas.openxmlformats.org/officeDocument/2006/relationships/image" Target="../media/image4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0.png"/><Relationship Id="rId4" Type="http://schemas.openxmlformats.org/officeDocument/2006/relationships/image" Target="../media/image7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4" Type="http://schemas.openxmlformats.org/officeDocument/2006/relationships/image" Target="../media/image7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1.png"/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30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1.png"/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hyperlink" Target="https://doi.org/10.1080/09500340408233614" TargetMode="External"/><Relationship Id="rId4" Type="http://schemas.openxmlformats.org/officeDocument/2006/relationships/image" Target="../media/image730.png"/><Relationship Id="rId9" Type="http://schemas.openxmlformats.org/officeDocument/2006/relationships/image" Target="../media/image7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1.pn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1.emf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91.png"/><Relationship Id="rId7" Type="http://schemas.openxmlformats.org/officeDocument/2006/relationships/image" Target="../media/image7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1" Type="http://schemas.openxmlformats.org/officeDocument/2006/relationships/image" Target="../media/image850.png"/><Relationship Id="rId5" Type="http://schemas.openxmlformats.org/officeDocument/2006/relationships/image" Target="../media/image71.png"/><Relationship Id="rId10" Type="http://schemas.openxmlformats.org/officeDocument/2006/relationships/image" Target="../media/image840.png"/><Relationship Id="rId4" Type="http://schemas.openxmlformats.org/officeDocument/2006/relationships/image" Target="../media/image92.emf"/><Relationship Id="rId9" Type="http://schemas.openxmlformats.org/officeDocument/2006/relationships/image" Target="../media/image7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emf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5.jpeg"/><Relationship Id="rId4" Type="http://schemas.openxmlformats.org/officeDocument/2006/relationships/image" Target="../media/image9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8.png"/><Relationship Id="rId4" Type="http://schemas.openxmlformats.org/officeDocument/2006/relationships/image" Target="../media/image9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980.png"/><Relationship Id="rId4" Type="http://schemas.openxmlformats.org/officeDocument/2006/relationships/image" Target="../media/image9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1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99.emf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05.emf"/><Relationship Id="rId5" Type="http://schemas.openxmlformats.org/officeDocument/2006/relationships/image" Target="../media/image114.png"/><Relationship Id="rId10" Type="http://schemas.openxmlformats.org/officeDocument/2006/relationships/hyperlink" Target="https://arxiv.org/abs/2111.04328v2" TargetMode="External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99.emf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05.emf"/><Relationship Id="rId5" Type="http://schemas.openxmlformats.org/officeDocument/2006/relationships/image" Target="../media/image114.png"/><Relationship Id="rId10" Type="http://schemas.openxmlformats.org/officeDocument/2006/relationships/hyperlink" Target="https://arxiv.org/abs/2111.04328v2" TargetMode="External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8.png"/><Relationship Id="rId3" Type="http://schemas.openxmlformats.org/officeDocument/2006/relationships/image" Target="../media/image23.png"/><Relationship Id="rId7" Type="http://schemas.openxmlformats.org/officeDocument/2006/relationships/image" Target="../media/image210.png"/><Relationship Id="rId12" Type="http://schemas.openxmlformats.org/officeDocument/2006/relationships/image" Target="../media/image167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6.png"/><Relationship Id="rId5" Type="http://schemas.openxmlformats.org/officeDocument/2006/relationships/image" Target="../media/image9.png"/><Relationship Id="rId15" Type="http://schemas.openxmlformats.org/officeDocument/2006/relationships/image" Target="../media/image260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7.png"/><Relationship Id="rId18" Type="http://schemas.openxmlformats.org/officeDocument/2006/relationships/image" Target="../media/image182.png"/><Relationship Id="rId26" Type="http://schemas.openxmlformats.org/officeDocument/2006/relationships/image" Target="../media/image771.png"/><Relationship Id="rId3" Type="http://schemas.openxmlformats.org/officeDocument/2006/relationships/image" Target="../media/image55.png"/><Relationship Id="rId21" Type="http://schemas.openxmlformats.org/officeDocument/2006/relationships/image" Target="../media/image185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1.png"/><Relationship Id="rId25" Type="http://schemas.openxmlformats.org/officeDocument/2006/relationships/image" Target="../media/image18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0.png"/><Relationship Id="rId20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76.png"/><Relationship Id="rId24" Type="http://schemas.openxmlformats.org/officeDocument/2006/relationships/image" Target="../media/image188.png"/><Relationship Id="rId5" Type="http://schemas.openxmlformats.org/officeDocument/2006/relationships/image" Target="../media/image170.png"/><Relationship Id="rId15" Type="http://schemas.openxmlformats.org/officeDocument/2006/relationships/image" Target="../media/image179.png"/><Relationship Id="rId23" Type="http://schemas.openxmlformats.org/officeDocument/2006/relationships/image" Target="../media/image187.png"/><Relationship Id="rId10" Type="http://schemas.openxmlformats.org/officeDocument/2006/relationships/image" Target="../media/image175.png"/><Relationship Id="rId19" Type="http://schemas.openxmlformats.org/officeDocument/2006/relationships/image" Target="../media/image183.png"/><Relationship Id="rId4" Type="http://schemas.openxmlformats.org/officeDocument/2006/relationships/image" Target="../media/image1691.png"/><Relationship Id="rId9" Type="http://schemas.openxmlformats.org/officeDocument/2006/relationships/image" Target="../media/image174.png"/><Relationship Id="rId14" Type="http://schemas.openxmlformats.org/officeDocument/2006/relationships/image" Target="../media/image178.png"/><Relationship Id="rId22" Type="http://schemas.openxmlformats.org/officeDocument/2006/relationships/image" Target="../media/image32.png"/><Relationship Id="rId27" Type="http://schemas.openxmlformats.org/officeDocument/2006/relationships/image" Target="../media/image7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48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jpeg"/><Relationship Id="rId4" Type="http://schemas.openxmlformats.org/officeDocument/2006/relationships/image" Target="../media/image4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12B8-C6C5-47BD-641F-08ABC4E49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261" y="80640"/>
            <a:ext cx="6423949" cy="2387600"/>
          </a:xfrm>
        </p:spPr>
        <p:txBody>
          <a:bodyPr>
            <a:normAutofit fontScale="90000"/>
          </a:bodyPr>
          <a:lstStyle/>
          <a:p>
            <a:r>
              <a:rPr lang="en-NL" dirty="0">
                <a:solidFill>
                  <a:schemeClr val="accent1"/>
                </a:solidFill>
              </a:rPr>
              <a:t>The entangled meson - antimeson dance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FF455-2321-52A3-E9D2-B568528EE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252" y="2560315"/>
            <a:ext cx="4572000" cy="1655762"/>
          </a:xfrm>
        </p:spPr>
        <p:txBody>
          <a:bodyPr/>
          <a:lstStyle/>
          <a:p>
            <a:r>
              <a:rPr lang="en-NL" dirty="0">
                <a:solidFill>
                  <a:srgbClr val="7030A0"/>
                </a:solidFill>
              </a:rPr>
              <a:t>TME – March 1, 2024</a:t>
            </a:r>
          </a:p>
          <a:p>
            <a:r>
              <a:rPr lang="en-NL" dirty="0">
                <a:solidFill>
                  <a:srgbClr val="7030A0"/>
                </a:solidFill>
              </a:rPr>
              <a:t>Marcel Merk</a:t>
            </a:r>
          </a:p>
        </p:txBody>
      </p:sp>
      <p:pic>
        <p:nvPicPr>
          <p:cNvPr id="4" name="Picture 18" descr="hz2">
            <a:extLst>
              <a:ext uri="{FF2B5EF4-FFF2-40B4-BE49-F238E27FC236}">
                <a16:creationId xmlns:a16="http://schemas.microsoft.com/office/drawing/2014/main" id="{20D3E9CA-92CD-5D5E-13F5-BA2773D2D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6185" y="464979"/>
            <a:ext cx="5004254" cy="592804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42000DD-2362-A2AB-44FD-238CB9A7C9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0491" y="3920751"/>
                <a:ext cx="5414877" cy="22992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</a:rPr>
                  <a:t> -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600" dirty="0">
                    <a:solidFill>
                      <a:schemeClr val="tx1"/>
                    </a:solidFill>
                  </a:rPr>
                  <a:t> oscillation formalism</a:t>
                </a:r>
              </a:p>
              <a:p>
                <a:r>
                  <a:rPr lang="en-US" sz="2600" dirty="0">
                    <a:solidFill>
                      <a:schemeClr val="tx1"/>
                    </a:solidFill>
                  </a:rPr>
                  <a:t>Coherent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600" dirty="0">
                    <a:solidFill>
                      <a:schemeClr val="tx1"/>
                    </a:solidFill>
                  </a:rPr>
                  <a:t> production </a:t>
                </a:r>
              </a:p>
              <a:p>
                <a:r>
                  <a:rPr lang="en-US" sz="2600" dirty="0">
                    <a:solidFill>
                      <a:schemeClr val="tx1"/>
                    </a:solidFill>
                  </a:rPr>
                  <a:t>Bell inequality and CHSH test</a:t>
                </a:r>
              </a:p>
              <a:p>
                <a:r>
                  <a:rPr lang="en-US" sz="2600" dirty="0">
                    <a:solidFill>
                      <a:schemeClr val="tx1"/>
                    </a:solidFill>
                  </a:rPr>
                  <a:t>Decoherence tests</a:t>
                </a:r>
              </a:p>
              <a:p>
                <a:r>
                  <a:rPr lang="en-US" sz="2600" dirty="0">
                    <a:solidFill>
                      <a:schemeClr val="tx1"/>
                    </a:solidFill>
                  </a:rPr>
                  <a:t>Kaons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NL" sz="22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42000DD-2362-A2AB-44FD-238CB9A7C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491" y="3920751"/>
                <a:ext cx="5414877" cy="2299256"/>
              </a:xfrm>
              <a:prstGeom prst="rect">
                <a:avLst/>
              </a:prstGeom>
              <a:blipFill>
                <a:blip r:embed="rId4"/>
                <a:stretch>
                  <a:fillRect l="-1874" t="-4945" b="-219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2241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7" y="-663694"/>
            <a:ext cx="12218513" cy="7921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60" y="171068"/>
            <a:ext cx="4920622" cy="3286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20518" y="531766"/>
            <a:ext cx="1444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Belle II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5DFB63-A8C3-7724-944E-66A32EF4308B}"/>
              </a:ext>
            </a:extLst>
          </p:cNvPr>
          <p:cNvGrpSpPr/>
          <p:nvPr/>
        </p:nvGrpSpPr>
        <p:grpSpPr>
          <a:xfrm>
            <a:off x="398969" y="4849552"/>
            <a:ext cx="3359145" cy="1266605"/>
            <a:chOff x="1265243" y="5394983"/>
            <a:chExt cx="3359145" cy="12666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A698D78-9BC3-251B-0931-33DE8A1E4045}"/>
                    </a:ext>
                  </a:extLst>
                </p:cNvPr>
                <p:cNvSpPr txBox="1"/>
                <p:nvPr/>
              </p:nvSpPr>
              <p:spPr>
                <a:xfrm>
                  <a:off x="1343617" y="5484031"/>
                  <a:ext cx="144122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=7 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𝐺𝑒𝑉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3DD3A47-F81D-1A07-9421-722F17E06C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3617" y="5484031"/>
                  <a:ext cx="1441228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3478" t="-8000" r="-2609" b="-36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3FAE2A4-C4C0-321B-1CFB-0037E7BD3570}"/>
                    </a:ext>
                  </a:extLst>
                </p:cNvPr>
                <p:cNvSpPr txBox="1"/>
                <p:nvPr/>
              </p:nvSpPr>
              <p:spPr>
                <a:xfrm>
                  <a:off x="3143390" y="5478657"/>
                  <a:ext cx="1455014" cy="309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=4 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𝐺𝑒𝑉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3FAE2A4-C4C0-321B-1CFB-0037E7BD35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3390" y="5478657"/>
                  <a:ext cx="1455014" cy="309444"/>
                </a:xfrm>
                <a:prstGeom prst="rect">
                  <a:avLst/>
                </a:prstGeom>
                <a:blipFill>
                  <a:blip r:embed="rId6"/>
                  <a:stretch>
                    <a:fillRect l="-3478" t="-8000" r="-3478" b="-36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38BB294-987C-7A69-D4BB-0BD6809BF0C1}"/>
                    </a:ext>
                  </a:extLst>
                </p:cNvPr>
                <p:cNvSpPr txBox="1"/>
                <p:nvPr/>
              </p:nvSpPr>
              <p:spPr>
                <a:xfrm>
                  <a:off x="2043586" y="5869721"/>
                  <a:ext cx="1821524" cy="31111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e>
                        </m:rad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=10.57 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𝐺𝑒𝑉</m:t>
                        </m:r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4EE0D67-9D33-5220-B40C-07C440D90A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586" y="5869721"/>
                  <a:ext cx="1821524" cy="311111"/>
                </a:xfrm>
                <a:prstGeom prst="rect">
                  <a:avLst/>
                </a:prstGeom>
                <a:blipFill>
                  <a:blip r:embed="rId7"/>
                  <a:stretch>
                    <a:fillRect t="-8000" r="-2069" b="-36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174FC47-DBA4-3098-66BF-FA192AB6D415}"/>
                    </a:ext>
                  </a:extLst>
                </p:cNvPr>
                <p:cNvSpPr txBox="1"/>
                <p:nvPr/>
              </p:nvSpPr>
              <p:spPr>
                <a:xfrm>
                  <a:off x="2086461" y="6277785"/>
                  <a:ext cx="1862882" cy="33733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𝛽𝛾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Υ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(4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𝑆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)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=0.28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BC02F4D-F2BE-89EF-B9C8-52EAC241F4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6461" y="6277785"/>
                  <a:ext cx="1862882" cy="337336"/>
                </a:xfrm>
                <a:prstGeom prst="rect">
                  <a:avLst/>
                </a:prstGeom>
                <a:blipFill>
                  <a:blip r:embed="rId8"/>
                  <a:stretch>
                    <a:fillRect r="-2027" b="-2592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E492B0-368D-A1D0-14D0-D3AB93E3ECA7}"/>
                </a:ext>
              </a:extLst>
            </p:cNvPr>
            <p:cNvSpPr txBox="1"/>
            <p:nvPr/>
          </p:nvSpPr>
          <p:spPr>
            <a:xfrm>
              <a:off x="2828735" y="5459692"/>
              <a:ext cx="2471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;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30B562-75F3-206E-E3A4-A27399C93E27}"/>
                </a:ext>
              </a:extLst>
            </p:cNvPr>
            <p:cNvSpPr/>
            <p:nvPr/>
          </p:nvSpPr>
          <p:spPr>
            <a:xfrm>
              <a:off x="1265243" y="5394983"/>
              <a:ext cx="3359145" cy="126660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BE25617B-A9B3-2790-F657-A29538AC89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152401"/>
                <a:ext cx="12190707" cy="672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 baseline="0">
                    <a:solidFill>
                      <a:schemeClr val="bg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 factories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BE25617B-A9B3-2790-F657-A29538AC8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152401"/>
                <a:ext cx="12190707" cy="672352"/>
              </a:xfrm>
              <a:prstGeom prst="rect">
                <a:avLst/>
              </a:prstGeom>
              <a:blipFill>
                <a:blip r:embed="rId9"/>
                <a:stretch>
                  <a:fillRect t="-18868" b="-264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72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 meson production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baseline="30000" dirty="0"/>
                  <a:t> </a:t>
                </a:r>
                <a:r>
                  <a:rPr lang="en-US" dirty="0"/>
                  <a:t>Collisions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8441011" y="922624"/>
            <a:ext cx="228600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0782" y="779358"/>
                <a:ext cx="6455765" cy="2152471"/>
              </a:xfrm>
            </p:spPr>
            <p:txBody>
              <a:bodyPr>
                <a:normAutofit fontScale="92500"/>
              </a:bodyPr>
              <a:lstStyle/>
              <a:p>
                <a:pPr marL="342900" indent="-342900">
                  <a:spcBef>
                    <a:spcPct val="20000"/>
                  </a:spcBef>
                  <a:buFontTx/>
                  <a:buChar char="•"/>
                </a:pPr>
                <a:r>
                  <a:rPr lang="en-US" sz="2600" dirty="0">
                    <a:ea typeface="ＭＳ Ｐゴシック" charset="0"/>
                  </a:rPr>
                  <a:t>Electron-Positron collider:  </a:t>
                </a:r>
              </a:p>
              <a:p>
                <a:pPr marL="0" indent="0">
                  <a:spcBef>
                    <a:spcPct val="20000"/>
                  </a:spcBef>
                  <a:buNone/>
                </a:pPr>
                <a:r>
                  <a:rPr lang="en-US" sz="2600" b="0" dirty="0">
                    <a:ea typeface="ＭＳ Ｐゴシック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latin typeface="Cambria Math" charset="0"/>
                        <a:ea typeface="ＭＳ Ｐゴシック" charset="0"/>
                      </a:rPr>
                      <m:t>    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charset="0"/>
                            <a:ea typeface="ＭＳ Ｐゴシック" charset="0"/>
                          </a:rPr>
                          <m:t>e</m:t>
                        </m:r>
                      </m:e>
                      <m:sup>
                        <m:r>
                          <a:rPr lang="en-US" sz="2600" b="0" i="0" smtClean="0">
                            <a:latin typeface="Cambria Math" charset="0"/>
                            <a:ea typeface="ＭＳ Ｐゴシック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charset="0"/>
                            <a:ea typeface="ＭＳ Ｐゴシック" charset="0"/>
                          </a:rPr>
                          <m:t>e</m:t>
                        </m:r>
                      </m:e>
                      <m:sup>
                        <m:r>
                          <a:rPr lang="en-US" sz="2600" b="0" i="0" smtClean="0">
                            <a:latin typeface="Cambria Math" charset="0"/>
                            <a:ea typeface="ＭＳ Ｐゴシック" charset="0"/>
                          </a:rPr>
                          <m:t>−</m:t>
                        </m:r>
                      </m:sup>
                    </m:sSup>
                    <m:r>
                      <a:rPr lang="en-US" sz="2600" b="0" i="1" smtClean="0">
                        <a:latin typeface="Cambria Math" charset="0"/>
                        <a:ea typeface="ＭＳ Ｐゴシック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charset="0"/>
                        <a:ea typeface="ＭＳ Ｐゴシック" charset="0"/>
                      </a:rPr>
                      <m:t>Υ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charset="0"/>
                            <a:ea typeface="ＭＳ Ｐゴシック" charset="0"/>
                          </a:rPr>
                          <m:t>4</m:t>
                        </m:r>
                        <m:r>
                          <a:rPr lang="en-US" sz="2600" b="0" i="1" smtClean="0">
                            <a:latin typeface="Cambria Math" charset="0"/>
                            <a:ea typeface="ＭＳ Ｐゴシック" charset="0"/>
                          </a:rPr>
                          <m:t>𝑠</m:t>
                        </m:r>
                      </m:e>
                    </m:d>
                    <m:r>
                      <a:rPr lang="en-US" sz="2600" b="0" i="1" smtClean="0">
                        <a:latin typeface="Cambria Math" charset="0"/>
                        <a:ea typeface="ＭＳ Ｐゴシック" charset="0"/>
                      </a:rPr>
                      <m:t>→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charset="0"/>
                            <a:ea typeface="ＭＳ Ｐゴシック" charset="0"/>
                          </a:rPr>
                          <m:t>𝐵</m:t>
                        </m:r>
                      </m:e>
                      <m:sup>
                        <m:r>
                          <a:rPr lang="en-US" sz="2600" b="0" i="1" smtClean="0">
                            <a:latin typeface="Cambria Math" charset="0"/>
                            <a:ea typeface="ＭＳ Ｐゴシック" charset="0"/>
                          </a:rPr>
                          <m:t>0</m:t>
                        </m:r>
                      </m:sup>
                    </m:sSup>
                    <m:bar>
                      <m:barPr>
                        <m:pos m:val="top"/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barPr>
                      <m:e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ＭＳ Ｐゴシック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charset="0"/>
                                <a:ea typeface="ＭＳ Ｐゴシック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charset="0"/>
                                <a:ea typeface="ＭＳ Ｐゴシック" charset="0"/>
                              </a:rPr>
                              <m:t>0</m:t>
                            </m:r>
                          </m:sup>
                        </m:sSup>
                      </m:e>
                    </m:bar>
                  </m:oMath>
                </a14:m>
                <a:endParaRPr lang="en-US" sz="2600" baseline="30000" dirty="0">
                  <a:ea typeface="ＭＳ Ｐゴシック" charset="0"/>
                </a:endParaRPr>
              </a:p>
              <a:p>
                <a:pPr marL="742950" lvl="1" indent="-285750">
                  <a:spcBef>
                    <a:spcPct val="20000"/>
                  </a:spcBef>
                  <a:buFontTx/>
                  <a:buChar char="–"/>
                </a:pPr>
                <a:r>
                  <a:rPr lang="en-US" sz="2200" dirty="0">
                    <a:ea typeface="ＭＳ Ｐゴシック" charset="0"/>
                  </a:rPr>
                  <a:t>Only 4S resonance or higher produces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  <a:ea typeface="ＭＳ Ｐゴシック" charset="0"/>
                      </a:rPr>
                      <m:t>𝐵</m:t>
                    </m:r>
                  </m:oMath>
                </a14:m>
                <a:r>
                  <a:rPr lang="en-US" sz="2200" dirty="0">
                    <a:ea typeface="ＭＳ Ｐゴシック" charset="0"/>
                  </a:rPr>
                  <a:t> meson pair </a:t>
                </a:r>
              </a:p>
              <a:p>
                <a:pPr marL="742950" lvl="1" indent="-285750">
                  <a:spcBef>
                    <a:spcPct val="20000"/>
                  </a:spcBef>
                  <a:buFontTx/>
                  <a:buChar char="–"/>
                </a:pPr>
                <a:r>
                  <a:rPr lang="en-US" sz="2200" dirty="0">
                    <a:ea typeface="ＭＳ Ｐゴシック" charset="0"/>
                  </a:rPr>
                  <a:t>“Low”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  <a:ea typeface="ＭＳ Ｐゴシック" charset="0"/>
                      </a:rPr>
                      <m:t>𝐵</m:t>
                    </m:r>
                  </m:oMath>
                </a14:m>
                <a:r>
                  <a:rPr lang="en-US" sz="2200" dirty="0">
                    <a:ea typeface="ＭＳ Ｐゴシック" charset="0"/>
                  </a:rPr>
                  <a:t> production cross-section: ~1 </a:t>
                </a:r>
                <a:r>
                  <a:rPr lang="en-US" sz="2200" dirty="0" err="1">
                    <a:ea typeface="ＭＳ Ｐゴシック" charset="0"/>
                  </a:rPr>
                  <a:t>nb</a:t>
                </a:r>
                <a:endParaRPr lang="en-US" sz="2200" dirty="0">
                  <a:ea typeface="ＭＳ Ｐゴシック" charset="0"/>
                </a:endParaRPr>
              </a:p>
              <a:p>
                <a:pPr marL="742950" lvl="1" indent="-285750">
                  <a:spcBef>
                    <a:spcPct val="20000"/>
                  </a:spcBef>
                  <a:buFontTx/>
                  <a:buChar char="–"/>
                </a:pPr>
                <a:r>
                  <a:rPr lang="en-US" sz="2200" dirty="0">
                    <a:ea typeface="ＭＳ Ｐゴシック" charset="0"/>
                  </a:rPr>
                  <a:t>Clean environment, </a:t>
                </a:r>
                <a:r>
                  <a:rPr lang="en-US" sz="2200" i="1" dirty="0">
                    <a:ea typeface="ＭＳ Ｐゴシック" charset="0"/>
                  </a:rPr>
                  <a:t>coherent</a:t>
                </a:r>
                <a:r>
                  <a:rPr lang="en-US" sz="2200" dirty="0">
                    <a:ea typeface="ＭＳ Ｐゴシック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charset="0"/>
                            <a:ea typeface="ＭＳ Ｐゴシック" charset="0"/>
                          </a:rPr>
                          <m:t>𝐵</m:t>
                        </m:r>
                      </m:e>
                      <m:sup>
                        <m:r>
                          <a:rPr lang="en-US" sz="2200" b="0" i="1" smtClean="0">
                            <a:latin typeface="Cambria Math" charset="0"/>
                            <a:ea typeface="ＭＳ Ｐゴシック" charset="0"/>
                          </a:rPr>
                          <m:t>0</m:t>
                        </m:r>
                      </m:sup>
                    </m:sSup>
                    <m:bar>
                      <m:barPr>
                        <m:pos m:val="top"/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bar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ＭＳ Ｐゴシック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charset="0"/>
                                <a:ea typeface="ＭＳ Ｐゴシック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charset="0"/>
                                <a:ea typeface="ＭＳ Ｐゴシック" charset="0"/>
                              </a:rPr>
                              <m:t>0</m:t>
                            </m:r>
                          </m:sup>
                        </m:sSup>
                      </m:e>
                    </m:bar>
                  </m:oMath>
                </a14:m>
                <a:r>
                  <a:rPr lang="en-US" sz="2200" baseline="30000" dirty="0">
                    <a:ea typeface="ＭＳ Ｐゴシック" charset="0"/>
                  </a:rPr>
                  <a:t> </a:t>
                </a:r>
                <a:r>
                  <a:rPr lang="en-US" sz="2200" dirty="0">
                    <a:ea typeface="ＭＳ Ｐゴシック" charset="0"/>
                  </a:rPr>
                  <a:t> production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782" y="779358"/>
                <a:ext cx="6455765" cy="2152471"/>
              </a:xfrm>
              <a:blipFill>
                <a:blip r:embed="rId4"/>
                <a:stretch>
                  <a:fillRect l="-1572" t="-411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87" y="3576062"/>
            <a:ext cx="4695264" cy="31364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34" y="554796"/>
            <a:ext cx="5540791" cy="290337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96875" y="2828925"/>
            <a:ext cx="8244160" cy="3875096"/>
            <a:chOff x="208" y="1627"/>
            <a:chExt cx="5264" cy="2407"/>
          </a:xfrm>
        </p:grpSpPr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08" y="1627"/>
              <a:ext cx="5264" cy="2407"/>
              <a:chOff x="0" y="1627"/>
              <a:chExt cx="5264" cy="2407"/>
            </a:xfrm>
          </p:grpSpPr>
          <p:pic>
            <p:nvPicPr>
              <p:cNvPr id="11" name="Picture 10" descr="upsilon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27"/>
                <a:ext cx="3864" cy="2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>
                <a:off x="2876" y="1670"/>
                <a:ext cx="0" cy="1967"/>
              </a:xfrm>
              <a:prstGeom prst="line">
                <a:avLst/>
              </a:prstGeom>
              <a:noFill/>
              <a:ln w="25400">
                <a:solidFill>
                  <a:srgbClr val="FF66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Text Box 10"/>
              <p:cNvSpPr txBox="1">
                <a:spLocks noChangeArrowheads="1"/>
              </p:cNvSpPr>
              <p:nvPr/>
            </p:nvSpPr>
            <p:spPr bwMode="auto">
              <a:xfrm rot="16200000">
                <a:off x="2401" y="2166"/>
                <a:ext cx="119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dirty="0">
                    <a:solidFill>
                      <a:prstClr val="black"/>
                    </a:solidFill>
                    <a:ea typeface="ＭＳ Ｐゴシック" charset="0"/>
                  </a:rPr>
                  <a:t>BB threshold</a:t>
                </a:r>
                <a:endParaRPr lang="fr-FR" sz="200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grpSp>
            <p:nvGrpSpPr>
              <p:cNvPr id="14" name="Group 13"/>
              <p:cNvGrpSpPr>
                <a:grpSpLocks/>
              </p:cNvGrpSpPr>
              <p:nvPr/>
            </p:nvGrpSpPr>
            <p:grpSpPr bwMode="auto">
              <a:xfrm>
                <a:off x="3179" y="3212"/>
                <a:ext cx="2085" cy="489"/>
                <a:chOff x="-2205" y="3596"/>
                <a:chExt cx="2085" cy="425"/>
              </a:xfrm>
            </p:grpSpPr>
            <p:sp>
              <p:nvSpPr>
                <p:cNvPr id="15" name="Line 12"/>
                <p:cNvSpPr>
                  <a:spLocks noChangeShapeType="1"/>
                </p:cNvSpPr>
                <p:nvPr/>
              </p:nvSpPr>
              <p:spPr bwMode="auto">
                <a:xfrm>
                  <a:off x="-2187" y="3770"/>
                  <a:ext cx="1077" cy="0"/>
                </a:xfrm>
                <a:prstGeom prst="line">
                  <a:avLst/>
                </a:prstGeom>
                <a:noFill/>
                <a:ln w="25400">
                  <a:solidFill>
                    <a:srgbClr val="FF99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-2205" y="3679"/>
                  <a:ext cx="1098" cy="0"/>
                </a:xfrm>
                <a:prstGeom prst="line">
                  <a:avLst/>
                </a:prstGeom>
                <a:noFill/>
                <a:ln w="25400">
                  <a:solidFill>
                    <a:srgbClr val="FF99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Line 14"/>
                <p:cNvSpPr>
                  <a:spLocks noChangeShapeType="1"/>
                </p:cNvSpPr>
                <p:nvPr/>
              </p:nvSpPr>
              <p:spPr bwMode="auto">
                <a:xfrm>
                  <a:off x="-1546" y="3961"/>
                  <a:ext cx="432" cy="0"/>
                </a:xfrm>
                <a:prstGeom prst="line">
                  <a:avLst/>
                </a:prstGeom>
                <a:noFill/>
                <a:ln w="25400">
                  <a:solidFill>
                    <a:srgbClr val="FF99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AutoShape 15"/>
                <p:cNvSpPr>
                  <a:spLocks/>
                </p:cNvSpPr>
                <p:nvPr/>
              </p:nvSpPr>
              <p:spPr bwMode="auto">
                <a:xfrm>
                  <a:off x="-1107" y="3601"/>
                  <a:ext cx="109" cy="420"/>
                </a:xfrm>
                <a:prstGeom prst="rightBrace">
                  <a:avLst>
                    <a:gd name="adj1" fmla="val 32110"/>
                    <a:gd name="adj2" fmla="val 50000"/>
                  </a:avLst>
                </a:prstGeom>
                <a:noFill/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graphicFrame>
              <p:nvGraphicFramePr>
                <p:cNvPr id="19" name="Object 18"/>
                <p:cNvGraphicFramePr>
                  <a:graphicFrameLocks noChangeAspect="1"/>
                </p:cNvGraphicFramePr>
                <p:nvPr/>
              </p:nvGraphicFramePr>
              <p:xfrm>
                <a:off x="-943" y="3596"/>
                <a:ext cx="823" cy="41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8" imgW="965160" imgH="444240" progId="Equation.3">
                        <p:embed/>
                      </p:oleObj>
                    </mc:Choice>
                    <mc:Fallback>
                      <p:oleObj name="Equation" r:id="rId8" imgW="965160" imgH="444240" progId="Equation.3">
                        <p:embed/>
                        <p:pic>
                          <p:nvPicPr>
                            <p:cNvPr id="19" name="Object 1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943" y="3596"/>
                              <a:ext cx="823" cy="41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8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3120" y="2688"/>
              <a:ext cx="0" cy="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969788" y="3257491"/>
            <a:ext cx="1410001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ea typeface="ＭＳ Ｐゴシック" charset="0"/>
              </a:rPr>
              <a:t>Babar, Belle</a:t>
            </a:r>
          </a:p>
        </p:txBody>
      </p:sp>
      <p:sp>
        <p:nvSpPr>
          <p:cNvPr id="5" name="Oval 4"/>
          <p:cNvSpPr/>
          <p:nvPr/>
        </p:nvSpPr>
        <p:spPr>
          <a:xfrm>
            <a:off x="4857739" y="5343530"/>
            <a:ext cx="977906" cy="657225"/>
          </a:xfrm>
          <a:prstGeom prst="ellipse">
            <a:avLst/>
          </a:prstGeom>
          <a:noFill/>
          <a:ln w="317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658103" y="3714746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Belle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1161499" y="5434390"/>
                <a:ext cx="107202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200" b="0" i="1" dirty="0">
                  <a:solidFill>
                    <a:srgbClr val="FF0000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 (4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𝐺𝑒𝑉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1499" y="5434390"/>
                <a:ext cx="1072025" cy="707886"/>
              </a:xfrm>
              <a:prstGeom prst="rect">
                <a:avLst/>
              </a:prstGeom>
              <a:blipFill rotWithShape="0">
                <a:blip r:embed="rId10"/>
                <a:stretch>
                  <a:fillRect t="-58974" b="-62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472362" y="4430655"/>
                <a:ext cx="102072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 </m:t>
                      </m:r>
                    </m:oMath>
                  </m:oMathPara>
                </a14:m>
                <a:endParaRPr lang="en-US" sz="2200" b="0" i="1" dirty="0">
                  <a:solidFill>
                    <a:srgbClr val="0432FF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(7 </m:t>
                      </m:r>
                      <m:r>
                        <a:rPr lang="en-US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𝐺𝑒𝑉</m:t>
                      </m:r>
                      <m:r>
                        <a:rPr lang="en-US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362" y="4430655"/>
                <a:ext cx="1020729" cy="707886"/>
              </a:xfrm>
              <a:prstGeom prst="rect">
                <a:avLst/>
              </a:prstGeom>
              <a:blipFill rotWithShape="0">
                <a:blip r:embed="rId11"/>
                <a:stretch>
                  <a:fillRect t="-60345" b="-6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/>
          <p:cNvCxnSpPr/>
          <p:nvPr/>
        </p:nvCxnSpPr>
        <p:spPr>
          <a:xfrm>
            <a:off x="7834887" y="4418530"/>
            <a:ext cx="1020729" cy="243890"/>
          </a:xfrm>
          <a:prstGeom prst="line">
            <a:avLst/>
          </a:prstGeom>
          <a:ln w="25400">
            <a:solidFill>
              <a:srgbClr val="0432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11344275" y="5258575"/>
            <a:ext cx="846431" cy="190103"/>
          </a:xfrm>
          <a:prstGeom prst="line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321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CBE111F-6127-9055-A0F5-3EF57EF00EB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NL" dirty="0"/>
                  <a:t>  Coherent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dirty="0"/>
                  <a:t> pairs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CBE111F-6127-9055-A0F5-3EF57EF00E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A0B5E8-CC52-61DC-01F8-D0BD4BD84B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6520" y="858142"/>
                <a:ext cx="5091544" cy="43395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NL" dirty="0"/>
                  <a:t>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NL" dirty="0"/>
                  <a:t> has S=1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en-NL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dirty="0"/>
                  <a:t> mesons are spinless S=0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NL" dirty="0"/>
                  <a:t>The wave function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dirty="0"/>
                  <a:t>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NL" dirty="0"/>
                  <a:t>  system has  </a:t>
                </a:r>
                <a14:m>
                  <m:oMath xmlns:m="http://schemas.openxmlformats.org/officeDocument/2006/math">
                    <m:r>
                      <a:rPr lang="en-NL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NL" i="1" dirty="0"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NL" dirty="0"/>
                  <a:t>(</a:t>
                </a:r>
                <a14:m>
                  <m:oMath xmlns:m="http://schemas.openxmlformats.org/officeDocument/2006/math">
                    <m:r>
                      <a:rPr lang="en-NL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NL" dirty="0"/>
                  <a:t>-wave)  </a:t>
                </a:r>
                <a:r>
                  <a:rPr lang="en-NL" dirty="0">
                    <a:sym typeface="Wingdings" pitchFamily="2" charset="2"/>
                  </a:rPr>
                  <a:t> “odd”</a:t>
                </a:r>
                <a:endParaRPr lang="en-NL" dirty="0"/>
              </a:p>
              <a:p>
                <a:r>
                  <a:rPr lang="en-NL" dirty="0"/>
                  <a:t>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dirty="0"/>
                  <a:t>‘s </a:t>
                </a:r>
                <a:r>
                  <a:rPr lang="en-NL" i="1" dirty="0"/>
                  <a:t>propagate</a:t>
                </a:r>
                <a:r>
                  <a:rPr lang="en-NL" dirty="0"/>
                  <a:t> in </a:t>
                </a:r>
                <a:r>
                  <a:rPr lang="en-NL" i="1" dirty="0"/>
                  <a:t>mass</a:t>
                </a:r>
                <a:r>
                  <a:rPr lang="en-NL" dirty="0"/>
                  <a:t> states</a:t>
                </a:r>
              </a:p>
              <a:p>
                <a:r>
                  <a:rPr lang="en-NL" dirty="0"/>
                  <a:t>Cannot have two identical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dirty="0"/>
                  <a:t> particles in odd eigenstate</a:t>
                </a:r>
              </a:p>
              <a:p>
                <a:pPr lvl="1"/>
                <a:r>
                  <a:rPr lang="en-NL" b="1" i="1" dirty="0"/>
                  <a:t>if one </a:t>
                </a:r>
                <a14:m>
                  <m:oMath xmlns:m="http://schemas.openxmlformats.org/officeDocument/2006/math">
                    <m:r>
                      <a:rPr lang="en-NL" b="1" i="1" dirty="0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NL" b="1" i="1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sub>
                    </m:sSub>
                  </m:oMath>
                </a14:m>
                <a:r>
                  <a:rPr lang="en-NL" b="1" i="1" dirty="0"/>
                  <a:t> the other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endParaRPr lang="en-NL" b="1" i="1" dirty="0"/>
              </a:p>
              <a:p>
                <a:pPr lvl="1"/>
                <a:endParaRPr lang="en-NL" sz="400" b="1" i="1" dirty="0"/>
              </a:p>
              <a:p>
                <a:pPr lvl="1"/>
                <a:r>
                  <a:rPr lang="en-GB" b="1" i="1" dirty="0"/>
                  <a:t>I</a:t>
                </a:r>
                <a:r>
                  <a:rPr lang="en-NL" b="1" i="1" dirty="0"/>
                  <a:t>f one </a:t>
                </a:r>
                <a14:m>
                  <m:oMath xmlns:m="http://schemas.openxmlformats.org/officeDocument/2006/math">
                    <m:r>
                      <a:rPr lang="en-NL" b="1" i="1" dirty="0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NL" b="1" i="1" dirty="0"/>
                  <a:t>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NL" b="1" i="1" dirty="0"/>
                  <a:t> the other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NL" b="1" i="1" dirty="0"/>
              </a:p>
              <a:p>
                <a:r>
                  <a:rPr lang="en-NL" dirty="0"/>
                  <a:t>In terms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NL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NL" dirty="0"/>
                  <a:t> they oscillate coherently!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A0B5E8-CC52-61DC-01F8-D0BD4BD84B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6520" y="858142"/>
                <a:ext cx="5091544" cy="4339500"/>
              </a:xfrm>
              <a:blipFill>
                <a:blip r:embed="rId4"/>
                <a:stretch>
                  <a:fillRect l="-1995" t="-2624" r="-24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3AFE8BB-6D07-404F-9F57-4E5E79419C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353"/>
          <a:stretch/>
        </p:blipFill>
        <p:spPr>
          <a:xfrm>
            <a:off x="5197642" y="206190"/>
            <a:ext cx="6763931" cy="23583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0F8E2E-3030-DB0E-89E9-4942F105232B}"/>
                  </a:ext>
                </a:extLst>
              </p:cNvPr>
              <p:cNvSpPr txBox="1"/>
              <p:nvPr/>
            </p:nvSpPr>
            <p:spPr>
              <a:xfrm>
                <a:off x="5041611" y="3790200"/>
                <a:ext cx="6958828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mr-I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  <m:bar>
                                    <m:barPr>
                                      <m:pos m:val="top"/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sSup>
                                        <m:s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e>
                                  </m:bar>
                                </m:e>
                              </m:d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=−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mr-I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d>
                        <m:dPr>
                          <m:begChr m:val="|"/>
                          <m:endChr m:val=""/>
                          <m:ctrlPr>
                            <a:rPr lang="hr-H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mr-IN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d>
                        <m:dPr>
                          <m:begChr m:val="|"/>
                          <m:endChr m:val=""/>
                          <m:ctrlPr>
                            <a:rPr lang="hr-H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0F8E2E-3030-DB0E-89E9-4942F1052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1611" y="3790200"/>
                <a:ext cx="6958828" cy="664606"/>
              </a:xfrm>
              <a:prstGeom prst="rect">
                <a:avLst/>
              </a:prstGeom>
              <a:blipFill>
                <a:blip r:embed="rId6"/>
                <a:stretch>
                  <a:fillRect t="-149057" r="-9273" b="-2169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F0F5CE-8618-7564-E5C4-03324C96132A}"/>
                  </a:ext>
                </a:extLst>
              </p:cNvPr>
              <p:cNvSpPr txBox="1"/>
              <p:nvPr/>
            </p:nvSpPr>
            <p:spPr>
              <a:xfrm>
                <a:off x="4964730" y="3113255"/>
                <a:ext cx="7101559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mr-I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  <m:bar>
                                    <m:barPr>
                                      <m:pos m:val="top"/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sSup>
                                        <m:s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e>
                                  </m:bar>
                                </m:e>
                              </m:d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=−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mr-I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d>
                        <m:dPr>
                          <m:begChr m:val="|"/>
                          <m:endChr m:val=""/>
                          <m:ctrlPr>
                            <a:rPr lang="hr-H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mr-IN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d>
                        <m:dPr>
                          <m:begChr m:val="|"/>
                          <m:endChr m:val=""/>
                          <m:ctrlPr>
                            <a:rPr lang="hr-H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F0F5CE-8618-7564-E5C4-03324C961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730" y="3113255"/>
                <a:ext cx="7101559" cy="664606"/>
              </a:xfrm>
              <a:prstGeom prst="rect">
                <a:avLst/>
              </a:prstGeom>
              <a:blipFill>
                <a:blip r:embed="rId7"/>
                <a:stretch>
                  <a:fillRect t="-149057" r="-3571" b="-21509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4DF603D-56AD-E1CC-2853-449E28F26B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6520" y="5236832"/>
                <a:ext cx="11065096" cy="14149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EPR: </a:t>
                </a:r>
              </a:p>
              <a:p>
                <a:pPr lvl="1"/>
                <a:r>
                  <a:rPr lang="en-GB" dirty="0">
                    <a:solidFill>
                      <a:srgbClr val="CC00FF"/>
                    </a:solidFill>
                  </a:rPr>
                  <a:t>W</a:t>
                </a:r>
                <a:r>
                  <a:rPr lang="en-NL" dirty="0">
                    <a:solidFill>
                      <a:srgbClr val="CC00FF"/>
                    </a:solidFill>
                  </a:rPr>
                  <a:t>hen at</a:t>
                </a:r>
                <a:r>
                  <a:rPr lang="en-US" b="0" dirty="0">
                    <a:solidFill>
                      <a:srgbClr val="CC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C00FF"/>
                    </a:solidFill>
                  </a:rPr>
                  <a:t> one decays in CP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NL" dirty="0">
                    <a:solidFill>
                      <a:srgbClr val="CC00FF"/>
                    </a:solidFill>
                  </a:rPr>
                  <a:t>; the other is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NL" dirty="0">
                    <a:solidFill>
                      <a:srgbClr val="CC00FF"/>
                    </a:solidFill>
                  </a:rPr>
                  <a:t> state</a:t>
                </a:r>
              </a:p>
              <a:p>
                <a:pPr lvl="1"/>
                <a:r>
                  <a:rPr lang="en-US" dirty="0">
                    <a:solidFill>
                      <a:srgbClr val="CC00FF"/>
                    </a:solidFill>
                  </a:rPr>
                  <a:t>when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C00FF"/>
                    </a:solidFill>
                  </a:rPr>
                  <a:t> one </a:t>
                </a:r>
                <a:r>
                  <a:rPr lang="en-NL" dirty="0">
                    <a:solidFill>
                      <a:srgbClr val="CC00FF"/>
                    </a:solidFill>
                  </a:rPr>
                  <a:t>decays in specific mode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NL" dirty="0">
                    <a:solidFill>
                      <a:srgbClr val="CC00FF"/>
                    </a:solidFill>
                  </a:rPr>
                  <a:t>; the other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NL" dirty="0">
                    <a:solidFill>
                      <a:srgbClr val="CC00FF"/>
                    </a:solidFill>
                  </a:rPr>
                  <a:t> </a:t>
                </a:r>
                <a:r>
                  <a:rPr lang="en-NL" i="1" dirty="0">
                    <a:solidFill>
                      <a:srgbClr val="CC00FF"/>
                    </a:solidFill>
                  </a:rPr>
                  <a:t>at s</a:t>
                </a:r>
                <a:r>
                  <a:rPr lang="en-GB" i="1" dirty="0">
                    <a:solidFill>
                      <a:srgbClr val="CC00FF"/>
                    </a:solidFill>
                  </a:rPr>
                  <a:t>am</a:t>
                </a:r>
                <a:r>
                  <a:rPr lang="en-NL" i="1" dirty="0">
                    <a:solidFill>
                      <a:srgbClr val="CC00FF"/>
                    </a:solidFill>
                  </a:rPr>
                  <a:t>e time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4DF603D-56AD-E1CC-2853-449E28F26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20" y="5236832"/>
                <a:ext cx="11065096" cy="1414978"/>
              </a:xfrm>
              <a:prstGeom prst="rect">
                <a:avLst/>
              </a:prstGeom>
              <a:blipFill>
                <a:blip r:embed="rId8"/>
                <a:stretch>
                  <a:fillRect l="-1032" t="-71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58A82C17-3148-1F50-34A1-3E98541CA35D}"/>
              </a:ext>
            </a:extLst>
          </p:cNvPr>
          <p:cNvSpPr/>
          <p:nvPr/>
        </p:nvSpPr>
        <p:spPr>
          <a:xfrm>
            <a:off x="10105511" y="289122"/>
            <a:ext cx="381964" cy="4223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NL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7B86BC-B281-E238-F86D-40F1F2037358}"/>
              </a:ext>
            </a:extLst>
          </p:cNvPr>
          <p:cNvSpPr/>
          <p:nvPr/>
        </p:nvSpPr>
        <p:spPr>
          <a:xfrm>
            <a:off x="5878417" y="313186"/>
            <a:ext cx="381964" cy="4223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NL" dirty="0"/>
          </a:p>
        </p:txBody>
      </p:sp>
      <p:pic>
        <p:nvPicPr>
          <p:cNvPr id="10" name="Picture 18" descr="hz2">
            <a:extLst>
              <a:ext uri="{FF2B5EF4-FFF2-40B4-BE49-F238E27FC236}">
                <a16:creationId xmlns:a16="http://schemas.microsoft.com/office/drawing/2014/main" id="{B4275F79-ED37-46D0-5669-6861A3A3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143485" y="4561066"/>
            <a:ext cx="1694928" cy="200781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5869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Υ</m:t>
                    </m:r>
                    <m:r>
                      <a:rPr lang="en-US" b="0" i="1" smtClean="0">
                        <a:latin typeface="Cambria Math" charset="0"/>
                      </a:rPr>
                      <m:t>(4</m:t>
                    </m:r>
                    <m:r>
                      <a:rPr lang="en-US" b="0" i="1" smtClean="0">
                        <a:latin typeface="Cambria Math" charset="0"/>
                      </a:rPr>
                      <m:t>𝑆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: Coherent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 -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e>
                    </m:bar>
                  </m:oMath>
                </a14:m>
                <a:r>
                  <a:rPr lang="en-US" dirty="0"/>
                  <a:t> production (Babar &amp; Belle)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0909" b="-3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11" y="733559"/>
            <a:ext cx="3728286" cy="927759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Belle II @ Super KEKB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Babar @ SLAC</a:t>
            </a:r>
          </a:p>
        </p:txBody>
      </p:sp>
      <p:pic>
        <p:nvPicPr>
          <p:cNvPr id="19" name="Picture 6" descr="bant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4" y="2609272"/>
            <a:ext cx="1992312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2284407" y="1993322"/>
            <a:ext cx="1971675" cy="889000"/>
            <a:chOff x="1250" y="1409"/>
            <a:chExt cx="1242" cy="560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1250" y="1767"/>
              <a:ext cx="1242" cy="202"/>
            </a:xfrm>
            <a:prstGeom prst="lin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V="1">
              <a:off x="1250" y="1409"/>
              <a:ext cx="1242" cy="357"/>
            </a:xfrm>
            <a:prstGeom prst="lin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14"/>
          <p:cNvGrpSpPr>
            <a:grpSpLocks/>
          </p:cNvGrpSpPr>
          <p:nvPr/>
        </p:nvGrpSpPr>
        <p:grpSpPr bwMode="auto">
          <a:xfrm>
            <a:off x="2233606" y="2375909"/>
            <a:ext cx="1123950" cy="268288"/>
            <a:chOff x="912" y="1680"/>
            <a:chExt cx="708" cy="169"/>
          </a:xfrm>
        </p:grpSpPr>
        <p:sp>
          <p:nvSpPr>
            <p:cNvPr id="24" name="Line 15"/>
            <p:cNvSpPr>
              <a:spLocks noChangeShapeType="1"/>
            </p:cNvSpPr>
            <p:nvPr/>
          </p:nvSpPr>
          <p:spPr bwMode="auto">
            <a:xfrm flipH="1">
              <a:off x="912" y="1796"/>
              <a:ext cx="52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" y="1680"/>
              <a:ext cx="195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6" name="Group 17"/>
          <p:cNvGrpSpPr>
            <a:grpSpLocks/>
          </p:cNvGrpSpPr>
          <p:nvPr/>
        </p:nvGrpSpPr>
        <p:grpSpPr bwMode="auto">
          <a:xfrm>
            <a:off x="884232" y="2434648"/>
            <a:ext cx="1338263" cy="212725"/>
            <a:chOff x="62" y="1717"/>
            <a:chExt cx="843" cy="134"/>
          </a:xfrm>
        </p:grpSpPr>
        <p:sp>
          <p:nvSpPr>
            <p:cNvPr id="27" name="Line 18"/>
            <p:cNvSpPr>
              <a:spLocks noChangeShapeType="1"/>
            </p:cNvSpPr>
            <p:nvPr/>
          </p:nvSpPr>
          <p:spPr bwMode="auto">
            <a:xfrm flipH="1">
              <a:off x="203" y="1794"/>
              <a:ext cx="702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" y="1717"/>
              <a:ext cx="195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35"/>
          <p:cNvGrpSpPr>
            <a:grpSpLocks/>
          </p:cNvGrpSpPr>
          <p:nvPr/>
        </p:nvGrpSpPr>
        <p:grpSpPr bwMode="auto">
          <a:xfrm>
            <a:off x="4195756" y="783647"/>
            <a:ext cx="2951162" cy="1689100"/>
            <a:chOff x="2457" y="473"/>
            <a:chExt cx="1859" cy="1064"/>
          </a:xfrm>
        </p:grpSpPr>
        <p:grpSp>
          <p:nvGrpSpPr>
            <p:cNvPr id="30" name="Group 36"/>
            <p:cNvGrpSpPr>
              <a:grpSpLocks/>
            </p:cNvGrpSpPr>
            <p:nvPr/>
          </p:nvGrpSpPr>
          <p:grpSpPr bwMode="auto">
            <a:xfrm>
              <a:off x="2500" y="473"/>
              <a:ext cx="1816" cy="1064"/>
              <a:chOff x="2500" y="473"/>
              <a:chExt cx="1816" cy="1064"/>
            </a:xfrm>
          </p:grpSpPr>
          <p:pic>
            <p:nvPicPr>
              <p:cNvPr id="33" name="Picture 3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1" y="473"/>
                <a:ext cx="202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4" name="Line 38"/>
              <p:cNvSpPr>
                <a:spLocks noChangeShapeType="1"/>
              </p:cNvSpPr>
              <p:nvPr/>
            </p:nvSpPr>
            <p:spPr bwMode="auto">
              <a:xfrm flipV="1">
                <a:off x="2518" y="1107"/>
                <a:ext cx="909" cy="132"/>
              </a:xfrm>
              <a:prstGeom prst="line">
                <a:avLst/>
              </a:prstGeom>
              <a:noFill/>
              <a:ln w="38100">
                <a:solidFill>
                  <a:srgbClr val="B2B2B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Line 39"/>
              <p:cNvSpPr>
                <a:spLocks noChangeShapeType="1"/>
              </p:cNvSpPr>
              <p:nvPr/>
            </p:nvSpPr>
            <p:spPr bwMode="auto">
              <a:xfrm flipV="1">
                <a:off x="3439" y="1098"/>
                <a:ext cx="697" cy="9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Line 40"/>
              <p:cNvSpPr>
                <a:spLocks noChangeShapeType="1"/>
              </p:cNvSpPr>
              <p:nvPr/>
            </p:nvSpPr>
            <p:spPr bwMode="auto">
              <a:xfrm>
                <a:off x="2512" y="1236"/>
                <a:ext cx="562" cy="185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Line 41"/>
              <p:cNvSpPr>
                <a:spLocks noChangeShapeType="1"/>
              </p:cNvSpPr>
              <p:nvPr/>
            </p:nvSpPr>
            <p:spPr bwMode="auto">
              <a:xfrm flipV="1">
                <a:off x="2500" y="624"/>
                <a:ext cx="1388" cy="613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Line 42"/>
              <p:cNvSpPr>
                <a:spLocks noChangeShapeType="1"/>
              </p:cNvSpPr>
              <p:nvPr/>
            </p:nvSpPr>
            <p:spPr bwMode="auto">
              <a:xfrm>
                <a:off x="3433" y="1110"/>
                <a:ext cx="610" cy="175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Line 43"/>
              <p:cNvSpPr>
                <a:spLocks noChangeShapeType="1"/>
              </p:cNvSpPr>
              <p:nvPr/>
            </p:nvSpPr>
            <p:spPr bwMode="auto">
              <a:xfrm flipV="1">
                <a:off x="3433" y="879"/>
                <a:ext cx="587" cy="225"/>
              </a:xfrm>
              <a:prstGeom prst="line">
                <a:avLst/>
              </a:prstGeom>
              <a:noFill/>
              <a:ln w="38100">
                <a:solidFill>
                  <a:srgbClr val="96969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3" y="719"/>
                <a:ext cx="28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4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3" y="1358"/>
                <a:ext cx="234" cy="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1" name="Oval 46"/>
            <p:cNvSpPr>
              <a:spLocks noChangeAspect="1" noChangeArrowheads="1"/>
            </p:cNvSpPr>
            <p:nvPr/>
          </p:nvSpPr>
          <p:spPr bwMode="auto">
            <a:xfrm>
              <a:off x="2457" y="1077"/>
              <a:ext cx="164" cy="327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47"/>
            <p:cNvSpPr>
              <a:spLocks noChangeAspect="1" noChangeArrowheads="1"/>
            </p:cNvSpPr>
            <p:nvPr/>
          </p:nvSpPr>
          <p:spPr bwMode="auto">
            <a:xfrm>
              <a:off x="3399" y="941"/>
              <a:ext cx="164" cy="327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Freeform 7"/>
          <p:cNvSpPr>
            <a:spLocks/>
          </p:cNvSpPr>
          <p:nvPr/>
        </p:nvSpPr>
        <p:spPr bwMode="auto">
          <a:xfrm>
            <a:off x="4267190" y="2788659"/>
            <a:ext cx="1270000" cy="330200"/>
          </a:xfrm>
          <a:custGeom>
            <a:avLst/>
            <a:gdLst>
              <a:gd name="T0" fmla="*/ 8 w 800"/>
              <a:gd name="T1" fmla="*/ 61 h 208"/>
              <a:gd name="T2" fmla="*/ 14 w 800"/>
              <a:gd name="T3" fmla="*/ 65 h 208"/>
              <a:gd name="T4" fmla="*/ 92 w 800"/>
              <a:gd name="T5" fmla="*/ 13 h 208"/>
              <a:gd name="T6" fmla="*/ 170 w 800"/>
              <a:gd name="T7" fmla="*/ 142 h 208"/>
              <a:gd name="T8" fmla="*/ 290 w 800"/>
              <a:gd name="T9" fmla="*/ 67 h 208"/>
              <a:gd name="T10" fmla="*/ 380 w 800"/>
              <a:gd name="T11" fmla="*/ 169 h 208"/>
              <a:gd name="T12" fmla="*/ 476 w 800"/>
              <a:gd name="T13" fmla="*/ 124 h 208"/>
              <a:gd name="T14" fmla="*/ 560 w 800"/>
              <a:gd name="T15" fmla="*/ 190 h 208"/>
              <a:gd name="T16" fmla="*/ 624 w 800"/>
              <a:gd name="T17" fmla="*/ 163 h 208"/>
              <a:gd name="T18" fmla="*/ 664 w 800"/>
              <a:gd name="T19" fmla="*/ 179 h 208"/>
              <a:gd name="T20" fmla="*/ 800 w 800"/>
              <a:gd name="T2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0" h="208">
                <a:moveTo>
                  <a:pt x="8" y="61"/>
                </a:moveTo>
                <a:cubicBezTo>
                  <a:pt x="9" y="61"/>
                  <a:pt x="0" y="73"/>
                  <a:pt x="14" y="65"/>
                </a:cubicBezTo>
                <a:cubicBezTo>
                  <a:pt x="28" y="57"/>
                  <a:pt x="66" y="0"/>
                  <a:pt x="92" y="13"/>
                </a:cubicBezTo>
                <a:cubicBezTo>
                  <a:pt x="118" y="26"/>
                  <a:pt x="137" y="133"/>
                  <a:pt x="170" y="142"/>
                </a:cubicBezTo>
                <a:cubicBezTo>
                  <a:pt x="203" y="151"/>
                  <a:pt x="255" y="63"/>
                  <a:pt x="290" y="67"/>
                </a:cubicBezTo>
                <a:cubicBezTo>
                  <a:pt x="325" y="71"/>
                  <a:pt x="349" y="160"/>
                  <a:pt x="380" y="169"/>
                </a:cubicBezTo>
                <a:cubicBezTo>
                  <a:pt x="411" y="178"/>
                  <a:pt x="446" y="121"/>
                  <a:pt x="476" y="124"/>
                </a:cubicBezTo>
                <a:cubicBezTo>
                  <a:pt x="506" y="127"/>
                  <a:pt x="535" y="184"/>
                  <a:pt x="560" y="190"/>
                </a:cubicBezTo>
                <a:cubicBezTo>
                  <a:pt x="585" y="196"/>
                  <a:pt x="607" y="165"/>
                  <a:pt x="624" y="163"/>
                </a:cubicBezTo>
                <a:cubicBezTo>
                  <a:pt x="641" y="161"/>
                  <a:pt x="635" y="172"/>
                  <a:pt x="664" y="179"/>
                </a:cubicBezTo>
                <a:cubicBezTo>
                  <a:pt x="693" y="186"/>
                  <a:pt x="772" y="202"/>
                  <a:pt x="800" y="208"/>
                </a:cubicBezTo>
              </a:path>
            </a:pathLst>
          </a:custGeom>
          <a:noFill/>
          <a:ln w="38100" cap="flat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4322754" y="1902835"/>
            <a:ext cx="0" cy="2519363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ne 24"/>
          <p:cNvSpPr>
            <a:spLocks noChangeShapeType="1"/>
          </p:cNvSpPr>
          <p:nvPr/>
        </p:nvSpPr>
        <p:spPr bwMode="auto">
          <a:xfrm>
            <a:off x="5603866" y="3012497"/>
            <a:ext cx="0" cy="13716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10485" y="2089963"/>
                <a:ext cx="70871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Υ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(4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485" y="2089963"/>
                <a:ext cx="708719" cy="307777"/>
              </a:xfrm>
              <a:prstGeom prst="rect">
                <a:avLst/>
              </a:prstGeom>
              <a:blipFill>
                <a:blip r:embed="rId10"/>
                <a:stretch>
                  <a:fillRect l="-7018" r="-12281" b="-32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78830" y="1832894"/>
                <a:ext cx="507510" cy="336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tag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830" y="1832894"/>
                <a:ext cx="507510" cy="336759"/>
              </a:xfrm>
              <a:prstGeom prst="rect">
                <a:avLst/>
              </a:prstGeom>
              <a:blipFill>
                <a:blip r:embed="rId11"/>
                <a:stretch>
                  <a:fillRect l="-12195" r="-7317" b="-222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3191474" y="2746120"/>
                <a:ext cx="51501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rec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474" y="2746120"/>
                <a:ext cx="515013" cy="307777"/>
              </a:xfrm>
              <a:prstGeom prst="rect">
                <a:avLst/>
              </a:prstGeom>
              <a:blipFill>
                <a:blip r:embed="rId12"/>
                <a:stretch>
                  <a:fillRect l="-9756" b="-8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944147" y="1370931"/>
                <a:ext cx="962508" cy="336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tag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147" y="1370931"/>
                <a:ext cx="962508" cy="336759"/>
              </a:xfrm>
              <a:prstGeom prst="rect">
                <a:avLst/>
              </a:prstGeom>
              <a:blipFill>
                <a:blip r:embed="rId13"/>
                <a:stretch>
                  <a:fillRect l="-5195" r="-1299" b="-222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0"/>
          <p:cNvGrpSpPr>
            <a:grpSpLocks/>
          </p:cNvGrpSpPr>
          <p:nvPr/>
        </p:nvGrpSpPr>
        <p:grpSpPr bwMode="auto">
          <a:xfrm>
            <a:off x="5486397" y="2482273"/>
            <a:ext cx="3113088" cy="1565275"/>
            <a:chOff x="3279" y="1543"/>
            <a:chExt cx="1961" cy="986"/>
          </a:xfrm>
        </p:grpSpPr>
        <p:grpSp>
          <p:nvGrpSpPr>
            <p:cNvPr id="65" name="Group 61"/>
            <p:cNvGrpSpPr>
              <a:grpSpLocks/>
            </p:cNvGrpSpPr>
            <p:nvPr/>
          </p:nvGrpSpPr>
          <p:grpSpPr bwMode="auto">
            <a:xfrm>
              <a:off x="3333" y="1543"/>
              <a:ext cx="1907" cy="986"/>
              <a:chOff x="3681" y="2827"/>
              <a:chExt cx="1907" cy="986"/>
            </a:xfrm>
          </p:grpSpPr>
          <p:sp>
            <p:nvSpPr>
              <p:cNvPr id="67" name="Line 62"/>
              <p:cNvSpPr>
                <a:spLocks noChangeShapeType="1"/>
              </p:cNvSpPr>
              <p:nvPr/>
            </p:nvSpPr>
            <p:spPr bwMode="auto">
              <a:xfrm>
                <a:off x="4611" y="3382"/>
                <a:ext cx="743" cy="20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Line 63"/>
              <p:cNvSpPr>
                <a:spLocks noChangeShapeType="1"/>
              </p:cNvSpPr>
              <p:nvPr/>
            </p:nvSpPr>
            <p:spPr bwMode="auto">
              <a:xfrm flipV="1">
                <a:off x="4595" y="3142"/>
                <a:ext cx="720" cy="24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Line 64"/>
              <p:cNvSpPr>
                <a:spLocks noChangeShapeType="1"/>
              </p:cNvSpPr>
              <p:nvPr/>
            </p:nvSpPr>
            <p:spPr bwMode="auto">
              <a:xfrm>
                <a:off x="3681" y="3244"/>
                <a:ext cx="893" cy="132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Line 65"/>
              <p:cNvSpPr>
                <a:spLocks noChangeShapeType="1"/>
              </p:cNvSpPr>
              <p:nvPr/>
            </p:nvSpPr>
            <p:spPr bwMode="auto">
              <a:xfrm flipV="1">
                <a:off x="3682" y="2984"/>
                <a:ext cx="925" cy="260"/>
              </a:xfrm>
              <a:prstGeom prst="line">
                <a:avLst/>
              </a:prstGeom>
              <a:noFill/>
              <a:ln w="38100">
                <a:solidFill>
                  <a:srgbClr val="0432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Line 66"/>
              <p:cNvSpPr>
                <a:spLocks noChangeShapeType="1"/>
              </p:cNvSpPr>
              <p:nvPr/>
            </p:nvSpPr>
            <p:spPr bwMode="auto">
              <a:xfrm>
                <a:off x="3689" y="3252"/>
                <a:ext cx="804" cy="432"/>
              </a:xfrm>
              <a:prstGeom prst="line">
                <a:avLst/>
              </a:prstGeom>
              <a:noFill/>
              <a:ln w="38100">
                <a:solidFill>
                  <a:srgbClr val="0432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2" name="Picture 67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9" y="2844"/>
                <a:ext cx="283" cy="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73" name="Picture 68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2" y="2827"/>
                <a:ext cx="218" cy="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69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7" y="3630"/>
                <a:ext cx="209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75" name="Picture 70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0" y="3115"/>
                <a:ext cx="25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76" name="Picture 71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0" y="3511"/>
                <a:ext cx="218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77" name="Picture 72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7" y="3061"/>
                <a:ext cx="21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6" name="Oval 73"/>
            <p:cNvSpPr>
              <a:spLocks noChangeAspect="1" noChangeArrowheads="1"/>
            </p:cNvSpPr>
            <p:nvPr/>
          </p:nvSpPr>
          <p:spPr bwMode="auto">
            <a:xfrm>
              <a:off x="3279" y="1788"/>
              <a:ext cx="164" cy="327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5441031" y="2537746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𝐶𝑃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031" y="2537746"/>
                <a:ext cx="405560" cy="307777"/>
              </a:xfrm>
              <a:prstGeom prst="rect">
                <a:avLst/>
              </a:prstGeom>
              <a:blipFill>
                <a:blip r:embed="rId20"/>
                <a:stretch>
                  <a:fillRect l="-12121" r="-3030" b="-1153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4087796" y="4422198"/>
                <a:ext cx="1714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≡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CP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796" y="4422198"/>
                <a:ext cx="1714700" cy="400110"/>
              </a:xfrm>
              <a:prstGeom prst="rect">
                <a:avLst/>
              </a:prstGeom>
              <a:blipFill>
                <a:blip r:embed="rId21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Line 12"/>
          <p:cNvSpPr>
            <a:spLocks noChangeShapeType="1"/>
          </p:cNvSpPr>
          <p:nvPr/>
        </p:nvSpPr>
        <p:spPr bwMode="auto">
          <a:xfrm>
            <a:off x="4313234" y="4339648"/>
            <a:ext cx="13144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7369095" y="717052"/>
                <a:ext cx="316593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Flavour tagging of </a:t>
                </a:r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other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(can be 100% pure)</a:t>
                </a:r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095" y="717052"/>
                <a:ext cx="3165931" cy="738664"/>
              </a:xfrm>
              <a:prstGeom prst="rect">
                <a:avLst/>
              </a:prstGeom>
              <a:blipFill>
                <a:blip r:embed="rId22"/>
                <a:stretch>
                  <a:fillRect l="-2400" t="-5085" b="-1355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8704757" y="1958520"/>
                <a:ext cx="275907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Exclusive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meson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Reconstruction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(no backgrounds from underlying event)</a:t>
                </a:r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4757" y="1958520"/>
                <a:ext cx="2759078" cy="1384995"/>
              </a:xfrm>
              <a:prstGeom prst="rect">
                <a:avLst/>
              </a:prstGeom>
              <a:blipFill>
                <a:blip r:embed="rId23"/>
                <a:stretch>
                  <a:fillRect l="-2752" t="-2727" b="-727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8858250" y="3814253"/>
            <a:ext cx="3120203" cy="2878654"/>
            <a:chOff x="8858250" y="3814253"/>
            <a:chExt cx="3120203" cy="2878654"/>
          </a:xfrm>
        </p:grpSpPr>
        <p:pic>
          <p:nvPicPr>
            <p:cNvPr id="84" name="Picture 8" descr="coherent"/>
            <p:cNvPicPr>
              <a:picLocks noChangeAspect="1" noChangeArrowheads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94"/>
            <a:stretch>
              <a:fillRect/>
            </a:stretch>
          </p:blipFill>
          <p:spPr bwMode="auto">
            <a:xfrm>
              <a:off x="8858250" y="3877326"/>
              <a:ext cx="3040073" cy="2815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10922010" y="3814253"/>
              <a:ext cx="1056443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Coherent</a:t>
              </a:r>
            </a:p>
          </p:txBody>
        </p:sp>
        <p:sp>
          <p:nvSpPr>
            <p:cNvPr id="79" name="Text Box 23"/>
            <p:cNvSpPr txBox="1">
              <a:spLocks noChangeArrowheads="1"/>
            </p:cNvSpPr>
            <p:nvPr/>
          </p:nvSpPr>
          <p:spPr bwMode="auto">
            <a:xfrm>
              <a:off x="11007732" y="6167438"/>
              <a:ext cx="7810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+mn-cs"/>
                </a:rPr>
                <a:t>D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t(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ps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9613625" y="3948280"/>
                  <a:ext cx="96770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at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=0</a:t>
                  </a:r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3625" y="3948280"/>
                  <a:ext cx="967701" cy="400110"/>
                </a:xfrm>
                <a:prstGeom prst="rect">
                  <a:avLst/>
                </a:prstGeom>
                <a:blipFill rotWithShape="0">
                  <a:blip r:embed="rId33"/>
                  <a:stretch>
                    <a:fillRect l="-6289" t="-9231" r="-5660" b="-2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9696305" y="4363623"/>
                  <a:ext cx="38799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32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96305" y="4363623"/>
                  <a:ext cx="387991" cy="338554"/>
                </a:xfrm>
                <a:prstGeom prst="rect">
                  <a:avLst/>
                </a:prstGeom>
                <a:blipFill rotWithShape="0">
                  <a:blip r:embed="rId34"/>
                  <a:stretch>
                    <a:fillRect l="-17460" t="-1818" r="-6349" b="-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9710735" y="4675803"/>
                  <a:ext cx="387991" cy="4031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barPr>
                          <m:e>
                            <m:sSup>
                              <m:sSup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p>
                            </m:sSup>
                          </m:e>
                        </m:bar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0735" y="4675803"/>
                  <a:ext cx="387991" cy="403187"/>
                </a:xfrm>
                <a:prstGeom prst="rect">
                  <a:avLst/>
                </a:prstGeom>
                <a:blipFill rotWithShape="0"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FFDB3B-2548-7D9F-1E7D-3BCD34D97580}"/>
              </a:ext>
            </a:extLst>
          </p:cNvPr>
          <p:cNvSpPr txBox="1"/>
          <p:nvPr/>
        </p:nvSpPr>
        <p:spPr>
          <a:xfrm>
            <a:off x="2401950" y="3294542"/>
            <a:ext cx="102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coherent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46BC7A-87C1-2838-879E-9E52A3DE0BDC}"/>
                  </a:ext>
                </a:extLst>
              </p:cNvPr>
              <p:cNvSpPr txBox="1"/>
              <p:nvPr/>
            </p:nvSpPr>
            <p:spPr>
              <a:xfrm>
                <a:off x="543274" y="3956928"/>
                <a:ext cx="275907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2200" i="1" dirty="0">
                    <a:solidFill>
                      <a:srgbClr val="0432FF"/>
                    </a:solidFill>
                  </a:rPr>
                  <a:t>At </a:t>
                </a:r>
                <a:r>
                  <a:rPr lang="en-US" sz="2200" i="1" dirty="0" err="1">
                    <a:solidFill>
                      <a:srgbClr val="FF0000"/>
                    </a:solidFill>
                  </a:rPr>
                  <a:t>t</a:t>
                </a:r>
                <a:r>
                  <a:rPr lang="en-US" sz="2200" i="1" baseline="-25000" dirty="0" err="1">
                    <a:solidFill>
                      <a:srgbClr val="FF0000"/>
                    </a:solidFill>
                  </a:rPr>
                  <a:t>tag</a:t>
                </a:r>
                <a:r>
                  <a:rPr lang="en-US" sz="2200" i="1" dirty="0">
                    <a:solidFill>
                      <a:srgbClr val="0432FF"/>
                    </a:solidFill>
                  </a:rPr>
                  <a:t> the decay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2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2200" i="1" dirty="0">
                    <a:solidFill>
                      <a:srgbClr val="0432FF"/>
                    </a:solidFill>
                  </a:rPr>
                  <a:t>collapses the wave function for </a:t>
                </a:r>
                <a:r>
                  <a:rPr lang="en-US" sz="2200" i="1" dirty="0" err="1"/>
                  <a:t>B</a:t>
                </a:r>
                <a:r>
                  <a:rPr lang="en-US" sz="2200" i="1" baseline="-25000" dirty="0" err="1"/>
                  <a:t>rec</a:t>
                </a:r>
                <a:r>
                  <a:rPr lang="en-US" sz="2200" i="1" baseline="-25000" dirty="0">
                    <a:solidFill>
                      <a:srgbClr val="0432FF"/>
                    </a:solidFill>
                  </a:rPr>
                  <a:t> </a:t>
                </a:r>
                <a:r>
                  <a:rPr lang="en-US" sz="2200" i="1" dirty="0">
                    <a:solidFill>
                      <a:srgbClr val="0432FF"/>
                    </a:solidFill>
                  </a:rPr>
                  <a:t> into opposite state. </a:t>
                </a:r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46BC7A-87C1-2838-879E-9E52A3DE0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74" y="3956928"/>
                <a:ext cx="2759078" cy="1446550"/>
              </a:xfrm>
              <a:prstGeom prst="rect">
                <a:avLst/>
              </a:prstGeom>
              <a:blipFill>
                <a:blip r:embed="rId36"/>
                <a:stretch>
                  <a:fillRect l="-2740" t="-2609" b="-782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76F37E-CFB9-E3A8-8164-4A2A94EAACFF}"/>
                  </a:ext>
                </a:extLst>
              </p:cNvPr>
              <p:cNvSpPr txBox="1"/>
              <p:nvPr/>
            </p:nvSpPr>
            <p:spPr>
              <a:xfrm>
                <a:off x="595174" y="5653363"/>
                <a:ext cx="825145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clock of </a:t>
                </a:r>
                <a:r>
                  <a:rPr kumimoji="0" lang="en-US" sz="2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2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rec</a:t>
                </a:r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starts ticking at </a:t>
                </a:r>
                <a:r>
                  <a:rPr kumimoji="0" lang="en-US" sz="2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US" sz="22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tag</a:t>
                </a:r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Which reference frame to use to measure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76F37E-CFB9-E3A8-8164-4A2A94EAA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74" y="5653363"/>
                <a:ext cx="8251455" cy="769441"/>
              </a:xfrm>
              <a:prstGeom prst="rect">
                <a:avLst/>
              </a:prstGeom>
              <a:blipFill>
                <a:blip r:embed="rId37"/>
                <a:stretch>
                  <a:fillRect l="-1077" t="-3226" b="-161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AD50265-916D-8CAB-0049-99445D888781}"/>
              </a:ext>
            </a:extLst>
          </p:cNvPr>
          <p:cNvSpPr txBox="1"/>
          <p:nvPr/>
        </p:nvSpPr>
        <p:spPr>
          <a:xfrm>
            <a:off x="11007732" y="4344298"/>
            <a:ext cx="55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CPV</a:t>
            </a:r>
          </a:p>
        </p:txBody>
      </p:sp>
    </p:spTree>
    <p:extLst>
      <p:ext uri="{BB962C8B-B14F-4D97-AF65-F5344CB8AC3E}">
        <p14:creationId xmlns:p14="http://schemas.microsoft.com/office/powerpoint/2010/main" val="154425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47" grpId="0" animBg="1"/>
      <p:bldP spid="4" grpId="0"/>
      <p:bldP spid="6" grpId="0"/>
      <p:bldP spid="61" grpId="0"/>
      <p:bldP spid="62" grpId="0"/>
      <p:bldP spid="91" grpId="0"/>
      <p:bldP spid="92" grpId="0"/>
      <p:bldP spid="93" grpId="0" animBg="1"/>
      <p:bldP spid="94" grpId="0"/>
      <p:bldP spid="95" grpId="0"/>
      <p:bldP spid="11" grpId="0"/>
      <p:bldP spid="12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D1F2-72AF-9725-6BAE-4C4685A0A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Trouble?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5AD8D-3946-3982-B2FA-5AA6287A5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353"/>
          <a:stretch/>
        </p:blipFill>
        <p:spPr>
          <a:xfrm>
            <a:off x="5197642" y="206190"/>
            <a:ext cx="6763931" cy="23583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421CDE-134A-BC5A-0D96-3D3335B7DAE9}"/>
                  </a:ext>
                </a:extLst>
              </p:cNvPr>
              <p:cNvSpPr txBox="1"/>
              <p:nvPr/>
            </p:nvSpPr>
            <p:spPr>
              <a:xfrm>
                <a:off x="5069306" y="2890771"/>
                <a:ext cx="6958828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mr-I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  <m:bar>
                                    <m:barPr>
                                      <m:pos m:val="top"/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sSup>
                                        <m:s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e>
                                  </m:bar>
                                </m:e>
                              </m:d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=−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mr-I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d>
                        <m:dPr>
                          <m:begChr m:val="|"/>
                          <m:endChr m:val=""/>
                          <m:ctrlPr>
                            <a:rPr lang="hr-H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mr-IN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d>
                        <m:dPr>
                          <m:begChr m:val="|"/>
                          <m:endChr m:val=""/>
                          <m:ctrlPr>
                            <a:rPr lang="hr-H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421CDE-134A-BC5A-0D96-3D3335B7D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306" y="2890771"/>
                <a:ext cx="6958828" cy="664606"/>
              </a:xfrm>
              <a:prstGeom prst="rect">
                <a:avLst/>
              </a:prstGeom>
              <a:blipFill>
                <a:blip r:embed="rId4"/>
                <a:stretch>
                  <a:fillRect t="-149057" r="-9290" b="-2169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5810D92-103C-146B-F7BD-DC7728591A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3454" y="1073219"/>
                <a:ext cx="4894188" cy="35182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NL" dirty="0"/>
                  <a:t>Which reference frame to use for the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NL" dirty="0">
                    <a:solidFill>
                      <a:schemeClr val="tx1"/>
                    </a:solidFill>
                  </a:rPr>
                  <a:t> </a:t>
                </a:r>
                <a:r>
                  <a:rPr lang="en-NL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NL" dirty="0"/>
                  <a:t>?</a:t>
                </a:r>
              </a:p>
              <a:p>
                <a:r>
                  <a:rPr lang="en-NL" dirty="0"/>
                  <a:t>Does the clock tick in the reference frame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NL" dirty="0">
                    <a:solidFill>
                      <a:schemeClr val="tx1"/>
                    </a:solidFill>
                  </a:rPr>
                  <a:t> </a:t>
                </a:r>
                <a:r>
                  <a:rPr lang="en-NL" dirty="0"/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NL" dirty="0">
                    <a:solidFill>
                      <a:schemeClr val="tx1"/>
                    </a:solidFill>
                  </a:rPr>
                  <a:t> </a:t>
                </a:r>
                <a:r>
                  <a:rPr lang="en-NL" dirty="0"/>
                  <a:t>or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NL" dirty="0"/>
                  <a:t> ?</a:t>
                </a:r>
              </a:p>
              <a:p>
                <a:pPr lvl="1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L" dirty="0"/>
                  <a:t> !!</a:t>
                </a:r>
              </a:p>
              <a:p>
                <a:r>
                  <a:rPr lang="en-NL" dirty="0"/>
                  <a:t>When using reference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dirty="0"/>
                  <a:t>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NL" dirty="0">
                    <a:solidFill>
                      <a:schemeClr val="tx1"/>
                    </a:solidFill>
                  </a:rPr>
                  <a:t> </a:t>
                </a:r>
                <a:r>
                  <a:rPr lang="en-NL" dirty="0"/>
                  <a:t>comes out factor 2 wrong!</a:t>
                </a:r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5810D92-103C-146B-F7BD-DC7728591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54" y="1073219"/>
                <a:ext cx="4894188" cy="3518210"/>
              </a:xfrm>
              <a:prstGeom prst="rect">
                <a:avLst/>
              </a:prstGeom>
              <a:blipFill>
                <a:blip r:embed="rId5"/>
                <a:stretch>
                  <a:fillRect l="-2332" t="-3957" b="-251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51E35F5-885F-4281-43F2-8B9D2BAC8A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3445" y="4591429"/>
                <a:ext cx="11785110" cy="20959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NL" dirty="0"/>
                  <a:t>In principle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NL" dirty="0"/>
                  <a:t>-factor depends in whether particle propagates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NL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NL" dirty="0"/>
                  <a:t> </a:t>
                </a:r>
              </a:p>
              <a:p>
                <a:pPr lvl="1"/>
                <a:r>
                  <a:rPr lang="en-NL" dirty="0"/>
                  <a:t>Need to coherently add wavefunctions for both</a:t>
                </a:r>
              </a:p>
              <a:p>
                <a:pPr lvl="1"/>
                <a:r>
                  <a:rPr lang="en-NL" dirty="0"/>
                  <a:t>Measure distance and calculate time as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NL" dirty="0">
                    <a:solidFill>
                      <a:schemeClr val="tx1"/>
                    </a:solidFill>
                  </a:rPr>
                  <a:t> </a:t>
                </a:r>
                <a:r>
                  <a:rPr lang="en-NL" dirty="0"/>
                  <a:t>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(4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L" dirty="0"/>
                  <a:t> frame!</a:t>
                </a:r>
              </a:p>
              <a:p>
                <a:r>
                  <a:rPr lang="en-NL" dirty="0"/>
                  <a:t>Solve the confusion by writing full process in a single reference frame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NL" dirty="0"/>
              </a:p>
              <a:p>
                <a:pPr lvl="1"/>
                <a:r>
                  <a:rPr lang="en-NL" dirty="0"/>
                  <a:t>Confusion arises if we treat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dirty="0"/>
                  <a:t> mesons individually</a:t>
                </a: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51E35F5-885F-4281-43F2-8B9D2BAC8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45" y="4591429"/>
                <a:ext cx="11785110" cy="2095973"/>
              </a:xfrm>
              <a:prstGeom prst="rect">
                <a:avLst/>
              </a:prstGeom>
              <a:blipFill>
                <a:blip r:embed="rId6"/>
                <a:stretch>
                  <a:fillRect l="-860" t="-6627" b="-6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519F24-7F94-183F-0A4E-5038B28F8C95}"/>
                  </a:ext>
                </a:extLst>
              </p:cNvPr>
              <p:cNvSpPr txBox="1"/>
              <p:nvPr/>
            </p:nvSpPr>
            <p:spPr>
              <a:xfrm>
                <a:off x="5045264" y="3679628"/>
                <a:ext cx="6958828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mr-I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  <m:bar>
                                    <m:barPr>
                                      <m:pos m:val="top"/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sSup>
                                        <m:s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e>
                                  </m:bar>
                                </m:e>
                              </m:d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=−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mr-I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d>
                        <m:dPr>
                          <m:begChr m:val="|"/>
                          <m:endChr m:val=""/>
                          <m:ctrlPr>
                            <a:rPr lang="hr-H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mr-IN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d>
                        <m:dPr>
                          <m:begChr m:val="|"/>
                          <m:endChr m:val=""/>
                          <m:ctrlPr>
                            <a:rPr lang="hr-H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  <m:d>
                            <m:dPr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519F24-7F94-183F-0A4E-5038B28F8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264" y="3679628"/>
                <a:ext cx="6958828" cy="664606"/>
              </a:xfrm>
              <a:prstGeom prst="rect">
                <a:avLst/>
              </a:prstGeom>
              <a:blipFill>
                <a:blip r:embed="rId7"/>
                <a:stretch>
                  <a:fillRect t="-144444" r="-9290" b="-2111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5B06227-7583-5815-C125-3C1A1C6A7D9B}"/>
              </a:ext>
            </a:extLst>
          </p:cNvPr>
          <p:cNvSpPr txBox="1"/>
          <p:nvPr/>
        </p:nvSpPr>
        <p:spPr>
          <a:xfrm>
            <a:off x="2107202" y="4098500"/>
            <a:ext cx="278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4C4C4C"/>
                </a:solidFill>
                <a:effectLst/>
              </a:rPr>
              <a:t>Boris K</a:t>
            </a:r>
            <a:r>
              <a:rPr lang="en-GB" sz="1400" b="1" dirty="0">
                <a:solidFill>
                  <a:srgbClr val="4C4C4C"/>
                </a:solidFill>
              </a:rPr>
              <a:t>aiser </a:t>
            </a:r>
            <a:r>
              <a:rPr lang="en-GB" sz="1400" b="1" dirty="0">
                <a:solidFill>
                  <a:srgbClr val="4C4C4C"/>
                </a:solidFill>
                <a:effectLst/>
              </a:rPr>
              <a:t>ep-</a:t>
            </a:r>
            <a:r>
              <a:rPr lang="en-GB" sz="1400" b="1" dirty="0" err="1">
                <a:solidFill>
                  <a:srgbClr val="4C4C4C"/>
                </a:solidFill>
                <a:effectLst/>
              </a:rPr>
              <a:t>ph</a:t>
            </a:r>
            <a:r>
              <a:rPr lang="en-GB" sz="1400" b="1" dirty="0">
                <a:solidFill>
                  <a:srgbClr val="4C4C4C"/>
                </a:solidFill>
                <a:effectLst/>
              </a:rPr>
              <a:t>/9702327 (1997</a:t>
            </a:r>
            <a:r>
              <a:rPr lang="en-GB" sz="1800" dirty="0">
                <a:solidFill>
                  <a:srgbClr val="4C4C4C"/>
                </a:solidFill>
                <a:effectLst/>
                <a:latin typeface="Times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08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Bell inequality (1964) and CHSH test (1969)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611" y="738758"/>
            <a:ext cx="88593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EPR experiment with </a:t>
            </a:r>
            <a:r>
              <a:rPr lang="en-US" sz="2200" dirty="0">
                <a:solidFill>
                  <a:srgbClr val="4472C4"/>
                </a:solidFill>
                <a:latin typeface="Calibri" panose="020F0502020204030204"/>
              </a:rPr>
              <a:t>spin (polarization) states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Prepare a state of the form: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877323"/>
            <a:ext cx="5061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CHSH test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17035" y="1162691"/>
            <a:ext cx="4211082" cy="681078"/>
            <a:chOff x="1132048" y="1078355"/>
            <a:chExt cx="4211082" cy="681078"/>
          </a:xfrm>
        </p:grpSpPr>
        <p:sp>
          <p:nvSpPr>
            <p:cNvPr id="14" name="TextBox 13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–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3823" y="1390101"/>
              <a:ext cx="331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= 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 test, count: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65567" y="1884212"/>
            <a:ext cx="8700651" cy="3933397"/>
            <a:chOff x="3053300" y="1610610"/>
            <a:chExt cx="8018847" cy="3540790"/>
          </a:xfrm>
        </p:grpSpPr>
        <p:pic>
          <p:nvPicPr>
            <p:cNvPr id="3" name="Picture 2" descr="Bell-test-photon-analy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3300" y="1610610"/>
              <a:ext cx="8018847" cy="354079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055025" y="3309112"/>
              <a:ext cx="707079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or a’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40108" y="3324158"/>
              <a:ext cx="725784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 or b’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4549" y="1762928"/>
              <a:ext cx="4848167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Polarizer settings: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a=0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a’= 45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b=22.5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b’= 67.5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07603" y="4030573"/>
              <a:ext cx="574802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Alice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444868" y="4030573"/>
              <a:ext cx="494635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Bob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05925" y="6285274"/>
            <a:ext cx="369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Clauser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Holt,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Shimony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Horne (1969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61795-43FE-0AFA-8912-C23FA19BEA96}"/>
              </a:ext>
            </a:extLst>
          </p:cNvPr>
          <p:cNvSpPr txBox="1"/>
          <p:nvPr/>
        </p:nvSpPr>
        <p:spPr>
          <a:xfrm>
            <a:off x="6991347" y="5861678"/>
            <a:ext cx="4127225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Local reality (hidden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var’s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: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≤ 2.0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Quantum Mechanics	    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2.7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7C853-221F-9953-25F8-AFD98B9DDD64}"/>
                  </a:ext>
                </a:extLst>
              </p:cNvPr>
              <p:cNvSpPr txBox="1"/>
              <p:nvPr/>
            </p:nvSpPr>
            <p:spPr>
              <a:xfrm>
                <a:off x="8777789" y="701255"/>
                <a:ext cx="3008388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↑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↓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7C853-221F-9953-25F8-AFD98B9DD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789" y="701255"/>
                <a:ext cx="3008388" cy="572273"/>
              </a:xfrm>
              <a:prstGeom prst="rect">
                <a:avLst/>
              </a:prstGeom>
              <a:blipFill>
                <a:blip r:embed="rId4"/>
                <a:stretch>
                  <a:fillRect l="-2954" t="-56522" r="-2110" b="-8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A3B79AB-5714-705E-ADC5-A7486255F07E}"/>
              </a:ext>
            </a:extLst>
          </p:cNvPr>
          <p:cNvSpPr txBox="1"/>
          <p:nvPr/>
        </p:nvSpPr>
        <p:spPr>
          <a:xfrm>
            <a:off x="8156348" y="1293043"/>
            <a:ext cx="3575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a setting 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polarizers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980EF1-335D-7ECD-B928-949109157E9E}"/>
                  </a:ext>
                </a:extLst>
              </p:cNvPr>
              <p:cNvSpPr txBox="1"/>
              <p:nvPr/>
            </p:nvSpPr>
            <p:spPr>
              <a:xfrm>
                <a:off x="8876206" y="48382"/>
                <a:ext cx="3108608" cy="57227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980EF1-335D-7ECD-B928-949109157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206" y="48382"/>
                <a:ext cx="3108608" cy="572273"/>
              </a:xfrm>
              <a:prstGeom prst="rect">
                <a:avLst/>
              </a:prstGeom>
              <a:blipFill>
                <a:blip r:embed="rId5"/>
                <a:stretch>
                  <a:fillRect l="-4049" t="-55319" r="-2834" b="-87234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748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6" grpId="0"/>
      <p:bldP spid="9" grpId="0" animBg="1"/>
      <p:bldP spid="1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Alain Aspect 1982 – EPR with photons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611" y="738758"/>
            <a:ext cx="88593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EPR experiment with </a:t>
            </a:r>
            <a:r>
              <a:rPr lang="en-US" sz="2200" dirty="0">
                <a:solidFill>
                  <a:srgbClr val="4472C4"/>
                </a:solidFill>
                <a:latin typeface="Calibri" panose="020F0502020204030204"/>
              </a:rPr>
              <a:t>spin (polarization) states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Prepare a state of the form: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877323"/>
            <a:ext cx="5061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CHSH test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17035" y="1162691"/>
            <a:ext cx="4211082" cy="681078"/>
            <a:chOff x="1132048" y="1078355"/>
            <a:chExt cx="4211082" cy="681078"/>
          </a:xfrm>
        </p:grpSpPr>
        <p:sp>
          <p:nvSpPr>
            <p:cNvPr id="14" name="TextBox 13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–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3823" y="1390101"/>
              <a:ext cx="331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= 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 test, count: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5925" y="6285274"/>
            <a:ext cx="369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Clauser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Holt,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Shimony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Horne (1969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7C853-221F-9953-25F8-AFD98B9DDD64}"/>
                  </a:ext>
                </a:extLst>
              </p:cNvPr>
              <p:cNvSpPr txBox="1"/>
              <p:nvPr/>
            </p:nvSpPr>
            <p:spPr>
              <a:xfrm>
                <a:off x="8777789" y="701255"/>
                <a:ext cx="3008388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↑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↓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7C853-221F-9953-25F8-AFD98B9DD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789" y="701255"/>
                <a:ext cx="3008388" cy="572273"/>
              </a:xfrm>
              <a:prstGeom prst="rect">
                <a:avLst/>
              </a:prstGeom>
              <a:blipFill>
                <a:blip r:embed="rId4"/>
                <a:stretch>
                  <a:fillRect l="-2954" t="-56522" r="-2110" b="-8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A3B79AB-5714-705E-ADC5-A7486255F07E}"/>
              </a:ext>
            </a:extLst>
          </p:cNvPr>
          <p:cNvSpPr txBox="1"/>
          <p:nvPr/>
        </p:nvSpPr>
        <p:spPr>
          <a:xfrm>
            <a:off x="8156348" y="1293043"/>
            <a:ext cx="3575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a setting 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polarizers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10E41B-E8DE-541E-1F51-6355E31B8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7" y="1835965"/>
            <a:ext cx="7078115" cy="39779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176D46-9308-6CA6-A7AF-5AB6A0EC3B3B}"/>
              </a:ext>
            </a:extLst>
          </p:cNvPr>
          <p:cNvSpPr txBox="1"/>
          <p:nvPr/>
        </p:nvSpPr>
        <p:spPr>
          <a:xfrm>
            <a:off x="6858827" y="5662890"/>
            <a:ext cx="5160965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• Measurement Result          : </a:t>
            </a:r>
            <a:r>
              <a:rPr lang="en-US" sz="2000" b="1" dirty="0">
                <a:solidFill>
                  <a:srgbClr val="9A009F"/>
                </a:solidFill>
              </a:rPr>
              <a:t>S = 2.697 +- 0.015</a:t>
            </a:r>
          </a:p>
          <a:p>
            <a:r>
              <a:rPr lang="en-US" sz="2000" dirty="0"/>
              <a:t>• Local reality (hidden var’s) :  </a:t>
            </a:r>
            <a:r>
              <a:rPr lang="en-US" sz="2000" b="1" dirty="0">
                <a:solidFill>
                  <a:srgbClr val="9A009F"/>
                </a:solidFill>
              </a:rPr>
              <a:t>S ≤ 2.0</a:t>
            </a:r>
          </a:p>
          <a:p>
            <a:r>
              <a:rPr lang="en-US" sz="2000" dirty="0"/>
              <a:t>• Quantum Mechanics	    : </a:t>
            </a:r>
            <a:r>
              <a:rPr lang="en-US" sz="2000" b="1" dirty="0">
                <a:solidFill>
                  <a:srgbClr val="9A009F"/>
                </a:solidFill>
              </a:rPr>
              <a:t>S = 2.7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944F89C-D647-AD33-6158-E483A0CB0C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4487" r="8834" b="31323"/>
          <a:stretch/>
        </p:blipFill>
        <p:spPr>
          <a:xfrm flipH="1">
            <a:off x="9943405" y="2498535"/>
            <a:ext cx="1788089" cy="23589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F354FAA-8CCC-2BAA-D576-D10464ADAB13}"/>
              </a:ext>
            </a:extLst>
          </p:cNvPr>
          <p:cNvSpPr txBox="1"/>
          <p:nvPr/>
        </p:nvSpPr>
        <p:spPr>
          <a:xfrm>
            <a:off x="10072053" y="4418363"/>
            <a:ext cx="1476686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Alain Aspect</a:t>
            </a:r>
          </a:p>
        </p:txBody>
      </p:sp>
    </p:spTree>
    <p:extLst>
      <p:ext uri="{BB962C8B-B14F-4D97-AF65-F5344CB8AC3E}">
        <p14:creationId xmlns:p14="http://schemas.microsoft.com/office/powerpoint/2010/main" val="618698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   2004: perform a Bell test with B mesons: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⇒|</m:t>
                    </m:r>
                    <m:d>
                      <m:dPr>
                        <m:begChr m:val="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⇒|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249" t="-115094" b="-17169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3917035" y="1162691"/>
            <a:ext cx="4211082" cy="681078"/>
            <a:chOff x="1132048" y="1078355"/>
            <a:chExt cx="4211082" cy="681078"/>
          </a:xfrm>
        </p:grpSpPr>
        <p:sp>
          <p:nvSpPr>
            <p:cNvPr id="14" name="TextBox 13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–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3823" y="1390101"/>
              <a:ext cx="331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= 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 test, count: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7C853-221F-9953-25F8-AFD98B9DDD64}"/>
                  </a:ext>
                </a:extLst>
              </p:cNvPr>
              <p:cNvSpPr txBox="1"/>
              <p:nvPr/>
            </p:nvSpPr>
            <p:spPr>
              <a:xfrm>
                <a:off x="8887781" y="696561"/>
                <a:ext cx="3108608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7C853-221F-9953-25F8-AFD98B9DD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7781" y="696561"/>
                <a:ext cx="3108608" cy="572273"/>
              </a:xfrm>
              <a:prstGeom prst="rect">
                <a:avLst/>
              </a:prstGeom>
              <a:blipFill>
                <a:blip r:embed="rId4"/>
                <a:stretch>
                  <a:fillRect l="-4065" t="-56522" r="-3252" b="-9130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A3B79AB-5714-705E-ADC5-A7486255F07E}"/>
              </a:ext>
            </a:extLst>
          </p:cNvPr>
          <p:cNvSpPr txBox="1"/>
          <p:nvPr/>
        </p:nvSpPr>
        <p:spPr>
          <a:xfrm>
            <a:off x="8156348" y="1293043"/>
            <a:ext cx="3575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a setting 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polarizers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A8FC5-49F8-6869-C13B-8CDDDF9C7A98}"/>
              </a:ext>
            </a:extLst>
          </p:cNvPr>
          <p:cNvSpPr txBox="1"/>
          <p:nvPr/>
        </p:nvSpPr>
        <p:spPr>
          <a:xfrm>
            <a:off x="195611" y="738758"/>
            <a:ext cx="88593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EPR experiment with </a:t>
            </a:r>
            <a:r>
              <a:rPr lang="en-US" sz="2200" dirty="0">
                <a:solidFill>
                  <a:srgbClr val="4472C4"/>
                </a:solidFill>
                <a:latin typeface="Calibri" panose="020F0502020204030204"/>
              </a:rPr>
              <a:t>spin (polarization) states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Prepare a state of the form: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AC3BE8E0-F98C-B214-FDAC-C67A1A0032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5125" y="1973402"/>
                <a:ext cx="5625366" cy="2128781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NL" sz="3500" u="sng" dirty="0">
                    <a:solidFill>
                      <a:srgbClr val="7030A0"/>
                    </a:solidFill>
                  </a:rPr>
                  <a:t>Idea:</a:t>
                </a:r>
              </a:p>
              <a:p>
                <a:r>
                  <a:rPr lang="en-NL" sz="3200" dirty="0"/>
                  <a:t>Replace the polarizer angles by measuring at </a:t>
                </a:r>
                <a:r>
                  <a:rPr lang="en-NL" sz="3200" b="1" i="1" dirty="0"/>
                  <a:t>various time differences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NL" sz="3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NL" sz="3200" dirty="0"/>
                  <a:t>.</a:t>
                </a:r>
              </a:p>
              <a:p>
                <a:r>
                  <a:rPr lang="en-NL" sz="3200" dirty="0"/>
                  <a:t>Effect of mixing is equivalent as choosing different polarizer rotation angles in CHSH</a:t>
                </a:r>
              </a:p>
              <a:p>
                <a:r>
                  <a:rPr lang="en-NL" sz="3200" dirty="0"/>
                  <a:t>Determine the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sz="32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NL" sz="3200" dirty="0"/>
                  <a:t> by different decays</a:t>
                </a:r>
              </a:p>
            </p:txBody>
          </p:sp>
        </mc:Choice>
        <mc:Fallback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AC3BE8E0-F98C-B214-FDAC-C67A1A0032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5125" y="1973402"/>
                <a:ext cx="5625366" cy="2128781"/>
              </a:xfrm>
              <a:blipFill>
                <a:blip r:embed="rId5"/>
                <a:stretch>
                  <a:fillRect l="-1802" t="-65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8FD82CA-09AD-2F53-15E0-1E907D136AAD}"/>
                  </a:ext>
                </a:extLst>
              </p:cNvPr>
              <p:cNvSpPr txBox="1"/>
              <p:nvPr/>
            </p:nvSpPr>
            <p:spPr>
              <a:xfrm>
                <a:off x="277725" y="4178461"/>
                <a:ext cx="5332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7030A0"/>
                    </a:solidFill>
                    <a:latin typeface="Calibri" panose="020F0502020204030204"/>
                  </a:rPr>
                  <a:t>CHSH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</a:rPr>
                  <a:t>: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A009F"/>
                    </a:solidFill>
                    <a:effectLst/>
                    <a:uLnTx/>
                    <a:uFillTx/>
                    <a:latin typeface="Calibri" panose="020F0502020204030204"/>
                  </a:rPr>
                  <a:t>S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= E(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a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,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</a:rPr>
                  <a:t>b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 </a:t>
                </a:r>
                <a:r>
                  <a:rPr kumimoji="0" lang="mr-I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Mangal" panose="02040503050203030202" pitchFamily="18" charset="0"/>
                  </a:rPr>
                  <a:t>–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E(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a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,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</a:rPr>
                  <a:t>b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</a:rPr>
                  <a:t>’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 + E(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a’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,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</a:rPr>
                  <a:t>b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 + E(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a’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,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</a:rPr>
                  <a:t>b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</a:rPr>
                  <a:t>’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</a:t>
                </a:r>
                <a:r>
                  <a:rPr kumimoji="0" lang="en-US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   </a:t>
                </a:r>
                <a:r>
                  <a:rPr lang="en-US" dirty="0">
                    <a:solidFill>
                      <a:srgbClr val="7030A0"/>
                    </a:solidFill>
                    <a:latin typeface="Calibri" panose="020F0502020204030204"/>
                  </a:rPr>
                  <a:t>S</a:t>
                </a:r>
                <a:r>
                  <a:rPr lang="en-US" dirty="0">
                    <a:solidFill>
                      <a:srgbClr val="7030A0"/>
                    </a:solidFill>
                    <a:latin typeface="Calibri" panose="020F0502020204030204"/>
                    <a:sym typeface="Wingdings" pitchFamily="2" charset="2"/>
                  </a:rPr>
                  <a:t>S</a:t>
                </a:r>
                <a:r>
                  <a:rPr lang="en-US" baseline="-25000" dirty="0">
                    <a:solidFill>
                      <a:srgbClr val="7030A0"/>
                    </a:solidFill>
                    <a:latin typeface="Calibri" panose="020F0502020204030204"/>
                    <a:sym typeface="Wingdings" pitchFamily="2" charset="2"/>
                  </a:rPr>
                  <a:t>B</a:t>
                </a:r>
                <a:r>
                  <a:rPr lang="en-US" dirty="0">
                    <a:solidFill>
                      <a:srgbClr val="7030A0"/>
                    </a:solidFill>
                    <a:latin typeface="Calibri" panose="020F0502020204030204"/>
                    <a:sym typeface="Wingdings" pitchFamily="2" charset="2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Δ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Calibri" panose="020F0502020204030204"/>
                    <a:sym typeface="Wingdings" pitchFamily="2" charset="2"/>
                  </a:rPr>
                  <a:t>)</a:t>
                </a:r>
                <a:endParaRPr kumimoji="0" lang="en-US" b="0" i="0" u="none" strike="noStrike" kern="120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8FD82CA-09AD-2F53-15E0-1E907D136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25" y="4178461"/>
                <a:ext cx="5332998" cy="369332"/>
              </a:xfrm>
              <a:prstGeom prst="rect">
                <a:avLst/>
              </a:prstGeom>
              <a:blipFill>
                <a:blip r:embed="rId8"/>
                <a:stretch>
                  <a:fillRect l="-1190" t="-6452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065DFFB-7E98-A16D-F119-EF95755678A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4353"/>
          <a:stretch/>
        </p:blipFill>
        <p:spPr>
          <a:xfrm>
            <a:off x="5697961" y="2260364"/>
            <a:ext cx="6308914" cy="21996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85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   2004: perform a Bell test with B mesons: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⇒|</m:t>
                    </m:r>
                    <m:d>
                      <m:dPr>
                        <m:begChr m:val="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⇒|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15094" b="-17169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3917035" y="1162691"/>
            <a:ext cx="4211082" cy="681078"/>
            <a:chOff x="1132048" y="1078355"/>
            <a:chExt cx="4211082" cy="681078"/>
          </a:xfrm>
        </p:grpSpPr>
        <p:sp>
          <p:nvSpPr>
            <p:cNvPr id="14" name="TextBox 13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–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3823" y="1390101"/>
              <a:ext cx="331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= 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 test, count: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7C853-221F-9953-25F8-AFD98B9DDD64}"/>
                  </a:ext>
                </a:extLst>
              </p:cNvPr>
              <p:cNvSpPr txBox="1"/>
              <p:nvPr/>
            </p:nvSpPr>
            <p:spPr>
              <a:xfrm>
                <a:off x="8887781" y="696561"/>
                <a:ext cx="3108608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7C853-221F-9953-25F8-AFD98B9DD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7781" y="696561"/>
                <a:ext cx="3108608" cy="572273"/>
              </a:xfrm>
              <a:prstGeom prst="rect">
                <a:avLst/>
              </a:prstGeom>
              <a:blipFill>
                <a:blip r:embed="rId4"/>
                <a:stretch>
                  <a:fillRect l="-4065" t="-56522" r="-3252" b="-9130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A3B79AB-5714-705E-ADC5-A7486255F07E}"/>
              </a:ext>
            </a:extLst>
          </p:cNvPr>
          <p:cNvSpPr txBox="1"/>
          <p:nvPr/>
        </p:nvSpPr>
        <p:spPr>
          <a:xfrm>
            <a:off x="8156348" y="1293043"/>
            <a:ext cx="3575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a setting 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polarizers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38039A-7A77-9085-ADB5-866E023A5063}"/>
              </a:ext>
            </a:extLst>
          </p:cNvPr>
          <p:cNvSpPr txBox="1"/>
          <p:nvPr/>
        </p:nvSpPr>
        <p:spPr>
          <a:xfrm>
            <a:off x="7806078" y="6019176"/>
            <a:ext cx="3126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A. Go (for Belle collab) </a:t>
            </a:r>
          </a:p>
          <a:p>
            <a:r>
              <a:rPr lang="en-GB" sz="1600" b="0" i="0" u="none" strike="noStrike" dirty="0">
                <a:solidFill>
                  <a:srgbClr val="333333"/>
                </a:solidFill>
                <a:effectLst/>
              </a:rPr>
              <a:t>DOI: </a:t>
            </a:r>
            <a:r>
              <a:rPr lang="en-GB" sz="1600" b="0" i="0" u="sng" dirty="0">
                <a:solidFill>
                  <a:srgbClr val="333333"/>
                </a:solidFill>
                <a:effectLst/>
                <a:hlinkClick r:id="rId5"/>
              </a:rPr>
              <a:t>10.1080/09500340408233614</a:t>
            </a:r>
            <a:endParaRPr lang="en-NL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A8FC5-49F8-6869-C13B-8CDDDF9C7A98}"/>
              </a:ext>
            </a:extLst>
          </p:cNvPr>
          <p:cNvSpPr txBox="1"/>
          <p:nvPr/>
        </p:nvSpPr>
        <p:spPr>
          <a:xfrm>
            <a:off x="195611" y="738758"/>
            <a:ext cx="88593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EPR experiment with </a:t>
            </a:r>
            <a:r>
              <a:rPr lang="en-US" sz="2200" dirty="0">
                <a:solidFill>
                  <a:srgbClr val="4472C4"/>
                </a:solidFill>
                <a:latin typeface="Calibri" panose="020F0502020204030204"/>
              </a:rPr>
              <a:t>spin (polarization) states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Prepare a state of the form: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AC3BE8E0-F98C-B214-FDAC-C67A1A0032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5125" y="1973402"/>
                <a:ext cx="5625366" cy="2128781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NL" sz="3500" u="sng" dirty="0">
                    <a:solidFill>
                      <a:srgbClr val="7030A0"/>
                    </a:solidFill>
                  </a:rPr>
                  <a:t>Idea:</a:t>
                </a:r>
              </a:p>
              <a:p>
                <a:r>
                  <a:rPr lang="en-NL" sz="3200" dirty="0"/>
                  <a:t>Replace the polarizer angles by measuring at </a:t>
                </a:r>
                <a:r>
                  <a:rPr lang="en-NL" sz="3200" b="1" i="1" dirty="0"/>
                  <a:t>various time differences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NL" sz="3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NL" sz="3200" dirty="0"/>
                  <a:t>.</a:t>
                </a:r>
              </a:p>
              <a:p>
                <a:r>
                  <a:rPr lang="en-NL" sz="3200" dirty="0"/>
                  <a:t>Effect of mixing is equivalent as choosing different polarizer rotation angles in CHSH</a:t>
                </a:r>
              </a:p>
              <a:p>
                <a:r>
                  <a:rPr lang="en-NL" sz="3200" dirty="0"/>
                  <a:t>Determine the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sz="32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NL" sz="3200" dirty="0"/>
                  <a:t> by different decays</a:t>
                </a:r>
              </a:p>
            </p:txBody>
          </p:sp>
        </mc:Choice>
        <mc:Fallback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AC3BE8E0-F98C-B214-FDAC-C67A1A0032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5125" y="1973402"/>
                <a:ext cx="5625366" cy="2128781"/>
              </a:xfrm>
              <a:blipFill>
                <a:blip r:embed="rId6"/>
                <a:stretch>
                  <a:fillRect l="-1802" t="-65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8FD82CA-09AD-2F53-15E0-1E907D136AAD}"/>
                  </a:ext>
                </a:extLst>
              </p:cNvPr>
              <p:cNvSpPr txBox="1"/>
              <p:nvPr/>
            </p:nvSpPr>
            <p:spPr>
              <a:xfrm>
                <a:off x="277725" y="4178461"/>
                <a:ext cx="5332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7030A0"/>
                    </a:solidFill>
                    <a:latin typeface="Calibri" panose="020F0502020204030204"/>
                  </a:rPr>
                  <a:t>CHSH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</a:rPr>
                  <a:t>: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A009F"/>
                    </a:solidFill>
                    <a:effectLst/>
                    <a:uLnTx/>
                    <a:uFillTx/>
                    <a:latin typeface="Calibri" panose="020F0502020204030204"/>
                  </a:rPr>
                  <a:t>S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= E(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a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,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</a:rPr>
                  <a:t>b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 </a:t>
                </a:r>
                <a:r>
                  <a:rPr kumimoji="0" lang="mr-I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Mangal" panose="02040503050203030202" pitchFamily="18" charset="0"/>
                  </a:rPr>
                  <a:t>–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E(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a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,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</a:rPr>
                  <a:t>b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</a:rPr>
                  <a:t>’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 + E(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a’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,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</a:rPr>
                  <a:t>b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 + E(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a’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,</a:t>
                </a:r>
                <a:r>
                  <a:rPr kumimoji="0" lang="en-US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</a:rPr>
                  <a:t>b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</a:rPr>
                  <a:t>’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</a:t>
                </a:r>
                <a:r>
                  <a:rPr kumimoji="0" lang="en-US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   </a:t>
                </a:r>
                <a:r>
                  <a:rPr lang="en-US" dirty="0">
                    <a:solidFill>
                      <a:srgbClr val="7030A0"/>
                    </a:solidFill>
                    <a:latin typeface="Calibri" panose="020F0502020204030204"/>
                  </a:rPr>
                  <a:t>S</a:t>
                </a:r>
                <a:r>
                  <a:rPr lang="en-US" dirty="0">
                    <a:solidFill>
                      <a:srgbClr val="7030A0"/>
                    </a:solidFill>
                    <a:latin typeface="Calibri" panose="020F0502020204030204"/>
                    <a:sym typeface="Wingdings" pitchFamily="2" charset="2"/>
                  </a:rPr>
                  <a:t>S</a:t>
                </a:r>
                <a:r>
                  <a:rPr lang="en-US" baseline="-25000" dirty="0">
                    <a:solidFill>
                      <a:srgbClr val="7030A0"/>
                    </a:solidFill>
                    <a:latin typeface="Calibri" panose="020F0502020204030204"/>
                    <a:sym typeface="Wingdings" pitchFamily="2" charset="2"/>
                  </a:rPr>
                  <a:t>B</a:t>
                </a:r>
                <a:r>
                  <a:rPr lang="en-US" dirty="0">
                    <a:solidFill>
                      <a:srgbClr val="7030A0"/>
                    </a:solidFill>
                    <a:latin typeface="Calibri" panose="020F0502020204030204"/>
                    <a:sym typeface="Wingdings" pitchFamily="2" charset="2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Δ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Calibri" panose="020F0502020204030204"/>
                    <a:sym typeface="Wingdings" pitchFamily="2" charset="2"/>
                  </a:rPr>
                  <a:t>)</a:t>
                </a:r>
                <a:endParaRPr kumimoji="0" lang="en-US" b="0" i="0" u="none" strike="noStrike" kern="120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8FD82CA-09AD-2F53-15E0-1E907D136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25" y="4178461"/>
                <a:ext cx="5332998" cy="369332"/>
              </a:xfrm>
              <a:prstGeom prst="rect">
                <a:avLst/>
              </a:prstGeom>
              <a:blipFill>
                <a:blip r:embed="rId8"/>
                <a:stretch>
                  <a:fillRect l="-1190" t="-6452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454F8E7-95BE-4448-A880-F352442F25F1}"/>
              </a:ext>
            </a:extLst>
          </p:cNvPr>
          <p:cNvSpPr txBox="1">
            <a:spLocks/>
          </p:cNvSpPr>
          <p:nvPr/>
        </p:nvSpPr>
        <p:spPr>
          <a:xfrm>
            <a:off x="195611" y="4692573"/>
            <a:ext cx="5742201" cy="216542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sz="3500" u="sng" dirty="0">
                <a:solidFill>
                  <a:srgbClr val="7030A0"/>
                </a:solidFill>
              </a:rPr>
              <a:t>However:</a:t>
            </a:r>
          </a:p>
          <a:p>
            <a:r>
              <a:rPr lang="en-NL" sz="3200" dirty="0"/>
              <a:t>Exponential damping of S due to B decays makes it impossible to observe Bell-CHSH violation</a:t>
            </a:r>
          </a:p>
          <a:p>
            <a:pPr lvl="1">
              <a:buFont typeface="Wingdings" pitchFamily="2" charset="2"/>
              <a:buChar char="Ø"/>
            </a:pPr>
            <a:r>
              <a:rPr lang="en-NL" sz="3200" dirty="0"/>
              <a:t>Curve “b” </a:t>
            </a:r>
          </a:p>
          <a:p>
            <a:r>
              <a:rPr lang="en-NL" sz="3200" dirty="0"/>
              <a:t>After </a:t>
            </a:r>
            <a:r>
              <a:rPr lang="en-NL" sz="3200" i="1" dirty="0"/>
              <a:t>renormalization</a:t>
            </a:r>
            <a:r>
              <a:rPr lang="en-NL" sz="3200" dirty="0"/>
              <a:t> the exponential decays the violation becomes evident</a:t>
            </a:r>
          </a:p>
          <a:p>
            <a:pPr lvl="1">
              <a:buFont typeface="Wingdings" pitchFamily="2" charset="2"/>
              <a:buChar char="Ø"/>
            </a:pPr>
            <a:r>
              <a:rPr lang="en-NL" sz="3200" dirty="0"/>
              <a:t>Curve “a”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DC207-902D-7A40-977C-22459E642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6559" y="1717362"/>
            <a:ext cx="6667155" cy="4100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D34D09-983A-240F-D677-C294E269662F}"/>
              </a:ext>
            </a:extLst>
          </p:cNvPr>
          <p:cNvSpPr txBox="1"/>
          <p:nvPr/>
        </p:nvSpPr>
        <p:spPr>
          <a:xfrm>
            <a:off x="9369167" y="2446859"/>
            <a:ext cx="2145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Shaded area violates Bell Inequality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99D14-BA44-04D7-5370-B7E700EBE781}"/>
              </a:ext>
            </a:extLst>
          </p:cNvPr>
          <p:cNvSpPr txBox="1"/>
          <p:nvPr/>
        </p:nvSpPr>
        <p:spPr>
          <a:xfrm>
            <a:off x="9729485" y="3673619"/>
            <a:ext cx="142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renormalized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AC25F-EDEA-AB98-DFE0-46EE74E76700}"/>
              </a:ext>
            </a:extLst>
          </p:cNvPr>
          <p:cNvSpPr txBox="1"/>
          <p:nvPr/>
        </p:nvSpPr>
        <p:spPr>
          <a:xfrm>
            <a:off x="6566216" y="4223575"/>
            <a:ext cx="187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W</a:t>
            </a:r>
            <a:r>
              <a:rPr lang="en-NL" dirty="0">
                <a:solidFill>
                  <a:schemeClr val="accent1"/>
                </a:solidFill>
              </a:rPr>
              <a:t>ithout renormalization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672216-22A5-4498-4848-B7B137969604}"/>
              </a:ext>
            </a:extLst>
          </p:cNvPr>
          <p:cNvCxnSpPr>
            <a:cxnSpLocks/>
          </p:cNvCxnSpPr>
          <p:nvPr/>
        </p:nvCxnSpPr>
        <p:spPr>
          <a:xfrm flipV="1">
            <a:off x="7627716" y="4085863"/>
            <a:ext cx="625033" cy="266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F21A4AB-EAB8-9322-6063-785C7A5FBA0D}"/>
              </a:ext>
            </a:extLst>
          </p:cNvPr>
          <p:cNvCxnSpPr>
            <a:cxnSpLocks/>
          </p:cNvCxnSpPr>
          <p:nvPr/>
        </p:nvCxnSpPr>
        <p:spPr>
          <a:xfrm flipH="1" flipV="1">
            <a:off x="9499444" y="3498450"/>
            <a:ext cx="781873" cy="246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91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827D4-DBEE-A2A7-EDC5-5B3FE4F88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Criticism 2004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D3535-AABE-8038-E2EF-1E12CF6EB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454" y="869039"/>
            <a:ext cx="10101654" cy="514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L" sz="2600" dirty="0"/>
              <a:t>Violation of locality and realism are </a:t>
            </a:r>
            <a:r>
              <a:rPr lang="en-NL" sz="2600" b="1" i="1" dirty="0"/>
              <a:t>not proven </a:t>
            </a:r>
            <a:r>
              <a:rPr lang="en-NL" sz="2600" dirty="0"/>
              <a:t>because: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E94C1F-8FCE-0BD5-8305-57846BF32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923"/>
            <a:ext cx="11680240" cy="2782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CF60581-8F5B-D5A6-C91B-C3DF00EAC0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8012" y="5545122"/>
                <a:ext cx="10425261" cy="10506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NL" sz="2600" dirty="0">
                    <a:solidFill>
                      <a:srgbClr val="7030A0"/>
                    </a:solidFill>
                  </a:rPr>
                  <a:t>Turns out to be difficult to test EPR with fast decaying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sz="2600" dirty="0">
                    <a:solidFill>
                      <a:srgbClr val="7030A0"/>
                    </a:solidFill>
                  </a:rPr>
                  <a:t> -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NL" sz="2600" dirty="0">
                    <a:solidFill>
                      <a:srgbClr val="7030A0"/>
                    </a:solidFill>
                  </a:rPr>
                  <a:t> pairs,</a:t>
                </a:r>
              </a:p>
              <a:p>
                <a:pPr marL="0" indent="0">
                  <a:buFont typeface="Arial"/>
                  <a:buNone/>
                </a:pPr>
                <a:r>
                  <a:rPr lang="en-GB" sz="2600" dirty="0">
                    <a:solidFill>
                      <a:srgbClr val="7030A0"/>
                    </a:solidFill>
                  </a:rPr>
                  <a:t>				     b</a:t>
                </a:r>
                <a:r>
                  <a:rPr lang="en-NL" sz="2600" dirty="0">
                    <a:solidFill>
                      <a:srgbClr val="7030A0"/>
                    </a:solidFill>
                  </a:rPr>
                  <a:t>ut can look at </a:t>
                </a:r>
                <a:r>
                  <a:rPr lang="en-NL" sz="2600" i="1" dirty="0">
                    <a:solidFill>
                      <a:srgbClr val="7030A0"/>
                    </a:solidFill>
                  </a:rPr>
                  <a:t>decoherence</a:t>
                </a:r>
                <a:r>
                  <a:rPr lang="en-NL" sz="2600" dirty="0">
                    <a:solidFill>
                      <a:srgbClr val="7030A0"/>
                    </a:solidFill>
                  </a:rPr>
                  <a:t> instead….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CF60581-8F5B-D5A6-C91B-C3DF00EAC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012" y="5545122"/>
                <a:ext cx="10425261" cy="1050650"/>
              </a:xfrm>
              <a:prstGeom prst="rect">
                <a:avLst/>
              </a:prstGeom>
              <a:blipFill>
                <a:blip r:embed="rId3"/>
                <a:stretch>
                  <a:fillRect l="-973" t="-8333" b="-23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B26257-3D19-6758-20D7-777256163357}"/>
              </a:ext>
            </a:extLst>
          </p:cNvPr>
          <p:cNvSpPr txBox="1">
            <a:spLocks/>
          </p:cNvSpPr>
          <p:nvPr/>
        </p:nvSpPr>
        <p:spPr>
          <a:xfrm>
            <a:off x="532435" y="4262129"/>
            <a:ext cx="11147805" cy="1050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NL" sz="2400" dirty="0"/>
              <a:t>1 </a:t>
            </a:r>
            <a:r>
              <a:rPr lang="en-NL" sz="2400" dirty="0">
                <a:sym typeface="Wingdings" pitchFamily="2" charset="2"/>
              </a:rPr>
              <a:t></a:t>
            </a:r>
            <a:r>
              <a:rPr lang="en-NL" sz="2400" dirty="0"/>
              <a:t> Alice and Bob could have chosen at very last moment which polarizer angle to use</a:t>
            </a:r>
          </a:p>
          <a:p>
            <a:pPr marL="0" indent="0">
              <a:buFont typeface="Arial"/>
              <a:buNone/>
            </a:pPr>
            <a:r>
              <a:rPr lang="en-NL" sz="2400" dirty="0"/>
              <a:t>2 </a:t>
            </a:r>
            <a:r>
              <a:rPr lang="en-NL" sz="2400" dirty="0">
                <a:sym typeface="Wingdings" pitchFamily="2" charset="2"/>
              </a:rPr>
              <a:t> “Renormalisation” is not allowed</a:t>
            </a:r>
            <a:endParaRPr lang="en-NL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2ED1E-2EBD-33B8-5765-FC1B73C02D43}"/>
              </a:ext>
            </a:extLst>
          </p:cNvPr>
          <p:cNvSpPr txBox="1"/>
          <p:nvPr/>
        </p:nvSpPr>
        <p:spPr>
          <a:xfrm>
            <a:off x="8449267" y="245037"/>
            <a:ext cx="343119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sz="1600" dirty="0"/>
              <a:t>Bertlmann et al. Phys Lett A 332 (2004)</a:t>
            </a:r>
          </a:p>
        </p:txBody>
      </p:sp>
    </p:spTree>
    <p:extLst>
      <p:ext uri="{BB962C8B-B14F-4D97-AF65-F5344CB8AC3E}">
        <p14:creationId xmlns:p14="http://schemas.microsoft.com/office/powerpoint/2010/main" val="149455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BAA95-2550-88EA-B7C2-D6DBAED6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What is a particle?</a:t>
            </a:r>
          </a:p>
        </p:txBody>
      </p:sp>
      <p:pic>
        <p:nvPicPr>
          <p:cNvPr id="5" name="Picture 4" descr="undefined">
            <a:extLst>
              <a:ext uri="{FF2B5EF4-FFF2-40B4-BE49-F238E27FC236}">
                <a16:creationId xmlns:a16="http://schemas.microsoft.com/office/drawing/2014/main" id="{F1F412F2-82F9-47B5-CF3F-3E30AE7AB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722" y="168458"/>
            <a:ext cx="3920196" cy="326054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8">
                <a:extLst>
                  <a:ext uri="{FF2B5EF4-FFF2-40B4-BE49-F238E27FC236}">
                    <a16:creationId xmlns:a16="http://schemas.microsoft.com/office/drawing/2014/main" id="{631371EF-591D-1794-4D5F-CD08E48E13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1390" y="2150333"/>
                <a:ext cx="5838165" cy="75391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600" dirty="0"/>
                  <a:t>Time evolution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sz="2600" i="1" dirty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sz="2600" dirty="0"/>
                  <a:t> described by an effective Hamiltonian:</a:t>
                </a:r>
              </a:p>
            </p:txBody>
          </p:sp>
        </mc:Choice>
        <mc:Fallback xmlns="">
          <p:sp>
            <p:nvSpPr>
              <p:cNvPr id="8" name="Content Placeholder 8">
                <a:extLst>
                  <a:ext uri="{FF2B5EF4-FFF2-40B4-BE49-F238E27FC236}">
                    <a16:creationId xmlns:a16="http://schemas.microsoft.com/office/drawing/2014/main" id="{631371EF-591D-1794-4D5F-CD08E48E13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1390" y="2150333"/>
                <a:ext cx="5838165" cy="753918"/>
              </a:xfrm>
              <a:blipFill>
                <a:blip r:embed="rId4"/>
                <a:stretch>
                  <a:fillRect l="-1302" t="-11667" b="-11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947BA9-C460-7D6F-D77C-F5A340311449}"/>
                  </a:ext>
                </a:extLst>
              </p:cNvPr>
              <p:cNvSpPr txBox="1"/>
              <p:nvPr/>
            </p:nvSpPr>
            <p:spPr>
              <a:xfrm>
                <a:off x="633225" y="5957595"/>
                <a:ext cx="6296916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𝑖</m:t>
                      </m:r>
                      <m:f>
                        <m:fPr>
                          <m:ctrlPr>
                            <a:rPr kumimoji="0" lang="mr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   →  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𝑎</m:t>
                      </m:r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𝒕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𝑏</m:t>
                          </m:r>
                          <m:d>
                            <m:d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947BA9-C460-7D6F-D77C-F5A340311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25" y="5957595"/>
                <a:ext cx="6296916" cy="702244"/>
              </a:xfrm>
              <a:prstGeom prst="rect">
                <a:avLst/>
              </a:prstGeom>
              <a:blipFill>
                <a:blip r:embed="rId5"/>
                <a:stretch>
                  <a:fillRect t="-94737" r="-8048" b="-16491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7CD9E0-15A4-3CB7-69B6-21044CCD9BEB}"/>
                  </a:ext>
                </a:extLst>
              </p:cNvPr>
              <p:cNvSpPr txBox="1"/>
              <p:nvPr/>
            </p:nvSpPr>
            <p:spPr>
              <a:xfrm>
                <a:off x="700880" y="2869618"/>
                <a:ext cx="6058518" cy="5430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𝑖</m:t>
                    </m:r>
                    <m:f>
                      <m:fPr>
                        <m:ctrlPr>
                          <a:rPr kumimoji="0" lang="mr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   → 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C00FF"/>
                        </a:solidFill>
                        <a:latin typeface="Cambria Math" charset="0"/>
                      </a:rPr>
                      <m:t>𝛼</m:t>
                    </m:r>
                    <m:r>
                      <a:rPr lang="en-US" sz="2400" i="1"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𝐻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2400" i="1">
                        <a:latin typeface="Cambria Math" charset="0"/>
                      </a:rPr>
                      <m:t>+</m:t>
                    </m:r>
                    <m:r>
                      <a:rPr lang="en-US" sz="2400" i="1" smtClean="0">
                        <a:solidFill>
                          <a:srgbClr val="CC00FF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2400" i="1"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7CD9E0-15A4-3CB7-69B6-21044CCD9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80" y="2869618"/>
                <a:ext cx="6058518" cy="543034"/>
              </a:xfrm>
              <a:prstGeom prst="rect">
                <a:avLst/>
              </a:prstGeom>
              <a:blipFill>
                <a:blip r:embed="rId6"/>
                <a:stretch>
                  <a:fillRect l="-1674" t="-102326" r="-6485" b="-16046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D2CBCDA4-B55B-5239-9783-040B56F3BA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0201" y="3337140"/>
                <a:ext cx="3098412" cy="3693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C00FF"/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C00FF"/>
                        </a:solidFill>
                        <a:latin typeface="Cambria Math" charset="0"/>
                      </a:rPr>
                      <m:t>𝛽</m:t>
                    </m:r>
                    <m:r>
                      <a:rPr lang="en-US" b="0" i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are initial conditions)</a:t>
                </a:r>
              </a:p>
            </p:txBody>
          </p:sp>
        </mc:Choice>
        <mc:Fallback xmlns=""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D2CBCDA4-B55B-5239-9783-040B56F3B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0201" y="3337140"/>
                <a:ext cx="3098412" cy="369332"/>
              </a:xfrm>
              <a:prstGeom prst="rect">
                <a:avLst/>
              </a:prstGeom>
              <a:blipFill>
                <a:blip r:embed="rId7"/>
                <a:stretch>
                  <a:fillRect l="-1633" t="-6667" b="-26667"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5">
            <a:extLst>
              <a:ext uri="{FF2B5EF4-FFF2-40B4-BE49-F238E27FC236}">
                <a16:creationId xmlns:a16="http://schemas.microsoft.com/office/drawing/2014/main" id="{86242D41-85A0-F3EC-4466-7FD9CEE8E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07" y="3891284"/>
            <a:ext cx="197156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u="sng" dirty="0">
                <a:solidFill>
                  <a:srgbClr val="0070C0"/>
                </a:solidFill>
              </a:rPr>
              <a:t>Mass eigenstates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7929C3-FB6B-3976-6EA4-4C8C855097ED}"/>
                  </a:ext>
                </a:extLst>
              </p:cNvPr>
              <p:cNvSpPr txBox="1"/>
              <p:nvPr/>
            </p:nvSpPr>
            <p:spPr>
              <a:xfrm>
                <a:off x="2702413" y="3826825"/>
                <a:ext cx="2380715" cy="586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i="1"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i="1"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en-US" sz="2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7929C3-FB6B-3976-6EA4-4C8C85509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413" y="3826825"/>
                <a:ext cx="2380715" cy="586443"/>
              </a:xfrm>
              <a:prstGeom prst="rect">
                <a:avLst/>
              </a:prstGeom>
              <a:blipFill>
                <a:blip r:embed="rId8"/>
                <a:stretch>
                  <a:fillRect l="-3704" t="-221277" r="-39683" b="-32127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52F24D-7079-0771-2D1A-CCE8B37BA6F7}"/>
                  </a:ext>
                </a:extLst>
              </p:cNvPr>
              <p:cNvSpPr txBox="1"/>
              <p:nvPr/>
            </p:nvSpPr>
            <p:spPr>
              <a:xfrm>
                <a:off x="5622472" y="3821494"/>
                <a:ext cx="2320572" cy="586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charset="0"/>
                            </a:rPr>
                            <m:t>=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2200" i="1"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en-US" sz="2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52F24D-7079-0771-2D1A-CCE8B37BA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472" y="3821494"/>
                <a:ext cx="2320572" cy="586443"/>
              </a:xfrm>
              <a:prstGeom prst="rect">
                <a:avLst/>
              </a:prstGeom>
              <a:blipFill>
                <a:blip r:embed="rId9"/>
                <a:stretch>
                  <a:fillRect l="-543" t="-216667" r="-40761" b="-3145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BF41FDA-7A8E-52E5-91A3-C61715AB6179}"/>
                  </a:ext>
                </a:extLst>
              </p:cNvPr>
              <p:cNvSpPr txBox="1"/>
              <p:nvPr/>
            </p:nvSpPr>
            <p:spPr>
              <a:xfrm>
                <a:off x="760548" y="4415379"/>
                <a:ext cx="2650790" cy="349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200" b="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BF41FDA-7A8E-52E5-91A3-C61715AB6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548" y="4415379"/>
                <a:ext cx="2650790" cy="349583"/>
              </a:xfrm>
              <a:prstGeom prst="rect">
                <a:avLst/>
              </a:prstGeom>
              <a:blipFill>
                <a:blip r:embed="rId10"/>
                <a:stretch>
                  <a:fillRect l="-3349" t="-151724" b="-23793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D275F4-CC67-F129-EED0-58E62A7DECF4}"/>
                  </a:ext>
                </a:extLst>
              </p:cNvPr>
              <p:cNvSpPr txBox="1"/>
              <p:nvPr/>
            </p:nvSpPr>
            <p:spPr>
              <a:xfrm>
                <a:off x="772570" y="4953527"/>
                <a:ext cx="2626745" cy="349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200" i="1">
                          <a:latin typeface="Cambria Math" charset="0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i="1"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2200" i="1"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D275F4-CC67-F129-EED0-58E62A7DE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70" y="4953527"/>
                <a:ext cx="2626745" cy="349583"/>
              </a:xfrm>
              <a:prstGeom prst="rect">
                <a:avLst/>
              </a:prstGeom>
              <a:blipFill>
                <a:blip r:embed="rId11"/>
                <a:stretch>
                  <a:fillRect l="-2885" t="-157143" b="-246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Left Brace 26">
            <a:extLst>
              <a:ext uri="{FF2B5EF4-FFF2-40B4-BE49-F238E27FC236}">
                <a16:creationId xmlns:a16="http://schemas.microsoft.com/office/drawing/2014/main" id="{9941AA02-81C2-0F32-E5E2-933D50554EE8}"/>
              </a:ext>
            </a:extLst>
          </p:cNvPr>
          <p:cNvSpPr/>
          <p:nvPr/>
        </p:nvSpPr>
        <p:spPr>
          <a:xfrm>
            <a:off x="7073211" y="4419729"/>
            <a:ext cx="240399" cy="914400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9BCB05F-0122-B5BA-008D-9115DBAF059D}"/>
                  </a:ext>
                </a:extLst>
              </p:cNvPr>
              <p:cNvSpPr txBox="1"/>
              <p:nvPr/>
            </p:nvSpPr>
            <p:spPr>
              <a:xfrm>
                <a:off x="7514780" y="4188126"/>
                <a:ext cx="2029273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±</m:t>
                          </m:r>
                        </m:sub>
                      </m:sSub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charset="0"/>
                        </a:rPr>
                        <m:t>𝑀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±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𝑚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9BCB05F-0122-B5BA-008D-9115DBAF0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780" y="4188126"/>
                <a:ext cx="2029273" cy="633828"/>
              </a:xfrm>
              <a:prstGeom prst="rect">
                <a:avLst/>
              </a:prstGeom>
              <a:blipFill>
                <a:blip r:embed="rId12"/>
                <a:stretch>
                  <a:fillRect l="-1242" r="-1242" b="-156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24ECF1-BF81-BFC9-B39A-822A1B743789}"/>
                  </a:ext>
                </a:extLst>
              </p:cNvPr>
              <p:cNvSpPr txBox="1"/>
              <p:nvPr/>
            </p:nvSpPr>
            <p:spPr>
              <a:xfrm>
                <a:off x="7535241" y="4864293"/>
                <a:ext cx="1723870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charset="0"/>
                            </a:rPr>
                            <m:t>Γ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±</m:t>
                          </m:r>
                        </m:sub>
                      </m:sSub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charset="0"/>
                        </a:rPr>
                        <m:t>Γ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±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ΔΓ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24ECF1-BF81-BFC9-B39A-822A1B743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241" y="4864293"/>
                <a:ext cx="1723870" cy="633828"/>
              </a:xfrm>
              <a:prstGeom prst="rect">
                <a:avLst/>
              </a:prstGeom>
              <a:blipFill>
                <a:blip r:embed="rId13"/>
                <a:stretch>
                  <a:fillRect l="-3650" t="-2000" r="-2920" b="-16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F6C6F7F-1362-CBE8-6DE9-53CC0F66EC58}"/>
                  </a:ext>
                </a:extLst>
              </p:cNvPr>
              <p:cNvSpPr txBox="1"/>
              <p:nvPr/>
            </p:nvSpPr>
            <p:spPr>
              <a:xfrm>
                <a:off x="4815677" y="4497370"/>
                <a:ext cx="1957459" cy="5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±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±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 − 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𝑖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charset="0"/>
                            </a:rPr>
                            <m:t>Γ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±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F6C6F7F-1362-CBE8-6DE9-53CC0F66E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677" y="4497370"/>
                <a:ext cx="1957459" cy="572080"/>
              </a:xfrm>
              <a:prstGeom prst="rect">
                <a:avLst/>
              </a:prstGeom>
              <a:blipFill>
                <a:blip r:embed="rId14"/>
                <a:stretch>
                  <a:fillRect l="-1935" t="-2174" r="-1290" b="-130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 Box 15">
            <a:extLst>
              <a:ext uri="{FF2B5EF4-FFF2-40B4-BE49-F238E27FC236}">
                <a16:creationId xmlns:a16="http://schemas.microsoft.com/office/drawing/2014/main" id="{F184C354-E6CA-7A4F-3CF8-E3D157088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25" y="5567634"/>
            <a:ext cx="219579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u="sng" dirty="0" err="1">
                <a:solidFill>
                  <a:srgbClr val="0070C0"/>
                </a:solidFill>
              </a:rPr>
              <a:t>Flavour</a:t>
            </a:r>
            <a:r>
              <a:rPr lang="en-US" sz="2000" u="sng" dirty="0">
                <a:solidFill>
                  <a:srgbClr val="0070C0"/>
                </a:solidFill>
              </a:rPr>
              <a:t> eigenstates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8711A05-3F18-399B-9DB7-E9E633419D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5800" y="767401"/>
                <a:ext cx="7440922" cy="14003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Quantum mechanics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0" lang="en-US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p>
                        <m:r>
                          <a:rPr kumimoji="0" lang="en-US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(also kaons) </a:t>
                </a:r>
                <a:r>
                  <a:rPr kumimoji="0" lang="en-US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5040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Particle </a:t>
                </a:r>
                <a:r>
                  <a:rPr kumimoji="0" lang="mr-I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Mangal" panose="02040503050203030202" pitchFamily="18" charset="0"/>
                  </a:rPr>
                  <a:t>–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antiparticle transitions</a:t>
                </a:r>
              </a:p>
              <a:p>
                <a:pPr marL="275400" lvl="1" indent="0">
                  <a:buNone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↔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black"/>
                        </a:solidFill>
                        <a:latin typeface="Cambria Math" charset="0"/>
                      </a:rPr>
                      <m:t>↔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 dirty="0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happen spontaneously.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8711A05-3F18-399B-9DB7-E9E633419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00" y="767401"/>
                <a:ext cx="7440922" cy="1400346"/>
              </a:xfrm>
              <a:prstGeom prst="rect">
                <a:avLst/>
              </a:prstGeom>
              <a:blipFill>
                <a:blip r:embed="rId15"/>
                <a:stretch>
                  <a:fillRect l="-1533" t="-7207" r="-255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5274DE3-9D2A-2AE1-3128-B2C80852E4A2}"/>
              </a:ext>
            </a:extLst>
          </p:cNvPr>
          <p:cNvSpPr txBox="1"/>
          <p:nvPr/>
        </p:nvSpPr>
        <p:spPr>
          <a:xfrm>
            <a:off x="4086638" y="4622654"/>
            <a:ext cx="705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</a:t>
            </a:r>
            <a:r>
              <a:rPr lang="en-NL" sz="2000" dirty="0"/>
              <a:t>ith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8EA91B-399A-E09F-D5C0-98D884F2114B}"/>
                  </a:ext>
                </a:extLst>
              </p:cNvPr>
              <p:cNvSpPr txBox="1"/>
              <p:nvPr/>
            </p:nvSpPr>
            <p:spPr>
              <a:xfrm>
                <a:off x="9765684" y="4360289"/>
                <a:ext cx="22304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M</a:t>
                </a:r>
                <a:r>
                  <a:rPr lang="en-NL" dirty="0"/>
                  <a:t>ass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432FF"/>
                        </a:solidFill>
                        <a:latin typeface="Cambria Math" charset="0"/>
                      </a:rPr>
                      <m:t>Δ</m:t>
                    </m:r>
                    <m:r>
                      <a:rPr lang="en-US" i="1">
                        <a:solidFill>
                          <a:srgbClr val="0432FF"/>
                        </a:solidFill>
                        <a:latin typeface="Cambria Math" charset="0"/>
                      </a:rPr>
                      <m:t>𝑚</m:t>
                    </m:r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solidFill>
                          <a:srgbClr val="0432FF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NL" dirty="0"/>
                  <a:t> and life-time</a:t>
                </a:r>
                <a:r>
                  <a:rPr lang="en-US" dirty="0">
                    <a:solidFill>
                      <a:srgbClr val="0432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432FF"/>
                        </a:solidFill>
                        <a:latin typeface="Cambria Math" charset="0"/>
                      </a:rPr>
                      <m:t>ΔΓ</m:t>
                    </m:r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L" dirty="0"/>
                  <a:t> differences of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NL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8EA91B-399A-E09F-D5C0-98D884F21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5684" y="4360289"/>
                <a:ext cx="2230483" cy="923330"/>
              </a:xfrm>
              <a:prstGeom prst="rect">
                <a:avLst/>
              </a:prstGeom>
              <a:blipFill>
                <a:blip r:embed="rId16"/>
                <a:stretch>
                  <a:fillRect l="-1695" t="-2703" r="-2825" b="-945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FFC7B8F2-05D4-121F-9448-0727BCDFEFF7}"/>
              </a:ext>
            </a:extLst>
          </p:cNvPr>
          <p:cNvSpPr/>
          <p:nvPr/>
        </p:nvSpPr>
        <p:spPr>
          <a:xfrm>
            <a:off x="10916861" y="585911"/>
            <a:ext cx="497712" cy="50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C56A83-45C4-3EC4-6220-BFB00B64C957}"/>
              </a:ext>
            </a:extLst>
          </p:cNvPr>
          <p:cNvSpPr/>
          <p:nvPr/>
        </p:nvSpPr>
        <p:spPr>
          <a:xfrm>
            <a:off x="7915609" y="542119"/>
            <a:ext cx="497712" cy="50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D3928E4-56FA-949D-ADF0-C95E63BD4A1C}"/>
                  </a:ext>
                </a:extLst>
              </p:cNvPr>
              <p:cNvSpPr txBox="1"/>
              <p:nvPr/>
            </p:nvSpPr>
            <p:spPr>
              <a:xfrm>
                <a:off x="10658388" y="487719"/>
                <a:ext cx="788869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4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34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NL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D3928E4-56FA-949D-ADF0-C95E63BD4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8388" y="487719"/>
                <a:ext cx="788869" cy="61555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4FD89D-2322-F842-E9DE-45C246F7AF95}"/>
                  </a:ext>
                </a:extLst>
              </p:cNvPr>
              <p:cNvSpPr txBox="1"/>
              <p:nvPr/>
            </p:nvSpPr>
            <p:spPr>
              <a:xfrm>
                <a:off x="7915609" y="499417"/>
                <a:ext cx="788870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3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4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</m:acc>
                        </m:e>
                        <m:sup>
                          <m:r>
                            <a:rPr lang="en-US" sz="3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NL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4FD89D-2322-F842-E9DE-45C246F7A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609" y="499417"/>
                <a:ext cx="788870" cy="61555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A6B86025-9E03-C150-71D9-F33BB1CF8F4C}"/>
              </a:ext>
            </a:extLst>
          </p:cNvPr>
          <p:cNvSpPr/>
          <p:nvPr/>
        </p:nvSpPr>
        <p:spPr>
          <a:xfrm>
            <a:off x="10137021" y="2812291"/>
            <a:ext cx="181690" cy="189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D35591-196D-CCEB-A0C9-2E7C9E695D1D}"/>
              </a:ext>
            </a:extLst>
          </p:cNvPr>
          <p:cNvSpPr/>
          <p:nvPr/>
        </p:nvSpPr>
        <p:spPr>
          <a:xfrm>
            <a:off x="9006048" y="1585070"/>
            <a:ext cx="181690" cy="189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9B181D-2DAA-6400-651E-95B5A445A1D1}"/>
              </a:ext>
            </a:extLst>
          </p:cNvPr>
          <p:cNvSpPr txBox="1"/>
          <p:nvPr/>
        </p:nvSpPr>
        <p:spPr>
          <a:xfrm>
            <a:off x="9028252" y="1537674"/>
            <a:ext cx="358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/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F327CD-F04B-04D7-2C85-7348890FA676}"/>
                  </a:ext>
                </a:extLst>
              </p:cNvPr>
              <p:cNvSpPr txBox="1"/>
              <p:nvPr/>
            </p:nvSpPr>
            <p:spPr>
              <a:xfrm>
                <a:off x="10077333" y="2724973"/>
                <a:ext cx="388248" cy="344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NL" sz="16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600" b="0" i="0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acc>
                      <m:r>
                        <a:rPr lang="en-US" sz="16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NL" sz="1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F327CD-F04B-04D7-2C85-7348890FA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333" y="2724973"/>
                <a:ext cx="388248" cy="344133"/>
              </a:xfrm>
              <a:prstGeom prst="rect">
                <a:avLst/>
              </a:prstGeom>
              <a:blipFill>
                <a:blip r:embed="rId19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B2E2A7-9A10-9EDA-145C-694F773BDE43}"/>
                  </a:ext>
                </a:extLst>
              </p:cNvPr>
              <p:cNvSpPr txBox="1"/>
              <p:nvPr/>
            </p:nvSpPr>
            <p:spPr>
              <a:xfrm>
                <a:off x="8473129" y="5930944"/>
                <a:ext cx="27263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Decay time dependence.</a:t>
                </a:r>
              </a:p>
              <a:p>
                <a:r>
                  <a:rPr lang="en-GB" dirty="0"/>
                  <a:t>W</a:t>
                </a:r>
                <a:r>
                  <a:rPr lang="en-NL" dirty="0"/>
                  <a:t>hat are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C00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NL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C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NL" dirty="0"/>
                  <a:t>…?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B2E2A7-9A10-9EDA-145C-694F773BD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129" y="5930944"/>
                <a:ext cx="2726324" cy="646331"/>
              </a:xfrm>
              <a:prstGeom prst="rect">
                <a:avLst/>
              </a:prstGeom>
              <a:blipFill>
                <a:blip r:embed="rId20"/>
                <a:stretch>
                  <a:fillRect l="-1860" t="-5882" r="-930" b="-1764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rved Right Arrow 15">
            <a:extLst>
              <a:ext uri="{FF2B5EF4-FFF2-40B4-BE49-F238E27FC236}">
                <a16:creationId xmlns:a16="http://schemas.microsoft.com/office/drawing/2014/main" id="{B933BB2B-4D50-CDBF-D170-D0A827EEC462}"/>
              </a:ext>
            </a:extLst>
          </p:cNvPr>
          <p:cNvSpPr/>
          <p:nvPr/>
        </p:nvSpPr>
        <p:spPr>
          <a:xfrm>
            <a:off x="176192" y="3339812"/>
            <a:ext cx="512568" cy="2968388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3" name="Curved Right Arrow 2">
            <a:extLst>
              <a:ext uri="{FF2B5EF4-FFF2-40B4-BE49-F238E27FC236}">
                <a16:creationId xmlns:a16="http://schemas.microsoft.com/office/drawing/2014/main" id="{97A92511-328E-D5E6-4050-A567CA2308B7}"/>
              </a:ext>
            </a:extLst>
          </p:cNvPr>
          <p:cNvSpPr/>
          <p:nvPr/>
        </p:nvSpPr>
        <p:spPr>
          <a:xfrm rot="20690400" flipH="1">
            <a:off x="3623598" y="4760413"/>
            <a:ext cx="512568" cy="130462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 animBg="1"/>
      <p:bldP spid="28" grpId="0"/>
      <p:bldP spid="29" grpId="0"/>
      <p:bldP spid="30" grpId="0"/>
      <p:bldP spid="35" grpId="0"/>
      <p:bldP spid="10" grpId="0"/>
      <p:bldP spid="11" grpId="0"/>
      <p:bldP spid="15" grpId="0"/>
      <p:bldP spid="16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827D4-DBEE-A2A7-EDC5-5B3FE4F88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Decoherence test (2007)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598259A-3187-21EC-1411-7682A32706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3085" y="763979"/>
                <a:ext cx="10946915" cy="672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US" dirty="0"/>
                  <a:t>Measure the Asymmetry between Opposite Flavor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) and Same Flavor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𝐵𝐵</m:t>
                    </m:r>
                  </m:oMath>
                </a14:m>
                <a:r>
                  <a:rPr lang="en-US" dirty="0"/>
                  <a:t>)</a:t>
                </a:r>
                <a:endParaRPr lang="en-NL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598259A-3187-21EC-1411-7682A3270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85" y="763979"/>
                <a:ext cx="10946915" cy="672352"/>
              </a:xfrm>
              <a:prstGeom prst="rect">
                <a:avLst/>
              </a:prstGeom>
              <a:blipFill>
                <a:blip r:embed="rId2"/>
                <a:stretch>
                  <a:fillRect l="-926" t="-148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C2A955-93AD-9EBA-7552-C46036B59ABC}"/>
                  </a:ext>
                </a:extLst>
              </p:cNvPr>
              <p:cNvSpPr txBox="1"/>
              <p:nvPr/>
            </p:nvSpPr>
            <p:spPr>
              <a:xfrm>
                <a:off x="1655408" y="1276659"/>
                <a:ext cx="4600234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𝑄𝑀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𝑂𝐹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𝑆𝐹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𝑂𝑆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𝑆𝐹</m:t>
                              </m:r>
                            </m:sub>
                          </m:sSub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NL" sz="2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C2A955-93AD-9EBA-7552-C46036B59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408" y="1276659"/>
                <a:ext cx="4600234" cy="691408"/>
              </a:xfrm>
              <a:prstGeom prst="rect">
                <a:avLst/>
              </a:prstGeom>
              <a:blipFill>
                <a:blip r:embed="rId3"/>
                <a:stretch>
                  <a:fillRect l="-1102" t="-1786" b="-89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9009B-CD60-6205-2ED4-C010A0DAAFBF}"/>
              </a:ext>
            </a:extLst>
          </p:cNvPr>
          <p:cNvSpPr txBox="1">
            <a:spLocks/>
          </p:cNvSpPr>
          <p:nvPr/>
        </p:nvSpPr>
        <p:spPr>
          <a:xfrm>
            <a:off x="483085" y="2125157"/>
            <a:ext cx="9245673" cy="6338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SD</a:t>
            </a:r>
            <a:r>
              <a:rPr lang="en-US" dirty="0"/>
              <a:t>: Spontaneous Disentanglement – immediate decoherence: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D5FE26-5FF6-F1C6-8BAB-D14BA6AFB39F}"/>
                  </a:ext>
                </a:extLst>
              </p:cNvPr>
              <p:cNvSpPr txBox="1"/>
              <p:nvPr/>
            </p:nvSpPr>
            <p:spPr>
              <a:xfrm>
                <a:off x="1662673" y="2528307"/>
                <a:ext cx="9702784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𝑆𝐷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2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 b="0" i="0" smtClean="0"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 b="0" i="0" smtClean="0"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func>
                            </m:e>
                          </m:d>
                        </m:e>
                      </m:func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NL" sz="2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D5FE26-5FF6-F1C6-8BAB-D14BA6AFB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673" y="2528307"/>
                <a:ext cx="9702784" cy="633828"/>
              </a:xfrm>
              <a:prstGeom prst="rect">
                <a:avLst/>
              </a:prstGeom>
              <a:blipFill>
                <a:blip r:embed="rId4"/>
                <a:stretch>
                  <a:fillRect t="-1961" b="-137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662C552-C5BA-8E7A-4232-A01B42B8F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79" y="3292258"/>
            <a:ext cx="7395581" cy="3461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3FBC209C-8EEF-48A8-4467-FD66F55731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34960" y="4488575"/>
                <a:ext cx="4317661" cy="7482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200" dirty="0"/>
                  <a:t>Perform a fit to find a value for the decoherence parameter</a:t>
                </a:r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lang="en-US" sz="2200" dirty="0"/>
                  <a:t>: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3FBC209C-8EEF-48A8-4467-FD66F5573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960" y="4488575"/>
                <a:ext cx="4317661" cy="748209"/>
              </a:xfrm>
              <a:prstGeom prst="rect">
                <a:avLst/>
              </a:prstGeom>
              <a:blipFill>
                <a:blip r:embed="rId6"/>
                <a:stretch>
                  <a:fillRect l="-1462" t="-10000" b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9D54C6-C05F-EFC2-5AA5-4676D35A99E1}"/>
                  </a:ext>
                </a:extLst>
              </p:cNvPr>
              <p:cNvSpPr txBox="1"/>
              <p:nvPr/>
            </p:nvSpPr>
            <p:spPr>
              <a:xfrm>
                <a:off x="8108625" y="5320294"/>
                <a:ext cx="2931379" cy="36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</m:d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𝑄𝑀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𝜁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𝑆𝐷</m:t>
                          </m:r>
                        </m:sub>
                      </m:sSub>
                    </m:oMath>
                  </m:oMathPara>
                </a14:m>
                <a:endParaRPr lang="en-NL" sz="2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9D54C6-C05F-EFC2-5AA5-4676D35A9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625" y="5320294"/>
                <a:ext cx="2931379" cy="362407"/>
              </a:xfrm>
              <a:prstGeom prst="rect">
                <a:avLst/>
              </a:prstGeom>
              <a:blipFill>
                <a:blip r:embed="rId7"/>
                <a:stretch>
                  <a:fillRect l="-1724" r="-431" b="-275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926711-622D-484B-079B-967FF55BD4D7}"/>
                  </a:ext>
                </a:extLst>
              </p:cNvPr>
              <p:cNvSpPr txBox="1"/>
              <p:nvPr/>
            </p:nvSpPr>
            <p:spPr>
              <a:xfrm>
                <a:off x="8151363" y="5766211"/>
                <a:ext cx="270086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>
                    <a:sym typeface="Wingdings" pitchFamily="2" charset="2"/>
                  </a:rPr>
                  <a:t>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=0.029±0.057</m:t>
                    </m:r>
                  </m:oMath>
                </a14:m>
                <a:endParaRPr lang="en-NL" sz="2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926711-622D-484B-079B-967FF55BD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363" y="5766211"/>
                <a:ext cx="2700868" cy="338554"/>
              </a:xfrm>
              <a:prstGeom prst="rect">
                <a:avLst/>
              </a:prstGeom>
              <a:blipFill>
                <a:blip r:embed="rId8"/>
                <a:stretch>
                  <a:fillRect l="-6075" t="-25926" r="-2804" b="-481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668E5BC-163B-B639-971C-CA63E0165B9D}"/>
              </a:ext>
            </a:extLst>
          </p:cNvPr>
          <p:cNvSpPr txBox="1"/>
          <p:nvPr/>
        </p:nvSpPr>
        <p:spPr>
          <a:xfrm>
            <a:off x="8416808" y="146736"/>
            <a:ext cx="353581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Belle: PRL 99, 131802 (2007)</a:t>
            </a:r>
            <a:endParaRPr lang="en-NL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CD1887E-91DB-D937-3A00-36CDC5BB5375}"/>
              </a:ext>
            </a:extLst>
          </p:cNvPr>
          <p:cNvSpPr txBox="1">
            <a:spLocks/>
          </p:cNvSpPr>
          <p:nvPr/>
        </p:nvSpPr>
        <p:spPr>
          <a:xfrm>
            <a:off x="483084" y="1388521"/>
            <a:ext cx="1878151" cy="608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7030A0"/>
                </a:solidFill>
              </a:rPr>
              <a:t>QM</a:t>
            </a:r>
            <a:r>
              <a:rPr lang="en-US" sz="2600" dirty="0"/>
              <a:t>:</a:t>
            </a:r>
            <a:endParaRPr lang="en-NL" sz="2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D9EFFA4-CAA0-7DC9-8EF7-126026E44E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34960" y="3992753"/>
                <a:ext cx="4408060" cy="6338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200" dirty="0"/>
                  <a:t>Data favor </a:t>
                </a:r>
                <a:r>
                  <a:rPr lang="en-US" sz="2200" dirty="0">
                    <a:solidFill>
                      <a:srgbClr val="7030A0"/>
                    </a:solidFill>
                  </a:rPr>
                  <a:t>QM</a:t>
                </a:r>
                <a:r>
                  <a:rPr lang="en-US" sz="2200" dirty="0"/>
                  <a:t> over </a:t>
                </a:r>
                <a:r>
                  <a:rPr lang="en-US" sz="2200" dirty="0">
                    <a:solidFill>
                      <a:srgbClr val="7030A0"/>
                    </a:solidFill>
                  </a:rPr>
                  <a:t>SD</a:t>
                </a:r>
                <a:r>
                  <a:rPr lang="en-US" sz="2200" dirty="0"/>
                  <a:t> at </a:t>
                </a:r>
                <a:r>
                  <a:rPr lang="en-US" sz="2200" dirty="0">
                    <a:solidFill>
                      <a:srgbClr val="C00000"/>
                    </a:solidFill>
                  </a:rPr>
                  <a:t>13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  <a:endParaRPr lang="en-NL" sz="2200" dirty="0"/>
              </a:p>
            </p:txBody>
          </p:sp>
        </mc:Choice>
        <mc:Fallback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D9EFFA4-CAA0-7DC9-8EF7-126026E44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960" y="3992753"/>
                <a:ext cx="4408060" cy="633828"/>
              </a:xfrm>
              <a:prstGeom prst="rect">
                <a:avLst/>
              </a:prstGeom>
              <a:blipFill>
                <a:blip r:embed="rId9"/>
                <a:stretch>
                  <a:fillRect l="-1433" t="-1176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A86C91F-96F1-4A27-4BF0-C989444B7F81}"/>
              </a:ext>
            </a:extLst>
          </p:cNvPr>
          <p:cNvSpPr txBox="1"/>
          <p:nvPr/>
        </p:nvSpPr>
        <p:spPr>
          <a:xfrm>
            <a:off x="3078865" y="5604022"/>
            <a:ext cx="5373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QM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0A3E8B-4CC7-2D38-0C16-842DC3FA0D9B}"/>
              </a:ext>
            </a:extLst>
          </p:cNvPr>
          <p:cNvSpPr txBox="1"/>
          <p:nvPr/>
        </p:nvSpPr>
        <p:spPr>
          <a:xfrm>
            <a:off x="6709251" y="5590701"/>
            <a:ext cx="43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SD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355681-E59B-6BB0-69E2-A6E429485E5B}"/>
                  </a:ext>
                </a:extLst>
              </p:cNvPr>
              <p:cNvSpPr txBox="1"/>
              <p:nvPr/>
            </p:nvSpPr>
            <p:spPr>
              <a:xfrm>
                <a:off x="7142383" y="1423378"/>
                <a:ext cx="31826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(C</a:t>
                </a:r>
                <a:r>
                  <a:rPr lang="en-NL" dirty="0"/>
                  <a:t>annot be the same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endParaRPr lang="en-NL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355681-E59B-6BB0-69E2-A6E429485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383" y="1423378"/>
                <a:ext cx="3182603" cy="369332"/>
              </a:xfrm>
              <a:prstGeom prst="rect">
                <a:avLst/>
              </a:prstGeom>
              <a:blipFill>
                <a:blip r:embed="rId10"/>
                <a:stretch>
                  <a:fillRect l="-1587" t="-6452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38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2C577-A7C1-EEE1-2CF3-5F1638154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How about LHC?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A3C20D-8432-3504-6DF5-A4EC9FA1A5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3444" y="931799"/>
                <a:ext cx="7238771" cy="1983784"/>
              </a:xfrm>
            </p:spPr>
            <p:txBody>
              <a:bodyPr/>
              <a:lstStyle/>
              <a:p>
                <a:r>
                  <a:rPr lang="en-NL" dirty="0"/>
                  <a:t>Production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NL" dirty="0"/>
                  <a:t>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NL" dirty="0"/>
                  <a:t> quark pair together with other mesons in string fragmentation</a:t>
                </a:r>
              </a:p>
              <a:p>
                <a:r>
                  <a:rPr lang="en-NL" dirty="0"/>
                  <a:t>Emerging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dirty="0"/>
                  <a:t> mesons are </a:t>
                </a:r>
                <a:r>
                  <a:rPr lang="en-NL" i="1" dirty="0"/>
                  <a:t>not </a:t>
                </a:r>
                <a:r>
                  <a:rPr lang="en-NL" dirty="0"/>
                  <a:t>in a coherent state</a:t>
                </a:r>
              </a:p>
              <a:p>
                <a:r>
                  <a:rPr lang="en-NL" dirty="0"/>
                  <a:t>Perhaps look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L" dirty="0"/>
                  <a:t> production?  … pfff….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A3C20D-8432-3504-6DF5-A4EC9FA1A5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3444" y="931799"/>
                <a:ext cx="7238771" cy="1983784"/>
              </a:xfrm>
              <a:blipFill>
                <a:blip r:embed="rId3"/>
                <a:stretch>
                  <a:fillRect l="-1576" t="-4459" r="-701" b="-38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724BC12-6669-130C-34D2-7DA97D5C5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623" y="207840"/>
            <a:ext cx="3701984" cy="30553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4" descr="coherent">
            <a:extLst>
              <a:ext uri="{FF2B5EF4-FFF2-40B4-BE49-F238E27FC236}">
                <a16:creationId xmlns:a16="http://schemas.microsoft.com/office/drawing/2014/main" id="{BD994704-4C68-4925-BF85-518AAD0EA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1" b="15094"/>
          <a:stretch>
            <a:fillRect/>
          </a:stretch>
        </p:blipFill>
        <p:spPr bwMode="auto">
          <a:xfrm>
            <a:off x="556448" y="3324885"/>
            <a:ext cx="4276790" cy="318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oherent">
            <a:extLst>
              <a:ext uri="{FF2B5EF4-FFF2-40B4-BE49-F238E27FC236}">
                <a16:creationId xmlns:a16="http://schemas.microsoft.com/office/drawing/2014/main" id="{A935E60C-55A5-CD9F-411D-C04B366D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4"/>
          <a:stretch>
            <a:fillRect/>
          </a:stretch>
        </p:blipFill>
        <p:spPr bwMode="auto">
          <a:xfrm>
            <a:off x="6438912" y="3353814"/>
            <a:ext cx="3922057" cy="3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F4A118-7DC4-1ECC-484F-EFACD2F466EE}"/>
              </a:ext>
            </a:extLst>
          </p:cNvPr>
          <p:cNvSpPr txBox="1"/>
          <p:nvPr/>
        </p:nvSpPr>
        <p:spPr>
          <a:xfrm>
            <a:off x="3105798" y="3663439"/>
            <a:ext cx="1208344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LHC</a:t>
            </a:r>
          </a:p>
          <a:p>
            <a:r>
              <a:rPr lang="en-US" dirty="0"/>
              <a:t>Incoherent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9270AB-01B5-177C-38FB-CC786A565E26}"/>
                  </a:ext>
                </a:extLst>
              </p:cNvPr>
              <p:cNvSpPr txBox="1"/>
              <p:nvPr/>
            </p:nvSpPr>
            <p:spPr>
              <a:xfrm>
                <a:off x="1502565" y="3485057"/>
                <a:ext cx="8241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sz="2000" dirty="0"/>
                  <a:t>=</a:t>
                </a:r>
                <a:r>
                  <a:rPr lang="en-US" dirty="0"/>
                  <a:t>0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9270AB-01B5-177C-38FB-CC786A565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565" y="3485057"/>
                <a:ext cx="824136" cy="400110"/>
              </a:xfrm>
              <a:prstGeom prst="rect">
                <a:avLst/>
              </a:prstGeom>
              <a:blipFill>
                <a:blip r:embed="rId6"/>
                <a:stretch>
                  <a:fillRect l="-7576" t="-9375" r="-4545" b="-281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7F1FF3-8493-9D40-5EAF-9111ACA73E6A}"/>
                  </a:ext>
                </a:extLst>
              </p:cNvPr>
              <p:cNvSpPr txBox="1"/>
              <p:nvPr/>
            </p:nvSpPr>
            <p:spPr>
              <a:xfrm>
                <a:off x="7557785" y="4030763"/>
                <a:ext cx="38799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7F1FF3-8493-9D40-5EAF-9111ACA73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85" y="4030763"/>
                <a:ext cx="387991" cy="338554"/>
              </a:xfrm>
              <a:prstGeom prst="rect">
                <a:avLst/>
              </a:prstGeom>
              <a:blipFill>
                <a:blip r:embed="rId7"/>
                <a:stretch>
                  <a:fillRect l="-19355" r="-6452" b="-71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671176-60D1-4C7A-EE3E-C4DF4EA50188}"/>
                  </a:ext>
                </a:extLst>
              </p:cNvPr>
              <p:cNvSpPr txBox="1"/>
              <p:nvPr/>
            </p:nvSpPr>
            <p:spPr>
              <a:xfrm>
                <a:off x="7572215" y="4342943"/>
                <a:ext cx="387991" cy="4031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671176-60D1-4C7A-EE3E-C4DF4EA50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2215" y="4342943"/>
                <a:ext cx="387991" cy="403187"/>
              </a:xfrm>
              <a:prstGeom prst="rect">
                <a:avLst/>
              </a:prstGeom>
              <a:blipFill>
                <a:blip r:embed="rId8"/>
                <a:stretch>
                  <a:fillRect l="-19355" r="-6452" b="-606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AA4D324-637E-2B57-65B3-24CE4EBF96E1}"/>
              </a:ext>
            </a:extLst>
          </p:cNvPr>
          <p:cNvSpPr txBox="1"/>
          <p:nvPr/>
        </p:nvSpPr>
        <p:spPr>
          <a:xfrm>
            <a:off x="9064649" y="3562875"/>
            <a:ext cx="1056379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B-factory</a:t>
            </a:r>
          </a:p>
          <a:p>
            <a:r>
              <a:rPr lang="en-US" dirty="0"/>
              <a:t>Coherent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988AF6-91DC-3DC2-6A81-5ECC744AF329}"/>
                  </a:ext>
                </a:extLst>
              </p:cNvPr>
              <p:cNvSpPr txBox="1"/>
              <p:nvPr/>
            </p:nvSpPr>
            <p:spPr>
              <a:xfrm>
                <a:off x="7476355" y="3605722"/>
                <a:ext cx="9677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Δ</m:t>
                    </m:r>
                    <m:r>
                      <a:rPr lang="en-US" sz="2000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sz="2000" dirty="0"/>
                  <a:t>=0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988AF6-91DC-3DC2-6A81-5ECC744AF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355" y="3605722"/>
                <a:ext cx="967701" cy="400110"/>
              </a:xfrm>
              <a:prstGeom prst="rect">
                <a:avLst/>
              </a:prstGeom>
              <a:blipFill>
                <a:blip r:embed="rId9"/>
                <a:stretch>
                  <a:fillRect l="-6494" t="-6061" r="-6494" b="-242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A42A38-F4A5-F43C-421F-4218380BBF5A}"/>
                  </a:ext>
                </a:extLst>
              </p:cNvPr>
              <p:cNvSpPr txBox="1"/>
              <p:nvPr/>
            </p:nvSpPr>
            <p:spPr>
              <a:xfrm>
                <a:off x="1651745" y="3922019"/>
                <a:ext cx="38799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A42A38-F4A5-F43C-421F-4218380BB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745" y="3922019"/>
                <a:ext cx="387991" cy="338554"/>
              </a:xfrm>
              <a:prstGeom prst="rect">
                <a:avLst/>
              </a:prstGeom>
              <a:blipFill>
                <a:blip r:embed="rId10"/>
                <a:stretch>
                  <a:fillRect l="-19355" r="-6452" b="-71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C5D444-6AB7-D9C6-D139-5D0CF72774A3}"/>
                  </a:ext>
                </a:extLst>
              </p:cNvPr>
              <p:cNvSpPr txBox="1"/>
              <p:nvPr/>
            </p:nvSpPr>
            <p:spPr>
              <a:xfrm>
                <a:off x="1651745" y="4304433"/>
                <a:ext cx="387991" cy="4031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C5D444-6AB7-D9C6-D139-5D0CF7277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745" y="4304433"/>
                <a:ext cx="387991" cy="403187"/>
              </a:xfrm>
              <a:prstGeom prst="rect">
                <a:avLst/>
              </a:prstGeom>
              <a:blipFill>
                <a:blip r:embed="rId11"/>
                <a:stretch>
                  <a:fillRect l="-19355" r="-6452" b="-606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859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9FD9865-C621-16E8-9CEF-71015443575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NL" dirty="0"/>
                  <a:t>  Kaons: Kloe @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NL" dirty="0"/>
                  <a:t>ne (Frascati)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NL" dirty="0"/>
                  <a:t>     (similar story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dirty="0"/>
                  <a:t>’s)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9FD9865-C621-16E8-9CEF-7101544357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9434" r="-104" b="-1886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2CFC52D-EE8C-FE32-9F50-2AEEBB568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82" b="4793"/>
          <a:stretch/>
        </p:blipFill>
        <p:spPr>
          <a:xfrm>
            <a:off x="457397" y="697977"/>
            <a:ext cx="3736211" cy="1883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C46B3F-B85A-E7A0-69CC-F23DCFC92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858" y="763870"/>
            <a:ext cx="3620550" cy="5687729"/>
          </a:xfrm>
          <a:prstGeom prst="rect">
            <a:avLst/>
          </a:prstGeom>
        </p:spPr>
      </p:pic>
      <p:pic>
        <p:nvPicPr>
          <p:cNvPr id="1028" name="Picture 4" descr="KLOE-2 completes data-taking at Frascati Φ-factory – CERN Courier">
            <a:extLst>
              <a:ext uri="{FF2B5EF4-FFF2-40B4-BE49-F238E27FC236}">
                <a16:creationId xmlns:a16="http://schemas.microsoft.com/office/drawing/2014/main" id="{383F0107-7DF5-CAD1-B3DB-1A6A3AB4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3" y="2832236"/>
            <a:ext cx="4469182" cy="38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2AAB60-FDD6-59A3-FB2D-DE163959EC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1108" y="1013067"/>
                <a:ext cx="5299129" cy="1983784"/>
              </a:xfrm>
            </p:spPr>
            <p:txBody>
              <a:bodyPr/>
              <a:lstStyle/>
              <a:p>
                <a:r>
                  <a:rPr lang="en-US" dirty="0"/>
                  <a:t>Decay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Decay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2AAB60-FDD6-59A3-FB2D-DE163959EC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1108" y="1013067"/>
                <a:ext cx="5299129" cy="1983784"/>
              </a:xfrm>
              <a:blipFill>
                <a:blip r:embed="rId6"/>
                <a:stretch>
                  <a:fillRect l="-1909" t="-50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BF4B799-2851-3DE9-3ACB-A4C5F80A8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584" y="2676432"/>
            <a:ext cx="3425441" cy="386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95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9FD9865-C621-16E8-9CEF-71015443575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NL" dirty="0"/>
                  <a:t>  Kaons: Kloe @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NL" dirty="0"/>
                  <a:t>ne (Frascati)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NL" dirty="0"/>
                  <a:t>     (similar story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dirty="0"/>
                  <a:t>’s)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9FD9865-C621-16E8-9CEF-7101544357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9434" r="-104" b="-1886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2CFC52D-EE8C-FE32-9F50-2AEEBB568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82" b="4793"/>
          <a:stretch/>
        </p:blipFill>
        <p:spPr>
          <a:xfrm>
            <a:off x="457397" y="697977"/>
            <a:ext cx="3736211" cy="1883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C46B3F-B85A-E7A0-69CC-F23DCFC92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858" y="763870"/>
            <a:ext cx="3620550" cy="5687729"/>
          </a:xfrm>
          <a:prstGeom prst="rect">
            <a:avLst/>
          </a:prstGeom>
        </p:spPr>
      </p:pic>
      <p:pic>
        <p:nvPicPr>
          <p:cNvPr id="1026" name="Picture 2" descr="KLOE-2 detector schematic view. From inner most the figure depicts the... |  Download Scientific Diagram">
            <a:extLst>
              <a:ext uri="{FF2B5EF4-FFF2-40B4-BE49-F238E27FC236}">
                <a16:creationId xmlns:a16="http://schemas.microsoft.com/office/drawing/2014/main" id="{12CF8251-2103-D6CC-AB22-B7BE316EB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87" y="3337565"/>
            <a:ext cx="2658569" cy="290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LOE-2 completes data-taking at Frascati Φ-factory – CERN Courier">
            <a:extLst>
              <a:ext uri="{FF2B5EF4-FFF2-40B4-BE49-F238E27FC236}">
                <a16:creationId xmlns:a16="http://schemas.microsoft.com/office/drawing/2014/main" id="{383F0107-7DF5-CAD1-B3DB-1A6A3AB4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3" y="2832236"/>
            <a:ext cx="4469182" cy="38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2AAB60-FDD6-59A3-FB2D-DE163959EC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1108" y="1013067"/>
                <a:ext cx="5299129" cy="1983784"/>
              </a:xfrm>
            </p:spPr>
            <p:txBody>
              <a:bodyPr/>
              <a:lstStyle/>
              <a:p>
                <a:r>
                  <a:rPr lang="en-US" dirty="0"/>
                  <a:t>Decay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Decay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2AAB60-FDD6-59A3-FB2D-DE163959EC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1108" y="1013067"/>
                <a:ext cx="5299129" cy="1983784"/>
              </a:xfrm>
              <a:blipFill>
                <a:blip r:embed="rId7"/>
                <a:stretch>
                  <a:fillRect l="-1909" t="-50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5321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C42010-C9A1-7E63-2DE6-E07F2B766D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NL" dirty="0"/>
                  <a:t>   Big difference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NL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C42010-C9A1-7E63-2DE6-E07F2B766D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F54D11-EB65-B564-F186-7E8EE73AC1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3669" y="1059489"/>
                <a:ext cx="6208624" cy="2847462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𝜙</m:t>
                    </m:r>
                  </m:oMath>
                </a14:m>
                <a:r>
                  <a:rPr lang="en-NL" dirty="0">
                    <a:sym typeface="Wingdings" pitchFamily="2" charset="2"/>
                  </a:rPr>
                  <a:t> particle is J</a:t>
                </a:r>
                <a:r>
                  <a:rPr lang="en-NL" baseline="30000" dirty="0">
                    <a:sym typeface="Wingdings" pitchFamily="2" charset="2"/>
                  </a:rPr>
                  <a:t>PC</a:t>
                </a:r>
                <a:r>
                  <a:rPr lang="en-NL" dirty="0">
                    <a:sym typeface="Wingdings" pitchFamily="2" charset="2"/>
                  </a:rPr>
                  <a:t> = 1</a:t>
                </a:r>
                <a:r>
                  <a:rPr lang="en-NL" baseline="30000" dirty="0">
                    <a:sym typeface="Wingdings" pitchFamily="2" charset="2"/>
                  </a:rPr>
                  <a:t>—</a:t>
                </a:r>
              </a:p>
              <a:p>
                <a:endParaRPr lang="en-NL" sz="1300" dirty="0"/>
              </a:p>
              <a:p>
                <a:r>
                  <a:rPr lang="en-NL" dirty="0"/>
                  <a:t>The decay probability of each of the kaons depends also on what the other does, giving rise to interference term in decay intensity</a:t>
                </a:r>
              </a:p>
              <a:p>
                <a:endParaRPr lang="en-NL" sz="1300" dirty="0"/>
              </a:p>
              <a:p>
                <a:r>
                  <a:rPr lang="en-US" b="0" dirty="0"/>
                  <a:t>Decay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→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NL" dirty="0"/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F54D11-EB65-B564-F186-7E8EE73AC1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3669" y="1059489"/>
                <a:ext cx="6208624" cy="2847462"/>
              </a:xfrm>
              <a:blipFill>
                <a:blip r:embed="rId3"/>
                <a:stretch>
                  <a:fillRect l="-1633" t="-4444" r="-612" b="-4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08B9578-404B-9447-080F-6ECED8CD8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975" y="303386"/>
            <a:ext cx="4597239" cy="3889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BAC6DC-BCB6-2672-3F76-1264D31D4209}"/>
                  </a:ext>
                </a:extLst>
              </p:cNvPr>
              <p:cNvSpPr txBox="1"/>
              <p:nvPr/>
            </p:nvSpPr>
            <p:spPr>
              <a:xfrm>
                <a:off x="570010" y="4137856"/>
                <a:ext cx="1113199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{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Γ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Γ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Γ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Γ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e>
                        </m:d>
                        <m:f>
                          <m:fPr>
                            <m:type m:val="lin"/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func>
                      <m:func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  <m:r>
                      <m:rPr>
                        <m:nor/>
                      </m:rPr>
                      <a:rPr lang="en-NL" sz="2800" dirty="0">
                        <a:solidFill>
                          <a:prstClr val="black"/>
                        </a:solidFill>
                      </a:rPr>
                      <m:t>}</m:t>
                    </m:r>
                  </m:oMath>
                </a14:m>
                <a:endParaRPr lang="en-NL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BAC6DC-BCB6-2672-3F76-1264D31D4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10" y="4137856"/>
                <a:ext cx="11131994" cy="430887"/>
              </a:xfrm>
              <a:prstGeom prst="rect">
                <a:avLst/>
              </a:prstGeom>
              <a:blipFill>
                <a:blip r:embed="rId5"/>
                <a:stretch>
                  <a:fillRect l="-1026" t="-105714" b="-12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479A68-9B66-EBD4-FE72-FEE62E7394EB}"/>
              </a:ext>
            </a:extLst>
          </p:cNvPr>
          <p:cNvSpPr txBox="1">
            <a:spLocks/>
          </p:cNvSpPr>
          <p:nvPr/>
        </p:nvSpPr>
        <p:spPr>
          <a:xfrm>
            <a:off x="5085147" y="5244659"/>
            <a:ext cx="6616857" cy="11735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NL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Entanglement: </a:t>
            </a:r>
            <a:r>
              <a:rPr kumimoji="0" lang="en-NL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simultaneous decay in the same final state due to destructive interference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EE2784-3F15-2CCB-7B1D-9162A7801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117" y="5094394"/>
            <a:ext cx="3454400" cy="14732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600F478-4DF0-C755-BD7E-AC68580A41EA}"/>
              </a:ext>
            </a:extLst>
          </p:cNvPr>
          <p:cNvSpPr/>
          <p:nvPr/>
        </p:nvSpPr>
        <p:spPr>
          <a:xfrm>
            <a:off x="5822066" y="3989420"/>
            <a:ext cx="5694744" cy="810228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6977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41C5A9-3C0A-DFF8-3066-C7DDF278B5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NL" dirty="0"/>
                  <a:t>   Big difference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NL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41C5A9-3C0A-DFF8-3066-C7DDF278B5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D2D6A-C335-059C-9F8F-CB03ACE578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5948" y="2961224"/>
                <a:ext cx="5187693" cy="1304048"/>
              </a:xfrm>
            </p:spPr>
            <p:txBody>
              <a:bodyPr>
                <a:normAutofit/>
              </a:bodyPr>
              <a:lstStyle/>
              <a:p>
                <a:r>
                  <a:rPr lang="en-GB" sz="2600" dirty="0"/>
                  <a:t>N</a:t>
                </a:r>
                <a:r>
                  <a:rPr lang="en-NL" sz="2600" dirty="0"/>
                  <a:t>o simultaneous decays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NL" sz="2600" dirty="0"/>
                  <a:t>) in the same final state due to the destructive quantum interference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D2D6A-C335-059C-9F8F-CB03ACE578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5948" y="2961224"/>
                <a:ext cx="5187693" cy="1304048"/>
              </a:xfrm>
              <a:blipFill>
                <a:blip r:embed="rId3"/>
                <a:stretch>
                  <a:fillRect l="-1707" t="-7767" b="-9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5D70C73-892D-83DB-8A75-4539BB2ABB52}"/>
              </a:ext>
            </a:extLst>
          </p:cNvPr>
          <p:cNvGrpSpPr/>
          <p:nvPr/>
        </p:nvGrpSpPr>
        <p:grpSpPr>
          <a:xfrm>
            <a:off x="5937813" y="958850"/>
            <a:ext cx="5608238" cy="4940300"/>
            <a:chOff x="5937813" y="958850"/>
            <a:chExt cx="5608238" cy="49403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C31445-A56C-5C2B-6680-E9EEE1DDD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6951" y="958850"/>
              <a:ext cx="5499100" cy="49403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F19F0E-217A-933E-4DDA-62B0998E9EF2}"/>
                </a:ext>
              </a:extLst>
            </p:cNvPr>
            <p:cNvSpPr/>
            <p:nvPr/>
          </p:nvSpPr>
          <p:spPr>
            <a:xfrm>
              <a:off x="5937813" y="1759352"/>
              <a:ext cx="544010" cy="833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A88928-E1B9-E040-9FFA-DB8FB17D424C}"/>
                </a:ext>
              </a:extLst>
            </p:cNvPr>
            <p:cNvSpPr/>
            <p:nvPr/>
          </p:nvSpPr>
          <p:spPr>
            <a:xfrm>
              <a:off x="5937813" y="5065773"/>
              <a:ext cx="544010" cy="833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E7CFE7-7353-8E45-941F-CF0B144F0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85" y="1119529"/>
            <a:ext cx="3454400" cy="147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E17EAA-DD8A-9E6C-E269-BC280F135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55" y="4838218"/>
            <a:ext cx="4631301" cy="12912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D41971-5611-6E23-DC77-876C8D5D33CB}"/>
                  </a:ext>
                </a:extLst>
              </p:cNvPr>
              <p:cNvSpPr txBox="1"/>
              <p:nvPr/>
            </p:nvSpPr>
            <p:spPr>
              <a:xfrm>
                <a:off x="7812912" y="6000981"/>
                <a:ext cx="3474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Spectrum for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NL" dirty="0"/>
                  <a:t> decays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D41971-5611-6E23-DC77-876C8D5D3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912" y="6000981"/>
                <a:ext cx="3474990" cy="369332"/>
              </a:xfrm>
              <a:prstGeom prst="rect">
                <a:avLst/>
              </a:prstGeom>
              <a:blipFill>
                <a:blip r:embed="rId7"/>
                <a:stretch>
                  <a:fillRect l="-1460" t="-6667" r="-730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918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982ECE-8D2A-8C47-1F87-AEAAE94F3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364" y="849051"/>
            <a:ext cx="6999148" cy="5280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41C5A9-3C0A-DFF8-3066-C7DDF278B5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NL" dirty="0"/>
                  <a:t>   Big difference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NL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41C5A9-3C0A-DFF8-3066-C7DDF278B5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D2D6A-C335-059C-9F8F-CB03ACE578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5948" y="2961224"/>
                <a:ext cx="5187693" cy="1304048"/>
              </a:xfrm>
            </p:spPr>
            <p:txBody>
              <a:bodyPr>
                <a:normAutofit/>
              </a:bodyPr>
              <a:lstStyle/>
              <a:p>
                <a:r>
                  <a:rPr lang="en-GB" sz="2600" dirty="0"/>
                  <a:t>N</a:t>
                </a:r>
                <a:r>
                  <a:rPr lang="en-NL" sz="2600" dirty="0"/>
                  <a:t>o simultaneous decays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NL" sz="2600" dirty="0"/>
                  <a:t>) in the same final state due to the destructive quantum interference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D2D6A-C335-059C-9F8F-CB03ACE578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5948" y="2961224"/>
                <a:ext cx="5187693" cy="1304048"/>
              </a:xfrm>
              <a:blipFill>
                <a:blip r:embed="rId4"/>
                <a:stretch>
                  <a:fillRect l="-1707" t="-7767" b="-9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9E7CFE7-7353-8E45-941F-CF0B144F0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85" y="1119529"/>
            <a:ext cx="3454400" cy="147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E17EAA-DD8A-9E6C-E269-BC280F135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55" y="4838218"/>
            <a:ext cx="4631301" cy="12912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D41971-5611-6E23-DC77-876C8D5D33CB}"/>
                  </a:ext>
                </a:extLst>
              </p:cNvPr>
              <p:cNvSpPr txBox="1"/>
              <p:nvPr/>
            </p:nvSpPr>
            <p:spPr>
              <a:xfrm>
                <a:off x="7812912" y="6000981"/>
                <a:ext cx="3474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Spectrum for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NL" dirty="0"/>
                  <a:t> decays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D41971-5611-6E23-DC77-876C8D5D3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912" y="6000981"/>
                <a:ext cx="3474990" cy="369332"/>
              </a:xfrm>
              <a:prstGeom prst="rect">
                <a:avLst/>
              </a:prstGeom>
              <a:blipFill>
                <a:blip r:embed="rId7"/>
                <a:stretch>
                  <a:fillRect l="-1460" t="-6667" r="-730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6489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C42010-C9A1-7E63-2DE6-E07F2B766D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NL" dirty="0"/>
                  <a:t>   Decoherence test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NL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C42010-C9A1-7E63-2DE6-E07F2B766D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F54D11-EB65-B564-F186-7E8EE73AC1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7617" y="757451"/>
                <a:ext cx="5648383" cy="53890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/>
                  <a:t>Decay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→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F54D11-EB65-B564-F186-7E8EE73AC1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7617" y="757451"/>
                <a:ext cx="5648383" cy="538909"/>
              </a:xfrm>
              <a:blipFill>
                <a:blip r:embed="rId4"/>
                <a:stretch>
                  <a:fillRect l="-2242" t="-18182"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9B27F2-44CD-7ADE-B0F4-86CC6A792C53}"/>
                  </a:ext>
                </a:extLst>
              </p:cNvPr>
              <p:cNvSpPr txBox="1"/>
              <p:nvPr/>
            </p:nvSpPr>
            <p:spPr>
              <a:xfrm>
                <a:off x="914602" y="1719864"/>
                <a:ext cx="3779304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endParaRPr lang="en-NL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9B27F2-44CD-7ADE-B0F4-86CC6A79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602" y="1719864"/>
                <a:ext cx="3779304" cy="375872"/>
              </a:xfrm>
              <a:prstGeom prst="rect">
                <a:avLst/>
              </a:prstGeom>
              <a:blipFill>
                <a:blip r:embed="rId5"/>
                <a:stretch>
                  <a:fillRect l="-3020" t="-3226" b="-645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90D348-5424-87E7-A683-B5535570CBD1}"/>
                  </a:ext>
                </a:extLst>
              </p:cNvPr>
              <p:cNvSpPr txBox="1"/>
              <p:nvPr/>
            </p:nvSpPr>
            <p:spPr>
              <a:xfrm>
                <a:off x="1414833" y="2253024"/>
                <a:ext cx="4996496" cy="394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90D348-5424-87E7-A683-B5535570C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833" y="2253024"/>
                <a:ext cx="4996496" cy="394339"/>
              </a:xfrm>
              <a:prstGeom prst="rect">
                <a:avLst/>
              </a:prstGeom>
              <a:blipFill>
                <a:blip r:embed="rId6"/>
                <a:stretch>
                  <a:fillRect t="-118750" b="-137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64AD70-141A-5773-05A3-4DEF090B8706}"/>
              </a:ext>
            </a:extLst>
          </p:cNvPr>
          <p:cNvSpPr txBox="1">
            <a:spLocks/>
          </p:cNvSpPr>
          <p:nvPr/>
        </p:nvSpPr>
        <p:spPr>
          <a:xfrm>
            <a:off x="447617" y="1290748"/>
            <a:ext cx="5648383" cy="538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 case of full coherence:</a:t>
            </a:r>
            <a:endParaRPr lang="en-N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C97A4BA-D790-B29A-7D4A-ACA9684E31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5244" y="2767250"/>
                <a:ext cx="5648383" cy="5389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Add incoherence parameter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lang="en-US" sz="2400" dirty="0"/>
                  <a:t>:</a:t>
                </a:r>
                <a:endParaRPr lang="en-NL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C97A4BA-D790-B29A-7D4A-ACA9684E3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44" y="2767250"/>
                <a:ext cx="5648383" cy="538909"/>
              </a:xfrm>
              <a:prstGeom prst="rect">
                <a:avLst/>
              </a:prstGeom>
              <a:blipFill>
                <a:blip r:embed="rId7"/>
                <a:stretch>
                  <a:fillRect l="-1570" t="-11364" b="-45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0E2161-9FC8-A6B7-A6B3-6B8E81DF9CFD}"/>
                  </a:ext>
                </a:extLst>
              </p:cNvPr>
              <p:cNvSpPr txBox="1"/>
              <p:nvPr/>
            </p:nvSpPr>
            <p:spPr>
              <a:xfrm>
                <a:off x="1009128" y="3226279"/>
                <a:ext cx="3779304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endParaRPr lang="en-NL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0E2161-9FC8-A6B7-A6B3-6B8E81DF9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28" y="3226279"/>
                <a:ext cx="3779304" cy="375872"/>
              </a:xfrm>
              <a:prstGeom prst="rect">
                <a:avLst/>
              </a:prstGeom>
              <a:blipFill>
                <a:blip r:embed="rId8"/>
                <a:stretch>
                  <a:fillRect l="-2676" t="-3226" b="-645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6E3876-8B80-58D6-E297-ED8E8C16EF36}"/>
                  </a:ext>
                </a:extLst>
              </p:cNvPr>
              <p:cNvSpPr txBox="1"/>
              <p:nvPr/>
            </p:nvSpPr>
            <p:spPr>
              <a:xfrm>
                <a:off x="1509359" y="3759439"/>
                <a:ext cx="5945858" cy="394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</m:d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6E3876-8B80-58D6-E297-ED8E8C16E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359" y="3759439"/>
                <a:ext cx="5945858" cy="394339"/>
              </a:xfrm>
              <a:prstGeom prst="rect">
                <a:avLst/>
              </a:prstGeom>
              <a:blipFill>
                <a:blip r:embed="rId9"/>
                <a:stretch>
                  <a:fillRect t="-122581" b="-1419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24D02F0-3FEE-E7E0-2A5D-28D87C5ECAF6}"/>
              </a:ext>
            </a:extLst>
          </p:cNvPr>
          <p:cNvSpPr txBox="1"/>
          <p:nvPr/>
        </p:nvSpPr>
        <p:spPr>
          <a:xfrm>
            <a:off x="8262123" y="4115821"/>
            <a:ext cx="34347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dirty="0">
                <a:effectLst/>
                <a:latin typeface="Lucida Grande" panose="020B0600040502020204" pitchFamily="34" charset="0"/>
                <a:hlinkClick r:id="rId10"/>
              </a:rPr>
              <a:t>KLOE 2022: arXiv:2111.04328v2</a:t>
            </a:r>
            <a:r>
              <a:rPr lang="en-GB" sz="1600" b="0" i="0" u="none" strike="noStrike" dirty="0">
                <a:effectLst/>
                <a:latin typeface="Lucida Grande" panose="020B0600040502020204" pitchFamily="34" charset="0"/>
              </a:rPr>
              <a:t> </a:t>
            </a:r>
          </a:p>
          <a:p>
            <a:r>
              <a:rPr lang="en-GB" sz="1600" dirty="0">
                <a:latin typeface="Lucida Grande" panose="020B0600040502020204" pitchFamily="34" charset="0"/>
              </a:rPr>
              <a:t>April 6, 2022</a:t>
            </a:r>
            <a:endParaRPr lang="en-NL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A10CA5-15FC-0380-AFF8-66131C215D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086" y="5112726"/>
            <a:ext cx="9552023" cy="1635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FB1FF3-C6D2-5400-692D-A620E0B26E80}"/>
                  </a:ext>
                </a:extLst>
              </p:cNvPr>
              <p:cNvSpPr txBox="1"/>
              <p:nvPr/>
            </p:nvSpPr>
            <p:spPr>
              <a:xfrm>
                <a:off x="1509359" y="4311066"/>
                <a:ext cx="5874615" cy="3895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200" b="0" dirty="0">
                    <a:solidFill>
                      <a:srgbClr val="7030A0"/>
                    </a:solidFill>
                  </a:rPr>
                  <a:t>Fit to data: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0.1±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1.6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𝑠𝑡𝑎𝑡</m:t>
                            </m:r>
                          </m:sub>
                        </m:s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0.7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𝑠𝑦𝑠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NL" sz="2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FB1FF3-C6D2-5400-692D-A620E0B26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359" y="4311066"/>
                <a:ext cx="5874615" cy="389530"/>
              </a:xfrm>
              <a:prstGeom prst="rect">
                <a:avLst/>
              </a:prstGeom>
              <a:blipFill>
                <a:blip r:embed="rId12"/>
                <a:stretch>
                  <a:fillRect l="-3024" t="-15625" b="-343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F8E55B8F-0930-6D16-F06B-AF0471FB14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3975" y="303386"/>
            <a:ext cx="4597239" cy="38899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D104FE0-E36C-EE6B-25E6-F2F6BDE44279}"/>
              </a:ext>
            </a:extLst>
          </p:cNvPr>
          <p:cNvSpPr txBox="1"/>
          <p:nvPr/>
        </p:nvSpPr>
        <p:spPr>
          <a:xfrm>
            <a:off x="447617" y="4768882"/>
            <a:ext cx="17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the paper:</a:t>
            </a:r>
          </a:p>
        </p:txBody>
      </p:sp>
    </p:spTree>
    <p:extLst>
      <p:ext uri="{BB962C8B-B14F-4D97-AF65-F5344CB8AC3E}">
        <p14:creationId xmlns:p14="http://schemas.microsoft.com/office/powerpoint/2010/main" val="43066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7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C42010-C9A1-7E63-2DE6-E07F2B766D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NL" dirty="0"/>
                  <a:t>   Decoherence test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NL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C42010-C9A1-7E63-2DE6-E07F2B766D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F54D11-EB65-B564-F186-7E8EE73AC1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7617" y="757451"/>
                <a:ext cx="5648383" cy="53890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/>
                  <a:t>Decay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→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F54D11-EB65-B564-F186-7E8EE73AC1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7617" y="757451"/>
                <a:ext cx="5648383" cy="538909"/>
              </a:xfrm>
              <a:blipFill>
                <a:blip r:embed="rId4"/>
                <a:stretch>
                  <a:fillRect l="-2242" t="-18182"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9B27F2-44CD-7ADE-B0F4-86CC6A792C53}"/>
                  </a:ext>
                </a:extLst>
              </p:cNvPr>
              <p:cNvSpPr txBox="1"/>
              <p:nvPr/>
            </p:nvSpPr>
            <p:spPr>
              <a:xfrm>
                <a:off x="914602" y="1719864"/>
                <a:ext cx="3779304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endParaRPr lang="en-NL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9B27F2-44CD-7ADE-B0F4-86CC6A79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602" y="1719864"/>
                <a:ext cx="3779304" cy="375872"/>
              </a:xfrm>
              <a:prstGeom prst="rect">
                <a:avLst/>
              </a:prstGeom>
              <a:blipFill>
                <a:blip r:embed="rId5"/>
                <a:stretch>
                  <a:fillRect l="-3020" t="-3226" b="-645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90D348-5424-87E7-A683-B5535570CBD1}"/>
                  </a:ext>
                </a:extLst>
              </p:cNvPr>
              <p:cNvSpPr txBox="1"/>
              <p:nvPr/>
            </p:nvSpPr>
            <p:spPr>
              <a:xfrm>
                <a:off x="1414833" y="2253024"/>
                <a:ext cx="4996496" cy="394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90D348-5424-87E7-A683-B5535570C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833" y="2253024"/>
                <a:ext cx="4996496" cy="394339"/>
              </a:xfrm>
              <a:prstGeom prst="rect">
                <a:avLst/>
              </a:prstGeom>
              <a:blipFill>
                <a:blip r:embed="rId6"/>
                <a:stretch>
                  <a:fillRect t="-118750" b="-137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64AD70-141A-5773-05A3-4DEF090B8706}"/>
              </a:ext>
            </a:extLst>
          </p:cNvPr>
          <p:cNvSpPr txBox="1">
            <a:spLocks/>
          </p:cNvSpPr>
          <p:nvPr/>
        </p:nvSpPr>
        <p:spPr>
          <a:xfrm>
            <a:off x="447617" y="1290748"/>
            <a:ext cx="5648383" cy="538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 case of full coherence:</a:t>
            </a:r>
            <a:endParaRPr lang="en-N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C97A4BA-D790-B29A-7D4A-ACA9684E31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5244" y="2767250"/>
                <a:ext cx="5648383" cy="5389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Add incoherence parameter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lang="en-US" sz="2400" dirty="0"/>
                  <a:t>:</a:t>
                </a:r>
                <a:endParaRPr lang="en-NL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C97A4BA-D790-B29A-7D4A-ACA9684E3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44" y="2767250"/>
                <a:ext cx="5648383" cy="538909"/>
              </a:xfrm>
              <a:prstGeom prst="rect">
                <a:avLst/>
              </a:prstGeom>
              <a:blipFill>
                <a:blip r:embed="rId7"/>
                <a:stretch>
                  <a:fillRect l="-1570" t="-11364" b="-45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0E2161-9FC8-A6B7-A6B3-6B8E81DF9CFD}"/>
                  </a:ext>
                </a:extLst>
              </p:cNvPr>
              <p:cNvSpPr txBox="1"/>
              <p:nvPr/>
            </p:nvSpPr>
            <p:spPr>
              <a:xfrm>
                <a:off x="1009128" y="3226279"/>
                <a:ext cx="3779304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endParaRPr lang="en-NL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0E2161-9FC8-A6B7-A6B3-6B8E81DF9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28" y="3226279"/>
                <a:ext cx="3779304" cy="375872"/>
              </a:xfrm>
              <a:prstGeom prst="rect">
                <a:avLst/>
              </a:prstGeom>
              <a:blipFill>
                <a:blip r:embed="rId8"/>
                <a:stretch>
                  <a:fillRect l="-2676" t="-3226" b="-645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6E3876-8B80-58D6-E297-ED8E8C16EF36}"/>
                  </a:ext>
                </a:extLst>
              </p:cNvPr>
              <p:cNvSpPr txBox="1"/>
              <p:nvPr/>
            </p:nvSpPr>
            <p:spPr>
              <a:xfrm>
                <a:off x="1509359" y="3759439"/>
                <a:ext cx="5945858" cy="394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</m:d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6E3876-8B80-58D6-E297-ED8E8C16E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359" y="3759439"/>
                <a:ext cx="5945858" cy="394339"/>
              </a:xfrm>
              <a:prstGeom prst="rect">
                <a:avLst/>
              </a:prstGeom>
              <a:blipFill>
                <a:blip r:embed="rId9"/>
                <a:stretch>
                  <a:fillRect t="-122581" b="-1419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24D02F0-3FEE-E7E0-2A5D-28D87C5ECAF6}"/>
              </a:ext>
            </a:extLst>
          </p:cNvPr>
          <p:cNvSpPr txBox="1"/>
          <p:nvPr/>
        </p:nvSpPr>
        <p:spPr>
          <a:xfrm>
            <a:off x="7965200" y="4336554"/>
            <a:ext cx="34347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dirty="0">
                <a:effectLst/>
                <a:latin typeface="Lucida Grande" panose="020B0600040502020204" pitchFamily="34" charset="0"/>
                <a:hlinkClick r:id="rId10"/>
              </a:rPr>
              <a:t>KLOE 2022: arXiv:2111.04328v2</a:t>
            </a:r>
            <a:endParaRPr lang="en-NL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A10CA5-15FC-0380-AFF8-66131C215D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086" y="5112726"/>
            <a:ext cx="9552023" cy="1635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FB1FF3-C6D2-5400-692D-A620E0B26E80}"/>
                  </a:ext>
                </a:extLst>
              </p:cNvPr>
              <p:cNvSpPr txBox="1"/>
              <p:nvPr/>
            </p:nvSpPr>
            <p:spPr>
              <a:xfrm>
                <a:off x="1509359" y="4311066"/>
                <a:ext cx="5874615" cy="3895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200" b="0" dirty="0">
                    <a:solidFill>
                      <a:srgbClr val="7030A0"/>
                    </a:solidFill>
                  </a:rPr>
                  <a:t>Fit to data: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0.1±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1.6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𝑠𝑡𝑎𝑡</m:t>
                            </m:r>
                          </m:sub>
                        </m:s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0.7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𝑠𝑦𝑠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NL" sz="2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FB1FF3-C6D2-5400-692D-A620E0B26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359" y="4311066"/>
                <a:ext cx="5874615" cy="389530"/>
              </a:xfrm>
              <a:prstGeom prst="rect">
                <a:avLst/>
              </a:prstGeom>
              <a:blipFill>
                <a:blip r:embed="rId12"/>
                <a:stretch>
                  <a:fillRect l="-3024" t="-15625" b="-343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F8E55B8F-0930-6D16-F06B-AF0471FB14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3975" y="303386"/>
            <a:ext cx="4597239" cy="38899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D104FE0-E36C-EE6B-25E6-F2F6BDE44279}"/>
              </a:ext>
            </a:extLst>
          </p:cNvPr>
          <p:cNvSpPr txBox="1"/>
          <p:nvPr/>
        </p:nvSpPr>
        <p:spPr>
          <a:xfrm>
            <a:off x="447617" y="4768882"/>
            <a:ext cx="17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the paper: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003B4-8BB8-D4B1-4F39-6D83620EF652}"/>
              </a:ext>
            </a:extLst>
          </p:cNvPr>
          <p:cNvSpPr txBox="1"/>
          <p:nvPr/>
        </p:nvSpPr>
        <p:spPr>
          <a:xfrm>
            <a:off x="1486860" y="5457257"/>
            <a:ext cx="7570473" cy="830997"/>
          </a:xfrm>
          <a:prstGeom prst="rect">
            <a:avLst/>
          </a:prstGeom>
          <a:solidFill>
            <a:schemeClr val="bg1"/>
          </a:solidFill>
          <a:ln>
            <a:solidFill>
              <a:srgbClr val="CC00FF"/>
            </a:solidFill>
          </a:ln>
          <a:effectLst>
            <a:glow rad="127000">
              <a:srgbClr val="CC00FF">
                <a:alpha val="5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C00FF"/>
                </a:solidFill>
              </a:rPr>
              <a:t>L</a:t>
            </a:r>
            <a:r>
              <a:rPr lang="en-NL" sz="2400" dirty="0">
                <a:solidFill>
                  <a:srgbClr val="CC00FF"/>
                </a:solidFill>
              </a:rPr>
              <a:t>oss of </a:t>
            </a:r>
            <a:r>
              <a:rPr lang="en-NL" sz="2400" dirty="0">
                <a:solidFill>
                  <a:srgbClr val="CC00FF"/>
                </a:solidFill>
                <a:sym typeface="Wingdings" pitchFamily="2" charset="2"/>
              </a:rPr>
              <a:t>decoherence due to possible quantum background, eg nanometer  </a:t>
            </a:r>
            <a:r>
              <a:rPr lang="en-GB" sz="2400" dirty="0">
                <a:solidFill>
                  <a:srgbClr val="CC00FF"/>
                </a:solidFill>
                <a:sym typeface="Wingdings" pitchFamily="2" charset="2"/>
              </a:rPr>
              <a:t>G</a:t>
            </a:r>
            <a:r>
              <a:rPr lang="en-NL" sz="2400" dirty="0">
                <a:solidFill>
                  <a:srgbClr val="CC00FF"/>
                </a:solidFill>
                <a:sym typeface="Wingdings" pitchFamily="2" charset="2"/>
              </a:rPr>
              <a:t>ravity, CPT tests etc…</a:t>
            </a:r>
          </a:p>
        </p:txBody>
      </p:sp>
    </p:spTree>
    <p:extLst>
      <p:ext uri="{BB962C8B-B14F-4D97-AF65-F5344CB8AC3E}">
        <p14:creationId xmlns:p14="http://schemas.microsoft.com/office/powerpoint/2010/main" val="289394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111F-6127-9055-A0F5-3EF57EF0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Pooh…</a:t>
            </a:r>
          </a:p>
        </p:txBody>
      </p:sp>
      <p:pic>
        <p:nvPicPr>
          <p:cNvPr id="3" name="Picture 4" descr="http://www.imagestation.com/picture/sraid225/p6eca04ab225951c10066de3516a375bc/e8c8c27e.jpg">
            <a:extLst>
              <a:ext uri="{FF2B5EF4-FFF2-40B4-BE49-F238E27FC236}">
                <a16:creationId xmlns:a16="http://schemas.microsoft.com/office/drawing/2014/main" id="{A3AC718C-D17E-1ED8-5B57-97A9CAE9E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3625" y="1567171"/>
            <a:ext cx="3192535" cy="4256714"/>
          </a:xfrm>
          <a:prstGeom prst="rect">
            <a:avLst/>
          </a:prstGeom>
          <a:noFill/>
        </p:spPr>
      </p:pic>
      <p:pic>
        <p:nvPicPr>
          <p:cNvPr id="5" name="Picture 2" descr="http://www.hep.upenn.edu/SNO/images/joke2.jpeg">
            <a:extLst>
              <a:ext uri="{FF2B5EF4-FFF2-40B4-BE49-F238E27FC236}">
                <a16:creationId xmlns:a16="http://schemas.microsoft.com/office/drawing/2014/main" id="{245BFEA9-5FCF-97A8-6E2E-27D08A27F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907" y="1559241"/>
            <a:ext cx="5686191" cy="4264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017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86754" name="Rectangle 2"/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Oscillation Amplitudes</a:t>
                </a:r>
              </a:p>
            </p:txBody>
          </p:sp>
        </mc:Choice>
        <mc:Fallback xmlns="">
          <p:sp>
            <p:nvSpPr>
              <p:cNvPr id="586754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6981" b="-28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6761" name="AutoShape 9"/>
          <p:cNvSpPr>
            <a:spLocks noChangeArrowheads="1"/>
          </p:cNvSpPr>
          <p:nvPr/>
        </p:nvSpPr>
        <p:spPr bwMode="auto">
          <a:xfrm>
            <a:off x="5095868" y="5208782"/>
            <a:ext cx="949332" cy="733663"/>
          </a:xfrm>
          <a:prstGeom prst="leftArrow">
            <a:avLst>
              <a:gd name="adj1" fmla="val 50000"/>
              <a:gd name="adj2" fmla="val 45109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nl-N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6763" name="Text Box 11"/>
              <p:cNvSpPr txBox="1">
                <a:spLocks noChangeArrowheads="1"/>
              </p:cNvSpPr>
              <p:nvPr/>
            </p:nvSpPr>
            <p:spPr bwMode="auto">
              <a:xfrm>
                <a:off x="688417" y="848987"/>
                <a:ext cx="8353312" cy="5321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For an initially </a:t>
                </a:r>
                <a:r>
                  <a:rPr lang="en-US" sz="24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) produced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baseline="30000" dirty="0">
                    <a:solidFill>
                      <a:srgbClr val="0070C0"/>
                    </a:solidFill>
                    <a:latin typeface="Times New Roman" pitchFamily="18" charset="0"/>
                  </a:rPr>
                  <a:t> </a:t>
                </a:r>
                <a:r>
                  <a:rPr lang="en-US" sz="2400" dirty="0">
                    <a:solidFill>
                      <a:srgbClr val="0070C0"/>
                    </a:solidFill>
                    <a:latin typeface="Times New Roman" pitchFamily="18" charset="0"/>
                  </a:rPr>
                  <a:t>or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bar>
                  </m:oMath>
                </a14:m>
                <a:r>
                  <a:rPr lang="en-US" sz="2400" baseline="30000" dirty="0">
                    <a:solidFill>
                      <a:srgbClr val="0070C0"/>
                    </a:solidFill>
                    <a:latin typeface="Times New Roman" pitchFamily="18" charset="0"/>
                  </a:rPr>
                  <a:t> </a:t>
                </a:r>
                <a:r>
                  <a:rPr lang="en-US" sz="2400" dirty="0">
                    <a:solidFill>
                      <a:srgbClr val="0070C0"/>
                    </a:solidFill>
                    <a:latin typeface="Times New Roman" pitchFamily="18" charset="0"/>
                  </a:rPr>
                  <a:t>it follows:            using</a:t>
                </a:r>
              </a:p>
            </p:txBody>
          </p:sp>
        </mc:Choice>
        <mc:Fallback>
          <p:sp>
            <p:nvSpPr>
              <p:cNvPr id="586763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417" y="848987"/>
                <a:ext cx="8353312" cy="532133"/>
              </a:xfrm>
              <a:prstGeom prst="rect">
                <a:avLst/>
              </a:prstGeom>
              <a:blipFill>
                <a:blip r:embed="rId4"/>
                <a:stretch>
                  <a:fillRect l="-1216" b="-25581"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6764" name="Text Box 12"/>
          <p:cNvSpPr txBox="1">
            <a:spLocks noChangeArrowheads="1"/>
          </p:cNvSpPr>
          <p:nvPr/>
        </p:nvSpPr>
        <p:spPr bwMode="auto">
          <a:xfrm>
            <a:off x="5224125" y="3719083"/>
            <a:ext cx="692818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with</a:t>
            </a:r>
          </a:p>
        </p:txBody>
      </p:sp>
      <p:sp>
        <p:nvSpPr>
          <p:cNvPr id="2" name="Rectangle 1"/>
          <p:cNvSpPr/>
          <p:nvPr/>
        </p:nvSpPr>
        <p:spPr>
          <a:xfrm>
            <a:off x="6045200" y="4952377"/>
            <a:ext cx="5320998" cy="118965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8688" y="4729792"/>
            <a:ext cx="4146860" cy="169672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241992" y="890307"/>
                <a:ext cx="2179186" cy="1015663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endParaRPr lang="en-US" sz="1000" b="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+|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sz="100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sz="1000" b="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1992" y="890307"/>
                <a:ext cx="2179186" cy="1015663"/>
              </a:xfrm>
              <a:prstGeom prst="rect">
                <a:avLst/>
              </a:prstGeom>
              <a:blipFill>
                <a:blip r:embed="rId5"/>
                <a:stretch>
                  <a:fillRect l="-1143" t="-28916" r="-6857" b="-48193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5132" y="1457385"/>
                <a:ext cx="11622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    :</m:t>
                      </m:r>
                    </m:oMath>
                  </m:oMathPara>
                </a14:m>
                <a:endParaRPr lang="en-US" sz="2200" b="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32" y="1457385"/>
                <a:ext cx="1162241" cy="338554"/>
              </a:xfrm>
              <a:prstGeom prst="rect">
                <a:avLst/>
              </a:prstGeom>
              <a:blipFill>
                <a:blip r:embed="rId7"/>
                <a:stretch>
                  <a:fillRect l="-8696" t="-160714" r="-3261" b="-246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772264" y="1788699"/>
                <a:ext cx="4123180" cy="586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sz="2200" b="0" i="1" smtClean="0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)|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</m:e>
                      </m:d>
                    </m:oMath>
                  </m:oMathPara>
                </a14:m>
                <a:endParaRPr lang="en-US" sz="22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264" y="1788699"/>
                <a:ext cx="4123180" cy="586443"/>
              </a:xfrm>
              <a:prstGeom prst="rect">
                <a:avLst/>
              </a:prstGeom>
              <a:blipFill>
                <a:blip r:embed="rId8"/>
                <a:stretch>
                  <a:fillRect t="-216667" r="-22699" b="-312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769699" y="2572307"/>
                <a:ext cx="4125745" cy="586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sz="2200" b="0" i="1" smtClean="0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)|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b="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699" y="2572307"/>
                <a:ext cx="4125745" cy="586443"/>
              </a:xfrm>
              <a:prstGeom prst="rect">
                <a:avLst/>
              </a:prstGeom>
              <a:blipFill>
                <a:blip r:embed="rId9"/>
                <a:stretch>
                  <a:fillRect l="-6748" t="-221277" r="-8589" b="-32127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5352" y="3493431"/>
                <a:ext cx="3111942" cy="6890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±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sub>
                      </m:sSub>
                      <m:r>
                        <a:rPr lang="en-US" sz="22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 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charset="0"/>
                            </a:rPr>
                            <m:t>±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 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2 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352" y="3493431"/>
                <a:ext cx="3111942" cy="689099"/>
              </a:xfrm>
              <a:prstGeom prst="rect">
                <a:avLst/>
              </a:prstGeom>
              <a:blipFill>
                <a:blip r:embed="rId10"/>
                <a:stretch>
                  <a:fillRect l="-1619" t="-3571" r="-1215" b="-28571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130928" y="5140924"/>
                <a:ext cx="5140446" cy="830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±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sub>
                      </m:sSub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𝑖𝑚𝑡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mr-IN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2200" b="0" i="0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charset="0"/>
                                    </a:rPr>
                                    <m:t>Δ</m:t>
                                  </m:r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𝑚𝑡</m:t>
                                  </m:r>
                                </m:sup>
                              </m:s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±</m:t>
                              </m:r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mr-IN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charset="0"/>
                                    </a:rPr>
                                    <m:t>Δ</m:t>
                                  </m:r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𝑚𝑡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928" y="5140924"/>
                <a:ext cx="5140446" cy="8300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60333" y="4867003"/>
                <a:ext cx="3748975" cy="632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𝑖𝑚𝑡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</m:sup>
                      </m:sSup>
                      <m:func>
                        <m:funcPr>
                          <m:ctrlPr>
                            <a:rPr lang="en-US" sz="2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200" b="1" i="0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𝐜𝐨𝐬</m:t>
                          </m:r>
                        </m:fName>
                        <m:e>
                          <m:f>
                            <m:fPr>
                              <m:ctrlPr>
                                <a:rPr lang="mr-IN" sz="2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1" i="0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𝚫</m:t>
                              </m:r>
                              <m:r>
                                <a:rPr lang="en-US" sz="22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𝒎𝒕</m:t>
                              </m:r>
                            </m:num>
                            <m:den>
                              <m:r>
                                <a:rPr lang="en-US" sz="22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𝟐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33" y="4867003"/>
                <a:ext cx="3748975" cy="63286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82486" y="5637079"/>
                <a:ext cx="3837141" cy="632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𝑖𝑚𝑡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200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1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𝒊</m:t>
                      </m:r>
                      <m:r>
                        <a:rPr lang="en-US" sz="2200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  <m:func>
                        <m:funcPr>
                          <m:ctrlP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200" b="1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𝐬𝐢𝐧</m:t>
                          </m:r>
                        </m:fName>
                        <m:e>
                          <m:f>
                            <m:fPr>
                              <m:ctrlPr>
                                <a:rPr lang="mr-IN" sz="2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1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𝚫</m:t>
                              </m:r>
                              <m:r>
                                <a:rPr lang="en-US" sz="22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𝒎𝒕</m:t>
                              </m:r>
                            </m:num>
                            <m:den>
                              <m:r>
                                <a:rPr lang="en-US" sz="22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𝟐</m:t>
                              </m:r>
                              <m:r>
                                <a:rPr lang="en-US" sz="22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486" y="5637079"/>
                <a:ext cx="3837141" cy="632866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5147A8-89C3-CD43-9116-8033D6BEB0EC}"/>
                  </a:ext>
                </a:extLst>
              </p:cNvPr>
              <p:cNvSpPr txBox="1"/>
              <p:nvPr/>
            </p:nvSpPr>
            <p:spPr>
              <a:xfrm>
                <a:off x="642117" y="3435364"/>
                <a:ext cx="1766702" cy="514885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±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±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 − 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Γ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±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5147A8-89C3-CD43-9116-8033D6BEB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17" y="3435364"/>
                <a:ext cx="1766702" cy="514885"/>
              </a:xfrm>
              <a:prstGeom prst="rect">
                <a:avLst/>
              </a:prstGeom>
              <a:blipFill>
                <a:blip r:embed="rId14"/>
                <a:stretch>
                  <a:fillRect l="-704" t="-2381" r="-704" b="-11905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E448D53-7ED4-9949-3290-0526233DAB94}"/>
                  </a:ext>
                </a:extLst>
              </p:cNvPr>
              <p:cNvSpPr txBox="1"/>
              <p:nvPr/>
            </p:nvSpPr>
            <p:spPr>
              <a:xfrm>
                <a:off x="625132" y="1979333"/>
                <a:ext cx="2650790" cy="349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200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E448D53-7ED4-9949-3290-0526233DA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32" y="1979333"/>
                <a:ext cx="2650790" cy="349583"/>
              </a:xfrm>
              <a:prstGeom prst="rect">
                <a:avLst/>
              </a:prstGeom>
              <a:blipFill>
                <a:blip r:embed="rId15"/>
                <a:stretch>
                  <a:fillRect l="-3349" t="-160714" r="-478" b="-246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E62DEB-DF7B-F55E-FFBA-86760E00DA17}"/>
                  </a:ext>
                </a:extLst>
              </p:cNvPr>
              <p:cNvSpPr txBox="1"/>
              <p:nvPr/>
            </p:nvSpPr>
            <p:spPr>
              <a:xfrm>
                <a:off x="642117" y="2740784"/>
                <a:ext cx="2626745" cy="349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200" i="1">
                          <a:latin typeface="Cambria Math" charset="0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i="1"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2200" i="1"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E62DEB-DF7B-F55E-FFBA-86760E00D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17" y="2740784"/>
                <a:ext cx="2626745" cy="349583"/>
              </a:xfrm>
              <a:prstGeom prst="rect">
                <a:avLst/>
              </a:prstGeom>
              <a:blipFill>
                <a:blip r:embed="rId16"/>
                <a:stretch>
                  <a:fillRect l="-3365" t="-160714" b="-242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utoShape 9">
            <a:extLst>
              <a:ext uri="{FF2B5EF4-FFF2-40B4-BE49-F238E27FC236}">
                <a16:creationId xmlns:a16="http://schemas.microsoft.com/office/drawing/2014/main" id="{2019E7C2-19DF-83B4-9E91-565CEDC5F5A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567232" y="4200622"/>
            <a:ext cx="715015" cy="733663"/>
          </a:xfrm>
          <a:prstGeom prst="leftArrow">
            <a:avLst>
              <a:gd name="adj1" fmla="val 50000"/>
              <a:gd name="adj2" fmla="val 45109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nl-NL"/>
          </a:p>
        </p:txBody>
      </p:sp>
      <p:sp>
        <p:nvSpPr>
          <p:cNvPr id="13" name="AutoShape 49">
            <a:extLst>
              <a:ext uri="{FF2B5EF4-FFF2-40B4-BE49-F238E27FC236}">
                <a16:creationId xmlns:a16="http://schemas.microsoft.com/office/drawing/2014/main" id="{6411BB77-A9DE-9109-320C-3F3F701B939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825733" y="2040815"/>
            <a:ext cx="484687" cy="915254"/>
          </a:xfrm>
          <a:prstGeom prst="downArrow">
            <a:avLst>
              <a:gd name="adj1" fmla="val 50000"/>
              <a:gd name="adj2" fmla="val 29272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nl-N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A2EB22B-A0AC-0E39-2E43-25289B60D228}"/>
                  </a:ext>
                </a:extLst>
              </p:cNvPr>
              <p:cNvSpPr txBox="1"/>
              <p:nvPr/>
            </p:nvSpPr>
            <p:spPr>
              <a:xfrm>
                <a:off x="8359374" y="4349937"/>
                <a:ext cx="18036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(A</a:t>
                </a:r>
                <a:r>
                  <a:rPr lang="en-NL" dirty="0"/>
                  <a:t>ssume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NL" dirty="0"/>
                  <a:t>)</a:t>
                </a:r>
              </a:p>
              <a:p>
                <a:endParaRPr lang="en-NL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A2EB22B-A0AC-0E39-2E43-25289B60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9374" y="4349937"/>
                <a:ext cx="1803699" cy="646331"/>
              </a:xfrm>
              <a:prstGeom prst="rect">
                <a:avLst/>
              </a:prstGeom>
              <a:blipFill>
                <a:blip r:embed="rId17"/>
                <a:stretch>
                  <a:fillRect l="-2797" t="-3846" r="-209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176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761" grpId="1" animBg="1"/>
      <p:bldP spid="586764" grpId="0"/>
      <p:bldP spid="2" grpId="0" animBg="1"/>
      <p:bldP spid="5" grpId="0" animBg="1"/>
      <p:bldP spid="21" grpId="0"/>
      <p:bldP spid="22" grpId="0"/>
      <p:bldP spid="9" grpId="0" animBg="1"/>
      <p:bldP spid="10" grpId="0"/>
      <p:bldP spid="7" grpId="0"/>
      <p:bldP spid="25" grpId="0"/>
      <p:bldP spid="12" grpId="0" animBg="1"/>
      <p:bldP spid="13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3077-073B-2715-7D8C-BBE6B809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And then there are entangled Neutrinos…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2BD675-680F-3299-ABF9-3B4A4888AA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0426" y="1032683"/>
                <a:ext cx="4437699" cy="297784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P</a:t>
                </a:r>
                <a:r>
                  <a:rPr lang="en-NL" dirty="0"/>
                  <a:t>ion decay: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NL" dirty="0">
                  <a:solidFill>
                    <a:schemeClr val="tx1"/>
                  </a:solidFill>
                </a:endParaRPr>
              </a:p>
              <a:p>
                <a:r>
                  <a:rPr lang="en-NL" dirty="0"/>
                  <a:t>Muon interacts 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NL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d>
                  </m:oMath>
                </a14:m>
                <a:r>
                  <a:rPr lang="en-NL" dirty="0"/>
                  <a:t>, neutrino interacts 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NL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d>
                  </m:oMath>
                </a14:m>
                <a:r>
                  <a:rPr lang="en-NL" dirty="0">
                    <a:solidFill>
                      <a:schemeClr val="tx1"/>
                    </a:solidFill>
                  </a:rPr>
                  <a:t> </a:t>
                </a:r>
                <a:endParaRPr lang="en-NL" dirty="0"/>
              </a:p>
              <a:p>
                <a:r>
                  <a:rPr lang="en-NL" dirty="0"/>
                  <a:t>Index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takes into account that the muon and the neutrino are kinematically entangled</a:t>
                </a:r>
              </a:p>
              <a:p>
                <a:pPr lvl="1"/>
                <a:r>
                  <a:rPr lang="en-NL" dirty="0"/>
                  <a:t>In  principle depends on mass of neutrino</a:t>
                </a:r>
                <a14:m>
                  <m:oMath xmlns:m="http://schemas.openxmlformats.org/officeDocument/2006/math">
                    <m:r>
                      <a:rPr lang="en-NL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NL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2BD675-680F-3299-ABF9-3B4A4888AA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426" y="1032683"/>
                <a:ext cx="4437699" cy="2977844"/>
              </a:xfrm>
              <a:blipFill>
                <a:blip r:embed="rId2"/>
                <a:stretch>
                  <a:fillRect l="-2286" t="-5106" r="-1143" b="-127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E4A30E0-6817-5843-50DA-E906DBB81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125" y="934453"/>
            <a:ext cx="7448924" cy="307607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7A25B0-FA27-1C4A-4447-098144863EB4}"/>
              </a:ext>
            </a:extLst>
          </p:cNvPr>
          <p:cNvSpPr txBox="1">
            <a:spLocks/>
          </p:cNvSpPr>
          <p:nvPr/>
        </p:nvSpPr>
        <p:spPr>
          <a:xfrm>
            <a:off x="170426" y="4120754"/>
            <a:ext cx="12424942" cy="2020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Therefor the proper times in principle depend on the type of neutrino emitted </a:t>
            </a:r>
          </a:p>
          <a:p>
            <a:r>
              <a:rPr lang="en-NL" dirty="0"/>
              <a:t>Amplitudes for each type have to be added coherently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75C071-85B4-2E32-E032-50CA5FDB2F5D}"/>
                  </a:ext>
                </a:extLst>
              </p:cNvPr>
              <p:cNvSpPr txBox="1"/>
              <p:nvPr/>
            </p:nvSpPr>
            <p:spPr>
              <a:xfrm>
                <a:off x="2372482" y="5157043"/>
                <a:ext cx="6202019" cy="9841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𝐴𝑚𝑝𝑙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=1,2,3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sup>
                      </m:s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𝑒𝑖</m:t>
                          </m:r>
                        </m:sub>
                      </m:sSub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75C071-85B4-2E32-E032-50CA5FDB2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482" y="5157043"/>
                <a:ext cx="6202019" cy="984180"/>
              </a:xfrm>
              <a:prstGeom prst="rect">
                <a:avLst/>
              </a:prstGeom>
              <a:blipFill>
                <a:blip r:embed="rId4"/>
                <a:stretch>
                  <a:fillRect l="-816" t="-130769" b="-1846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927D0A-6B85-951B-1EEE-22FBD5DA3328}"/>
              </a:ext>
            </a:extLst>
          </p:cNvPr>
          <p:cNvSpPr txBox="1">
            <a:spLocks/>
          </p:cNvSpPr>
          <p:nvPr/>
        </p:nvSpPr>
        <p:spPr>
          <a:xfrm>
            <a:off x="543882" y="6277504"/>
            <a:ext cx="11424341" cy="58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Coherent treatment B-mesons and neutrino oscillations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See Boris Kaiser</a:t>
            </a:r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47A7A-DB6C-55B5-7839-61958CCE25E4}"/>
              </a:ext>
            </a:extLst>
          </p:cNvPr>
          <p:cNvSpPr txBox="1"/>
          <p:nvPr/>
        </p:nvSpPr>
        <p:spPr>
          <a:xfrm>
            <a:off x="9657982" y="5325967"/>
            <a:ext cx="1853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Boris Kaiser CONF</a:t>
            </a:r>
          </a:p>
          <a:p>
            <a:r>
              <a:rPr lang="en-NL" dirty="0"/>
              <a:t>arXiv:1110.3047</a:t>
            </a:r>
          </a:p>
        </p:txBody>
      </p:sp>
    </p:spTree>
    <p:extLst>
      <p:ext uri="{BB962C8B-B14F-4D97-AF65-F5344CB8AC3E}">
        <p14:creationId xmlns:p14="http://schemas.microsoft.com/office/powerpoint/2010/main" val="145065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111F-6127-9055-A0F5-3EF57EF0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  Coherent </a:t>
            </a:r>
            <a:r>
              <a:rPr lang="en-US" dirty="0"/>
              <a:t>Drink?</a:t>
            </a:r>
            <a:endParaRPr lang="en-NL" dirty="0"/>
          </a:p>
        </p:txBody>
      </p:sp>
      <p:pic>
        <p:nvPicPr>
          <p:cNvPr id="10" name="Picture 5" descr="brainful">
            <a:extLst>
              <a:ext uri="{FF2B5EF4-FFF2-40B4-BE49-F238E27FC236}">
                <a16:creationId xmlns:a16="http://schemas.microsoft.com/office/drawing/2014/main" id="{F4952F0A-0433-01B4-47F5-3F728CEB6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1336" y="672352"/>
            <a:ext cx="4231655" cy="6190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895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Oscillations: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6981" b="-28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c 25"/>
          <p:cNvSpPr/>
          <p:nvPr/>
        </p:nvSpPr>
        <p:spPr>
          <a:xfrm rot="10800000">
            <a:off x="673718" y="1351193"/>
            <a:ext cx="4552065" cy="1264646"/>
          </a:xfrm>
          <a:prstGeom prst="arc">
            <a:avLst/>
          </a:prstGeom>
          <a:ln w="19050">
            <a:solidFill>
              <a:srgbClr val="FF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c 30"/>
          <p:cNvSpPr/>
          <p:nvPr/>
        </p:nvSpPr>
        <p:spPr>
          <a:xfrm rot="10800000" flipV="1">
            <a:off x="678134" y="850150"/>
            <a:ext cx="4427585" cy="1356166"/>
          </a:xfrm>
          <a:prstGeom prst="arc">
            <a:avLst/>
          </a:prstGeom>
          <a:ln w="19050">
            <a:solidFill>
              <a:srgbClr val="0432FF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952109" y="827811"/>
                <a:ext cx="16732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hr-HR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|</m:t>
                                  </m:r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432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0432FF"/>
                                              </a:solidFill>
                                              <a:latin typeface="Cambria Math" charset="0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rgbClr val="0432FF"/>
                                              </a:solidFill>
                                              <a:latin typeface="Cambria Math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109" y="827811"/>
                <a:ext cx="167321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5547" t="-178333" r="-28102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8952110" y="1279591"/>
                <a:ext cx="167321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hr-HR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hr-HR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|</m:t>
                                  </m:r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110" y="1279591"/>
                <a:ext cx="1673214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5547" t="-178333" r="-28102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/>
          <p:cNvSpPr txBox="1"/>
          <p:nvPr/>
        </p:nvSpPr>
        <p:spPr>
          <a:xfrm>
            <a:off x="9029702" y="400048"/>
            <a:ext cx="12879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Decay Rate: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9729" y="2623647"/>
            <a:ext cx="7679402" cy="4107221"/>
            <a:chOff x="169729" y="2623647"/>
            <a:chExt cx="7679402" cy="4107221"/>
          </a:xfrm>
        </p:grpSpPr>
        <p:grpSp>
          <p:nvGrpSpPr>
            <p:cNvPr id="58" name="Group 57"/>
            <p:cNvGrpSpPr/>
            <p:nvPr/>
          </p:nvGrpSpPr>
          <p:grpSpPr>
            <a:xfrm>
              <a:off x="511563" y="2623647"/>
              <a:ext cx="7337568" cy="3919638"/>
              <a:chOff x="268667" y="2823679"/>
              <a:chExt cx="7337568" cy="3919638"/>
            </a:xfrm>
          </p:grpSpPr>
          <p:pic>
            <p:nvPicPr>
              <p:cNvPr id="36" name="Picture 35" descr="B0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68667" y="2962895"/>
                <a:ext cx="3731829" cy="3676296"/>
              </a:xfrm>
              <a:prstGeom prst="rect">
                <a:avLst/>
              </a:prstGeom>
              <a:noFill/>
            </p:spPr>
          </p:pic>
          <p:pic>
            <p:nvPicPr>
              <p:cNvPr id="37" name="Picture 36" descr="Bs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686168" y="2923695"/>
                <a:ext cx="3877864" cy="3819622"/>
              </a:xfrm>
              <a:prstGeom prst="rect">
                <a:avLst/>
              </a:prstGeom>
              <a:noFill/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268667" y="2891454"/>
                <a:ext cx="405052" cy="3089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663643" y="2912258"/>
                <a:ext cx="405052" cy="3089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7201183" y="2823679"/>
                <a:ext cx="405052" cy="3089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1908289" y="3668465"/>
                  <a:ext cx="1344609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2200" dirty="0"/>
                    <a:t> meson</a:t>
                  </a:r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8289" y="3668465"/>
                  <a:ext cx="1344609" cy="43088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52" t="-10000" r="-4977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5080698" y="3715635"/>
                  <a:ext cx="165783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bSup>
                    </m:oMath>
                  </a14:m>
                  <a:r>
                    <a:rPr lang="en-US" sz="2200" dirty="0"/>
                    <a:t> meson</a:t>
                  </a: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698" y="3715635"/>
                  <a:ext cx="1657830" cy="43088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68" t="-10000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Rectangle 72"/>
            <p:cNvSpPr/>
            <p:nvPr/>
          </p:nvSpPr>
          <p:spPr>
            <a:xfrm>
              <a:off x="397259" y="2861153"/>
              <a:ext cx="7232266" cy="3725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 rot="16200000">
              <a:off x="-552200" y="3800253"/>
              <a:ext cx="181318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Decay Probability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009249" y="6361536"/>
              <a:ext cx="241181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Decay Proper Time (</a:t>
              </a:r>
              <a:r>
                <a:rPr lang="en-US" dirty="0" err="1"/>
                <a:t>ps</a:t>
              </a:r>
              <a:r>
                <a:rPr lang="en-US" dirty="0"/>
                <a:t>) </a:t>
              </a:r>
            </a:p>
          </p:txBody>
        </p:sp>
      </p:grpSp>
      <p:sp>
        <p:nvSpPr>
          <p:cNvPr id="72" name="AutoShape 49"/>
          <p:cNvSpPr>
            <a:spLocks noChangeArrowheads="1"/>
          </p:cNvSpPr>
          <p:nvPr/>
        </p:nvSpPr>
        <p:spPr bwMode="auto">
          <a:xfrm>
            <a:off x="9250360" y="1720855"/>
            <a:ext cx="435251" cy="1314608"/>
          </a:xfrm>
          <a:prstGeom prst="downArrow">
            <a:avLst>
              <a:gd name="adj1" fmla="val 50000"/>
              <a:gd name="adj2" fmla="val 29272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7275503" y="3053890"/>
                <a:ext cx="4557338" cy="74635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±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1±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charset="0"/>
                                    </a:rPr>
                                    <m:t>Δ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𝑚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⋅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503" y="3053890"/>
                <a:ext cx="4557338" cy="74635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8575585" y="4024218"/>
            <a:ext cx="2703753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Flavour</a:t>
            </a:r>
            <a:r>
              <a:rPr lang="en-US" sz="2400" dirty="0">
                <a:solidFill>
                  <a:srgbClr val="0070C0"/>
                </a:solidFill>
              </a:rPr>
              <a:t> Oscillations!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49115" y="4765430"/>
            <a:ext cx="4086740" cy="1773379"/>
            <a:chOff x="7749115" y="4765430"/>
            <a:chExt cx="4086740" cy="1773379"/>
          </a:xfrm>
        </p:grpSpPr>
        <p:grpSp>
          <p:nvGrpSpPr>
            <p:cNvPr id="5" name="Group 4"/>
            <p:cNvGrpSpPr/>
            <p:nvPr/>
          </p:nvGrpSpPr>
          <p:grpSpPr>
            <a:xfrm>
              <a:off x="7749115" y="4765430"/>
              <a:ext cx="4086740" cy="1773379"/>
              <a:chOff x="7734827" y="4308241"/>
              <a:chExt cx="4086740" cy="1773379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11473395" y="4524369"/>
                <a:ext cx="348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,S</a:t>
                </a: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7919661" y="4308241"/>
                <a:ext cx="3620188" cy="1773379"/>
                <a:chOff x="7919661" y="4308241"/>
                <a:chExt cx="3620188" cy="1773379"/>
              </a:xfrm>
            </p:grpSpPr>
            <p:pic>
              <p:nvPicPr>
                <p:cNvPr id="104" name="Picture 103" descr="box1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7919661" y="4308241"/>
                  <a:ext cx="3620188" cy="1773379"/>
                </a:xfrm>
                <a:prstGeom prst="rect">
                  <a:avLst/>
                </a:prstGeom>
                <a:noFill/>
              </p:spPr>
            </p:pic>
            <p:sp>
              <p:nvSpPr>
                <p:cNvPr id="108" name="Oval 107"/>
                <p:cNvSpPr/>
                <p:nvPr/>
              </p:nvSpPr>
              <p:spPr>
                <a:xfrm>
                  <a:off x="9011441" y="5529898"/>
                  <a:ext cx="622300" cy="550824"/>
                </a:xfrm>
                <a:prstGeom prst="ellipse">
                  <a:avLst/>
                </a:prstGeom>
                <a:noFill/>
                <a:ln w="25400">
                  <a:solidFill>
                    <a:srgbClr val="D53B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9369150" y="4591344"/>
                  <a:ext cx="417788" cy="483876"/>
                </a:xfrm>
                <a:prstGeom prst="ellipse">
                  <a:avLst/>
                </a:prstGeom>
                <a:noFill/>
                <a:ln w="25400"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" name="TextBox 2"/>
              <p:cNvSpPr txBox="1"/>
              <p:nvPr/>
            </p:nvSpPr>
            <p:spPr>
              <a:xfrm>
                <a:off x="7734827" y="5500684"/>
                <a:ext cx="348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S,</a:t>
                </a: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10358966" y="4910131"/>
              <a:ext cx="2760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,S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311202" y="6276975"/>
              <a:ext cx="2760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,S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9844" y="684877"/>
            <a:ext cx="3765589" cy="2211345"/>
            <a:chOff x="449844" y="684877"/>
            <a:chExt cx="3765589" cy="2211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449844" y="1561189"/>
                  <a:ext cx="458844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600" b="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844" y="1561189"/>
                  <a:ext cx="458844" cy="40011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2937501" y="2419745"/>
                  <a:ext cx="458844" cy="476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bar>
                      </m:oMath>
                    </m:oMathPara>
                  </a14:m>
                  <a:endParaRPr lang="en-US" sz="2600" b="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7501" y="2419745"/>
                  <a:ext cx="458844" cy="47647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2945396" y="684877"/>
                  <a:ext cx="458844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600" b="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5396" y="684877"/>
                  <a:ext cx="458844" cy="40011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1328737" y="1041052"/>
                  <a:ext cx="740074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b>
                        </m:sSub>
                        <m:d>
                          <m:dPr>
                            <m:ctrlP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US" sz="22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8737" y="1041052"/>
                  <a:ext cx="740074" cy="338554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9091" b="-2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28737" y="1925762"/>
                  <a:ext cx="740074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b>
                        </m:sSub>
                        <m:d>
                          <m:d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US" sz="2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8737" y="1925762"/>
                  <a:ext cx="740074" cy="338554"/>
                </a:xfrm>
                <a:prstGeom prst="rect">
                  <a:avLst/>
                </a:prstGeom>
                <a:blipFill>
                  <a:blip r:embed="rId17"/>
                  <a:stretch>
                    <a:fillRect l="-8475" b="-25000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276778" y="1295287"/>
                  <a:ext cx="93865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acc>
                              <m:accPr>
                                <m:chr m:val="̅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𝑙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778" y="1295287"/>
                  <a:ext cx="938655" cy="30777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7143" t="-141176" r="-1948" b="-17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3272070" y="1846155"/>
                  <a:ext cx="88254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𝑙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070" y="1846155"/>
                  <a:ext cx="882549" cy="307777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7586" t="-146000" b="-18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/>
            <p:cNvCxnSpPr>
              <a:stCxn id="35" idx="2"/>
            </p:cNvCxnSpPr>
            <p:nvPr/>
          </p:nvCxnSpPr>
          <p:spPr>
            <a:xfrm>
              <a:off x="3174818" y="1084987"/>
              <a:ext cx="82726" cy="2121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3143244" y="2135364"/>
              <a:ext cx="152400" cy="2688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699647" y="680109"/>
            <a:ext cx="4669331" cy="2211345"/>
            <a:chOff x="4656783" y="680109"/>
            <a:chExt cx="4669331" cy="2211345"/>
          </a:xfrm>
        </p:grpSpPr>
        <p:sp>
          <p:nvSpPr>
            <p:cNvPr id="28" name="Arc 27"/>
            <p:cNvSpPr/>
            <p:nvPr/>
          </p:nvSpPr>
          <p:spPr>
            <a:xfrm rot="10800000">
              <a:off x="4894113" y="1349298"/>
              <a:ext cx="4292756" cy="1264646"/>
            </a:xfrm>
            <a:prstGeom prst="arc">
              <a:avLst>
                <a:gd name="adj1" fmla="val 15791516"/>
                <a:gd name="adj2" fmla="val 0"/>
              </a:avLst>
            </a:prstGeom>
            <a:ln w="19050">
              <a:solidFill>
                <a:srgbClr val="0432FF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Arc 31"/>
            <p:cNvSpPr/>
            <p:nvPr/>
          </p:nvSpPr>
          <p:spPr>
            <a:xfrm rot="10800000" flipV="1">
              <a:off x="4897258" y="816826"/>
              <a:ext cx="4428856" cy="1356166"/>
            </a:xfrm>
            <a:prstGeom prst="arc">
              <a:avLst/>
            </a:prstGeom>
            <a:ln w="1905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4656783" y="680109"/>
              <a:ext cx="3648220" cy="2211345"/>
              <a:chOff x="4456751" y="680109"/>
              <a:chExt cx="3648220" cy="22113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456751" y="1510097"/>
                    <a:ext cx="458844" cy="4764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</m:oMath>
                      </m:oMathPara>
                    </a14:m>
                    <a:endParaRPr lang="en-US" sz="2600" b="0" dirty="0"/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56751" y="1510097"/>
                    <a:ext cx="458844" cy="476477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898285" y="680109"/>
                    <a:ext cx="458844" cy="40011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US" sz="2600" b="0" dirty="0"/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98285" y="680109"/>
                    <a:ext cx="458844" cy="400110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5665675" y="1004807"/>
                    <a:ext cx="740074" cy="33855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oMath>
                      </m:oMathPara>
                    </a14:m>
                    <a:endParaRPr lang="en-US" sz="2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65675" y="1004807"/>
                    <a:ext cx="740074" cy="33855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8475" b="-25926"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5661605" y="2037039"/>
                    <a:ext cx="740074" cy="33855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oMath>
                      </m:oMathPara>
                    </a14:m>
                    <a:endParaRPr lang="en-US" sz="2200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61605" y="2037039"/>
                    <a:ext cx="740074" cy="338554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 l="-9091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7143804" y="1270820"/>
                    <a:ext cx="938655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43804" y="1270820"/>
                    <a:ext cx="938655" cy="307777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 l="-7143" t="-141176" r="-1948" b="-1764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7222422" y="1871452"/>
                    <a:ext cx="882549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22422" y="1871452"/>
                    <a:ext cx="882549" cy="307777"/>
                  </a:xfrm>
                  <a:prstGeom prst="rect">
                    <a:avLst/>
                  </a:prstGeom>
                  <a:blipFill rotWithShape="0">
                    <a:blip r:embed="rId24"/>
                    <a:stretch>
                      <a:fillRect l="-7639" t="-146000" b="-18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6947524" y="2414977"/>
                    <a:ext cx="458844" cy="4764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</m:oMath>
                      </m:oMathPara>
                    </a14:m>
                    <a:endParaRPr lang="en-US" sz="2600" b="0" dirty="0"/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47524" y="2414977"/>
                    <a:ext cx="458844" cy="476477"/>
                  </a:xfrm>
                  <a:prstGeom prst="rect">
                    <a:avLst/>
                  </a:prstGeom>
                  <a:blipFill rotWithShape="0"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9" name="Straight Arrow Connector 58"/>
              <p:cNvCxnSpPr/>
              <p:nvPr/>
            </p:nvCxnSpPr>
            <p:spPr>
              <a:xfrm>
                <a:off x="7056266" y="1080219"/>
                <a:ext cx="82726" cy="21217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7167565" y="2173460"/>
                <a:ext cx="152400" cy="26880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21BEA0F-E88A-5E41-A68D-6AFBEB3C40B8}"/>
                  </a:ext>
                </a:extLst>
              </p:cNvPr>
              <p:cNvSpPr txBox="1"/>
              <p:nvPr/>
            </p:nvSpPr>
            <p:spPr>
              <a:xfrm>
                <a:off x="1012997" y="3249988"/>
                <a:ext cx="28738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</a:t>
                </a:r>
                <a:r>
                  <a:rPr lang="en-NL" dirty="0"/>
                  <a:t>mall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NL" dirty="0"/>
                  <a:t> slow oscillation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21BEA0F-E88A-5E41-A68D-6AFBEB3C4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997" y="3249988"/>
                <a:ext cx="2873864" cy="369332"/>
              </a:xfrm>
              <a:prstGeom prst="rect">
                <a:avLst/>
              </a:prstGeom>
              <a:blipFill>
                <a:blip r:embed="rId26"/>
                <a:stretch>
                  <a:fillRect l="-1754" t="-6452" r="-439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E3E8D42-BC14-534A-A59B-5BDE03851F56}"/>
                  </a:ext>
                </a:extLst>
              </p:cNvPr>
              <p:cNvSpPr txBox="1"/>
              <p:nvPr/>
            </p:nvSpPr>
            <p:spPr>
              <a:xfrm>
                <a:off x="4363387" y="3227983"/>
                <a:ext cx="28931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Large</a:t>
                </a:r>
                <a:r>
                  <a:rPr lang="en-NL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NL" dirty="0"/>
                  <a:t> fast oscillation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E3E8D42-BC14-534A-A59B-5BDE03851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3387" y="3227983"/>
                <a:ext cx="2893100" cy="369332"/>
              </a:xfrm>
              <a:prstGeom prst="rect">
                <a:avLst/>
              </a:prstGeom>
              <a:blipFill>
                <a:blip r:embed="rId27"/>
                <a:stretch>
                  <a:fillRect l="-1747" t="-6667" b="-2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615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7" grpId="0" animBg="1"/>
      <p:bldP spid="53" grpId="0" animBg="1"/>
      <p:bldP spid="9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Argus, 1987: B-mixing </a:t>
            </a:r>
            <a:r>
              <a:rPr lang="en-US" dirty="0">
                <a:sym typeface="Wingdings"/>
              </a:rPr>
              <a:t> the effect of a heavy top mass</a:t>
            </a:r>
            <a:endParaRPr lang="en-US" dirty="0"/>
          </a:p>
        </p:txBody>
      </p:sp>
      <p:pic>
        <p:nvPicPr>
          <p:cNvPr id="4" name="Picture 2" descr="ARGUS"/>
          <p:cNvPicPr>
            <a:picLocks noChangeAspect="1" noChangeArrowheads="1"/>
          </p:cNvPicPr>
          <p:nvPr/>
        </p:nvPicPr>
        <p:blipFill>
          <a:blip r:embed="rId3"/>
          <a:srcRect l="3325" t="3461" r="1978" b="5098"/>
          <a:stretch>
            <a:fillRect/>
          </a:stretch>
        </p:blipFill>
        <p:spPr bwMode="auto">
          <a:xfrm>
            <a:off x="6259323" y="984250"/>
            <a:ext cx="5681662" cy="561657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3196" y="795991"/>
                <a:ext cx="7713676" cy="362809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Study events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</a:rPr>
                      <m:t>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𝑆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/>
                  <a:t> and decays: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latin typeface="Cambria Math" charset="0"/>
                      </a:rPr>
                      <m:t>→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∗−</m:t>
                        </m:r>
                      </m:sup>
                    </m:sSubSup>
                    <m:sSubSup>
                      <m:sSub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2200" b="0" dirty="0"/>
              </a:p>
              <a:p>
                <a:pPr marL="275400" lvl="1" indent="0">
                  <a:buNone/>
                </a:pPr>
                <a:r>
                  <a:rPr lang="en-US" sz="2200" b="0" dirty="0"/>
                  <a:t>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∗−</m:t>
                        </m:r>
                      </m:sup>
                    </m:sSubSup>
                    <m:r>
                      <a:rPr lang="en-US" sz="2200" b="0" i="1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2200" dirty="0"/>
                  <a:t>  </a:t>
                </a:r>
              </a:p>
              <a:p>
                <a:pPr marL="275400" lvl="1" indent="0">
                  <a:buNone/>
                </a:pPr>
                <a:r>
                  <a:rPr lang="en-US" sz="2200" dirty="0"/>
                  <a:t>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200" b="0" i="1" smtClean="0">
                        <a:latin typeface="Cambria Math" charset="0"/>
                      </a:rPr>
                      <m:t>→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US" sz="2200" b="0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latin typeface="Cambria Math" charset="0"/>
                      </a:rPr>
                      <m:t>→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∗−</m:t>
                        </m:r>
                      </m:sup>
                    </m:sSubSup>
                    <m:sSubSup>
                      <m:sSub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</a:p>
              <a:p>
                <a:pPr marL="275400" lvl="1" indent="0">
                  <a:buNone/>
                </a:pPr>
                <a:r>
                  <a:rPr lang="en-US" sz="2200" dirty="0"/>
                  <a:t>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∗−</m:t>
                        </m:r>
                      </m:sup>
                    </m:sSubSup>
                    <m:r>
                      <a:rPr lang="en-US" sz="2200" b="0" i="1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200" b="0" i="0" smtClean="0">
                        <a:latin typeface="Cambria Math" charset="0"/>
                      </a:rPr>
                      <m:t>  </m:t>
                    </m:r>
                  </m:oMath>
                </a14:m>
                <a:endParaRPr lang="en-US" sz="2200" b="0" dirty="0"/>
              </a:p>
              <a:p>
                <a:pPr marL="275400" lvl="1" indent="0">
                  <a:buNone/>
                </a:pPr>
                <a:r>
                  <a:rPr lang="en-US" sz="2200" dirty="0"/>
                  <a:t>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2200" b="0" i="1" smtClean="0">
                        <a:latin typeface="Cambria Math" charset="0"/>
                      </a:rPr>
                      <m:t>→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bSup>
                    <m:sSubSup>
                      <m:sSub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2200" dirty="0"/>
                  <a:t> 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200" b="0" i="1" smtClean="0">
                        <a:latin typeface="Cambria Math" charset="0"/>
                      </a:rPr>
                      <m:t>→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𝛾</m:t>
                    </m:r>
                    <m:r>
                      <m:rPr>
                        <m:sty m:val="p"/>
                      </m:rP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γ</m:t>
                    </m:r>
                  </m:oMath>
                </a14:m>
                <a:endParaRPr lang="en-US" sz="2200" b="0" dirty="0">
                  <a:solidFill>
                    <a:schemeClr val="tx1"/>
                  </a:solidFill>
                </a:endParaRP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196" y="795991"/>
                <a:ext cx="7713676" cy="3628092"/>
              </a:xfrm>
              <a:blipFill rotWithShape="0">
                <a:blip r:embed="rId4"/>
                <a:stretch>
                  <a:fillRect l="-1107" t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281968" y="3597093"/>
                <a:ext cx="6724139" cy="19884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17%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</a:rPr>
                      <m:t>and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/>
                  <a:t> mesons oscillate before they decay: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Δ</m:t>
                    </m:r>
                    <m:r>
                      <a:rPr lang="en-US" sz="2200" b="0" i="1" smtClean="0">
                        <a:latin typeface="Cambria Math" charset="0"/>
                      </a:rPr>
                      <m:t>𝑚</m:t>
                    </m:r>
                    <m:r>
                      <a:rPr lang="en-US" sz="2200" b="0" i="1" smtClean="0">
                        <a:latin typeface="Cambria Math" charset="0"/>
                      </a:rPr>
                      <m:t> ~ 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charset="0"/>
                          </a:rPr>
                          <m:t>0.5</m:t>
                        </m:r>
                      </m:num>
                      <m:den>
                        <m:r>
                          <a:rPr lang="en-US" sz="2200" b="0" i="1" smtClean="0">
                            <a:latin typeface="Cambria Math" charset="0"/>
                          </a:rPr>
                          <m:t>𝑝𝑠</m:t>
                        </m:r>
                      </m:den>
                    </m:f>
                  </m:oMath>
                </a14:m>
                <a:r>
                  <a:rPr lang="en-US" sz="22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𝐵</m:t>
                        </m:r>
                      </m:sub>
                    </m:sSub>
                    <m:r>
                      <a:rPr lang="en-US" sz="2200" b="0" i="1" smtClean="0">
                        <a:latin typeface="Cambria Math" charset="0"/>
                      </a:rPr>
                      <m:t>~ 0.5 </m:t>
                    </m:r>
                    <m:r>
                      <a:rPr lang="en-US" sz="2200" b="0" i="1" smtClean="0">
                        <a:latin typeface="Cambria Math" charset="0"/>
                      </a:rPr>
                      <m:t>𝑝𝑠</m:t>
                    </m:r>
                  </m:oMath>
                </a14:m>
                <a:endParaRPr lang="en-US" sz="2200" dirty="0"/>
              </a:p>
              <a:p>
                <a:r>
                  <a:rPr lang="en-US" sz="2400" b="1" i="1" dirty="0">
                    <a:solidFill>
                      <a:srgbClr val="C00000"/>
                    </a:solidFill>
                  </a:rPr>
                  <a:t>First evidence for very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𝒎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𝒕𝒐𝒑</m:t>
                        </m:r>
                      </m:sub>
                    </m:sSub>
                  </m:oMath>
                </a14:m>
                <a:r>
                  <a:rPr lang="en-US" sz="2400" b="1" i="1" dirty="0">
                    <a:solidFill>
                      <a:srgbClr val="C00000"/>
                    </a:solidFill>
                  </a:rPr>
                  <a:t> !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68" y="3597093"/>
                <a:ext cx="6724139" cy="1988484"/>
              </a:xfrm>
              <a:prstGeom prst="rect">
                <a:avLst/>
              </a:prstGeom>
              <a:blipFill rotWithShape="0">
                <a:blip r:embed="rId5"/>
                <a:stretch>
                  <a:fillRect l="-1179" t="-25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213850" y="4948470"/>
            <a:ext cx="4086740" cy="1773379"/>
            <a:chOff x="7749115" y="4765430"/>
            <a:chExt cx="4086740" cy="1773379"/>
          </a:xfrm>
        </p:grpSpPr>
        <p:grpSp>
          <p:nvGrpSpPr>
            <p:cNvPr id="8" name="Group 7"/>
            <p:cNvGrpSpPr/>
            <p:nvPr/>
          </p:nvGrpSpPr>
          <p:grpSpPr>
            <a:xfrm>
              <a:off x="7749115" y="4765430"/>
              <a:ext cx="4086740" cy="1773379"/>
              <a:chOff x="7734827" y="4308241"/>
              <a:chExt cx="4086740" cy="1773379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1473395" y="4524369"/>
                <a:ext cx="348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,S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7919661" y="4308241"/>
                <a:ext cx="3620188" cy="1773379"/>
                <a:chOff x="7919661" y="4308241"/>
                <a:chExt cx="3620188" cy="1773379"/>
              </a:xfrm>
            </p:grpSpPr>
            <p:pic>
              <p:nvPicPr>
                <p:cNvPr id="14" name="Picture 13" descr="box1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7919661" y="4308241"/>
                  <a:ext cx="3620188" cy="1773379"/>
                </a:xfrm>
                <a:prstGeom prst="rect">
                  <a:avLst/>
                </a:prstGeom>
                <a:noFill/>
              </p:spPr>
            </p:pic>
            <p:sp>
              <p:nvSpPr>
                <p:cNvPr id="16" name="Oval 15"/>
                <p:cNvSpPr/>
                <p:nvPr/>
              </p:nvSpPr>
              <p:spPr>
                <a:xfrm>
                  <a:off x="9369150" y="4591344"/>
                  <a:ext cx="417788" cy="483876"/>
                </a:xfrm>
                <a:prstGeom prst="ellipse">
                  <a:avLst/>
                </a:prstGeom>
                <a:noFill/>
                <a:ln w="25400"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734827" y="5500684"/>
                <a:ext cx="348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S,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0358966" y="4910131"/>
              <a:ext cx="2760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,S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311202" y="6276975"/>
              <a:ext cx="2760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,S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3E426F3B-E43C-8FC4-2D2E-FE94FEEA7E25}"/>
              </a:ext>
            </a:extLst>
          </p:cNvPr>
          <p:cNvSpPr/>
          <p:nvPr/>
        </p:nvSpPr>
        <p:spPr>
          <a:xfrm>
            <a:off x="2076845" y="1196740"/>
            <a:ext cx="249666" cy="20631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48CE4C7-89ED-3780-49D0-CF70ABB8CD75}"/>
              </a:ext>
            </a:extLst>
          </p:cNvPr>
          <p:cNvSpPr/>
          <p:nvPr/>
        </p:nvSpPr>
        <p:spPr>
          <a:xfrm>
            <a:off x="2065270" y="2285110"/>
            <a:ext cx="249666" cy="20631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2260B6-EF12-33AC-4CDB-E73B5AA58A3E}"/>
              </a:ext>
            </a:extLst>
          </p:cNvPr>
          <p:cNvSpPr txBox="1"/>
          <p:nvPr/>
        </p:nvSpPr>
        <p:spPr>
          <a:xfrm>
            <a:off x="4663442" y="1454859"/>
            <a:ext cx="127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i="1" dirty="0">
                <a:solidFill>
                  <a:srgbClr val="C00000"/>
                </a:solidFill>
              </a:rPr>
              <a:t>same sign muons!</a:t>
            </a:r>
          </a:p>
        </p:txBody>
      </p:sp>
    </p:spTree>
    <p:extLst>
      <p:ext uri="{BB962C8B-B14F-4D97-AF65-F5344CB8AC3E}">
        <p14:creationId xmlns:p14="http://schemas.microsoft.com/office/powerpoint/2010/main" val="98910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4C9F-2E2E-A809-6D33-71086090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Two types of Particle Decay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BAE24D-A13E-19C8-D494-BF6924AAF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3294" y="3819646"/>
                <a:ext cx="5299129" cy="1983784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/>
                  <a:t>D</a:t>
                </a:r>
                <a:r>
                  <a:rPr lang="en-NL" sz="2600" dirty="0"/>
                  <a:t>ecay in a </a:t>
                </a:r>
                <a:r>
                  <a:rPr lang="en-NL" sz="2600" b="1" i="1" dirty="0"/>
                  <a:t>flavour specific </a:t>
                </a:r>
                <a:r>
                  <a:rPr lang="en-NL" sz="2600" dirty="0"/>
                  <a:t>mode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NL" sz="2400" dirty="0">
                    <a:solidFill>
                      <a:schemeClr val="tx1"/>
                    </a:solidFill>
                  </a:rPr>
                  <a:t>    ;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NL" sz="24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NL" sz="2400" dirty="0">
                    <a:solidFill>
                      <a:schemeClr val="tx1"/>
                    </a:solidFill>
                  </a:rPr>
                  <a:t>    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NL" sz="24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NL" dirty="0"/>
                  <a:t>   </a:t>
                </a:r>
                <a:endParaRPr lang="en-NL" sz="22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BAE24D-A13E-19C8-D494-BF6924AAF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3294" y="3819646"/>
                <a:ext cx="5299129" cy="1983784"/>
              </a:xfrm>
              <a:blipFill>
                <a:blip r:embed="rId2"/>
                <a:stretch>
                  <a:fillRect l="-1671" t="-445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15D2AB38-B817-2D28-7E2B-9F519CED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557" y="3428999"/>
            <a:ext cx="4872128" cy="34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E1785C-2396-0145-CBBF-335E14D6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626" y="4811538"/>
            <a:ext cx="3800275" cy="18183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7A0FE91-D623-2528-AF65-A51276EE9F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3294" y="711129"/>
                <a:ext cx="5299129" cy="19837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/>
                  <a:t>D</a:t>
                </a:r>
                <a:r>
                  <a:rPr lang="en-NL" sz="2600" dirty="0"/>
                  <a:t>ecay in a </a:t>
                </a:r>
                <a:r>
                  <a:rPr lang="en-NL" sz="2600" b="1" i="1" dirty="0"/>
                  <a:t>CP eigenstate </a:t>
                </a:r>
                <a:r>
                  <a:rPr lang="en-NL" sz="2600" dirty="0"/>
                  <a:t>mode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NL" sz="2400" dirty="0">
                    <a:solidFill>
                      <a:schemeClr val="tx1"/>
                    </a:solidFill>
                  </a:rPr>
                  <a:t>  ;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NL" sz="2400" dirty="0">
                    <a:solidFill>
                      <a:schemeClr val="tx1"/>
                    </a:solidFill>
                  </a:rPr>
                  <a:t>  ;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→</m:t>
                    </m:r>
                    <m:f>
                      <m:fPr>
                        <m:type m:val="lin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NL" sz="2200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7A0FE91-D623-2528-AF65-A51276EE9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94" y="711129"/>
                <a:ext cx="5299129" cy="1983784"/>
              </a:xfrm>
              <a:prstGeom prst="rect">
                <a:avLst/>
              </a:prstGeom>
              <a:blipFill>
                <a:blip r:embed="rId5"/>
                <a:stretch>
                  <a:fillRect l="-1671" t="-7643" b="-146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55BFAC2-7263-3D7E-899C-6DBFC4431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285" y="1618655"/>
            <a:ext cx="3160742" cy="2088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5B5F78-5ED8-B624-D4D5-A62FCAF7B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0252" y="143436"/>
            <a:ext cx="4450068" cy="32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7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125"/>
            <a:ext cx="12190707" cy="8175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are you doing?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" y="671507"/>
            <a:ext cx="4010896" cy="3986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219" y="672352"/>
            <a:ext cx="4261487" cy="424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are you doing?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609" y="670191"/>
            <a:ext cx="4206824" cy="5416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70190"/>
            <a:ext cx="4062214" cy="5416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458" y="670190"/>
            <a:ext cx="4062214" cy="54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0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Hope not….?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609" y="670191"/>
            <a:ext cx="4206824" cy="5416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70190"/>
            <a:ext cx="4062214" cy="5416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458" y="670190"/>
            <a:ext cx="4062214" cy="5416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3" y="4074691"/>
            <a:ext cx="4720463" cy="315478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099" y="4018291"/>
            <a:ext cx="4260915" cy="3199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3573" y="2749744"/>
            <a:ext cx="4577574" cy="609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14111</TotalTime>
  <Words>2794</Words>
  <Application>Microsoft Macintosh PowerPoint</Application>
  <PresentationFormat>Widescreen</PresentationFormat>
  <Paragraphs>399</Paragraphs>
  <Slides>31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Lucida Grande</vt:lpstr>
      <vt:lpstr>Symbol</vt:lpstr>
      <vt:lpstr>Times</vt:lpstr>
      <vt:lpstr>Times New Roman</vt:lpstr>
      <vt:lpstr>Wingdings</vt:lpstr>
      <vt:lpstr>Office Theme</vt:lpstr>
      <vt:lpstr>Equation</vt:lpstr>
      <vt:lpstr>The entangled meson - antimeson dance</vt:lpstr>
      <vt:lpstr>   What is a particle?</vt:lpstr>
      <vt:lpstr>   B^0 - B ̅^0 Oscillation Amplitudes</vt:lpstr>
      <vt:lpstr>   B^0 Oscillations: B^0→lνX</vt:lpstr>
      <vt:lpstr>   Argus, 1987: B-mixing  the effect of a heavy top mass</vt:lpstr>
      <vt:lpstr>  Two types of Particle Decay</vt:lpstr>
      <vt:lpstr>   How are you doing?</vt:lpstr>
      <vt:lpstr>   How are you doing?</vt:lpstr>
      <vt:lpstr>   Hope not….?</vt:lpstr>
      <vt:lpstr>PowerPoint Presentation</vt:lpstr>
      <vt:lpstr>   B meson production in e^+ e^- Collisions</vt:lpstr>
      <vt:lpstr>  Coherent B pairs</vt:lpstr>
      <vt:lpstr>   Υ(4S) : Coherent B - ¯B production (Babar &amp; Belle) </vt:lpstr>
      <vt:lpstr>  Trouble?</vt:lpstr>
      <vt:lpstr>   Bell inequality (1964) and CHSH test (1969)</vt:lpstr>
      <vt:lpstr>   Alain Aspect 1982 – EPR with photons</vt:lpstr>
      <vt:lpstr>   2004: perform a Bell test with B mesons: |├ ↑⟩⇒|├ B⟩ and |├ ↓⟩⇒|├ B ̅ ⟩ </vt:lpstr>
      <vt:lpstr>   2004: perform a Bell test with B mesons: |├ ↑⟩⇒|├ B⟩ and |├ ↓⟩⇒|├ B ̅ ⟩ </vt:lpstr>
      <vt:lpstr>  Criticism 2004</vt:lpstr>
      <vt:lpstr>  Decoherence test (2007)</vt:lpstr>
      <vt:lpstr>   How about LHC?</vt:lpstr>
      <vt:lpstr>  Kaons: Kloe @ DaΦne (Frascati)          Φ→K_L K_S     (similar story as B’s)</vt:lpstr>
      <vt:lpstr>  Kaons: Kloe @ DaΦne (Frascati)          Φ→K_L K_S     (similar story as B’s)</vt:lpstr>
      <vt:lpstr>   Big difference between K_L and K_S </vt:lpstr>
      <vt:lpstr>   Big difference between K_L and K_S</vt:lpstr>
      <vt:lpstr>   Big difference between K_L and K_S</vt:lpstr>
      <vt:lpstr>   Decoherence test K_L and K_S </vt:lpstr>
      <vt:lpstr>   Decoherence test K_L and K_S </vt:lpstr>
      <vt:lpstr>   Pooh…</vt:lpstr>
      <vt:lpstr>  And then there are entangled Neutrinos…</vt:lpstr>
      <vt:lpstr>  Coherent Drink?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916</cp:revision>
  <dcterms:created xsi:type="dcterms:W3CDTF">2018-08-16T13:53:51Z</dcterms:created>
  <dcterms:modified xsi:type="dcterms:W3CDTF">2024-02-28T09:45:10Z</dcterms:modified>
</cp:coreProperties>
</file>