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2"/>
    <p:restoredTop sz="96327"/>
  </p:normalViewPr>
  <p:slideViewPr>
    <p:cSldViewPr snapToGrid="0" snapToObjects="1">
      <p:cViewPr varScale="1">
        <p:scale>
          <a:sx n="116" d="100"/>
          <a:sy n="116" d="100"/>
        </p:scale>
        <p:origin x="208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12BD-5DBB-DA47-B39A-0CD6645ED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F7078-EF96-FD4C-81EB-F50AE62FB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FF0A1-875F-B740-8379-3313809CB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76C0-B3D5-324F-930B-D3CAF4D6F1F7}" type="datetimeFigureOut">
              <a:rPr lang="en-BE" smtClean="0"/>
              <a:t>26/11/2020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1C74B-9A54-D642-950E-5E9B751E9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EDD6A-9411-ED43-B7A6-59F1F86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7F6FB-0D62-4647-BC6C-F6BF61EA021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41903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DE85D-B109-9E43-8818-B17D7F74E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9AE67-6E49-8C42-8E66-40C75D791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F766F-51FC-5A49-BDC2-D428C433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76C0-B3D5-324F-930B-D3CAF4D6F1F7}" type="datetimeFigureOut">
              <a:rPr lang="en-BE" smtClean="0"/>
              <a:t>26/11/2020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EDB14-06FA-424C-8BE9-B06A19C64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A1FBF-C5C9-F94B-9471-045346F7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7F6FB-0D62-4647-BC6C-F6BF61EA021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93070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18294D-6D9D-DE41-B1E3-DC6A62674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FF33A-55DA-064D-8778-18DAB5326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E4BED-FD5F-0346-8AAB-EFD4E3702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76C0-B3D5-324F-930B-D3CAF4D6F1F7}" type="datetimeFigureOut">
              <a:rPr lang="en-BE" smtClean="0"/>
              <a:t>26/11/2020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86100-2653-7B40-B158-FD68973B1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A8AB8-A925-674A-B2B6-C274E6F9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7F6FB-0D62-4647-BC6C-F6BF61EA021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029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FCE2D-06A2-854B-BA25-2DB0DEF6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BF8EF-47B8-C74B-A5A3-48F5E7E6F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EEB72-C1DC-F541-8DAC-734A2853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76C0-B3D5-324F-930B-D3CAF4D6F1F7}" type="datetimeFigureOut">
              <a:rPr lang="en-BE" smtClean="0"/>
              <a:t>26/11/2020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31EE1-B968-0F46-ADE0-6B88EF08E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60716-B8BC-F04B-8F2E-DF8399B77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7F6FB-0D62-4647-BC6C-F6BF61EA021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5153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FEC5-B1B0-6046-95BB-F1E4491AF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FD86C-F2C3-FA45-8BBD-40F069D66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9729D-F0C7-6641-82A1-E90BF620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76C0-B3D5-324F-930B-D3CAF4D6F1F7}" type="datetimeFigureOut">
              <a:rPr lang="en-BE" smtClean="0"/>
              <a:t>26/11/2020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CC543-D80F-D84A-BDE0-F6C181CE5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56141-172D-B54E-9F0A-70991F2D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7F6FB-0D62-4647-BC6C-F6BF61EA021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54247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A9E10-8F7A-DA43-9F0D-5A1CB4FBF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44365-84C8-4340-8EA6-538866ED7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AC5E6-8E4E-104D-AF02-9360D0BCD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04B69-C632-DE42-A3CA-E97101D53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76C0-B3D5-324F-930B-D3CAF4D6F1F7}" type="datetimeFigureOut">
              <a:rPr lang="en-BE" smtClean="0"/>
              <a:t>26/11/2020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1834F-C872-8445-ADB0-6456F0C9E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258E7-DEEA-AB4E-BB52-906BA407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7F6FB-0D62-4647-BC6C-F6BF61EA021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7896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6636C-DE8F-7D4B-A3C7-7DE26C9F6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32030-D542-A542-A88F-B13FB8AAD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0029F-D82A-E543-8F1E-FD8DF1DC8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CE2F28-321E-4849-BC49-63C919476B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9AD028-5DB3-FA40-9067-E442ADF04A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517CAF-9DCD-CB4E-ADD3-B5C44429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76C0-B3D5-324F-930B-D3CAF4D6F1F7}" type="datetimeFigureOut">
              <a:rPr lang="en-BE" smtClean="0"/>
              <a:t>26/11/2020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1E312-8C36-6F4C-823B-5929D854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041542-D651-0649-9845-B02FE65A5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7F6FB-0D62-4647-BC6C-F6BF61EA021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77785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0ED3F-DACA-AF43-8F85-D0A92174A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6A88E1-E06B-E240-832C-40FE3AC51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76C0-B3D5-324F-930B-D3CAF4D6F1F7}" type="datetimeFigureOut">
              <a:rPr lang="en-BE" smtClean="0"/>
              <a:t>26/11/2020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B0AD6A-180F-5446-93F4-29EED281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421707-7843-5849-AE3F-978AD172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7F6FB-0D62-4647-BC6C-F6BF61EA021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59510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256121-115E-0942-B65E-9D8B01921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76C0-B3D5-324F-930B-D3CAF4D6F1F7}" type="datetimeFigureOut">
              <a:rPr lang="en-BE" smtClean="0"/>
              <a:t>26/11/2020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8FFB6D-C4F5-E249-822B-A8CE6B73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90BD3-23DD-1A43-9426-BA866745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7F6FB-0D62-4647-BC6C-F6BF61EA021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8678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67FD4-CE40-854A-99E5-3B6EA603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1EC3A-0FAB-C547-B77D-154DC1019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7531A-140B-734F-BD30-9E1FD03FD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95D28-895D-944B-B2C3-7EECDE4CB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76C0-B3D5-324F-930B-D3CAF4D6F1F7}" type="datetimeFigureOut">
              <a:rPr lang="en-BE" smtClean="0"/>
              <a:t>26/11/2020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97CBC-F2C5-E84E-9092-F065F9998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7AAA-C8E6-B848-8581-DDE066836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7F6FB-0D62-4647-BC6C-F6BF61EA021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00677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6D723-A04A-A14F-BC96-66EA8354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175695-0937-174C-9FB5-A959DCCB1F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D57FF-6FAD-0147-912D-82BC89F4C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594D7-9409-874E-A892-DB19D7557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776C0-B3D5-324F-930B-D3CAF4D6F1F7}" type="datetimeFigureOut">
              <a:rPr lang="en-BE" smtClean="0"/>
              <a:t>26/11/2020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CEC5A-5A57-E84D-8BB5-03BA973DD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621D3F-3A8F-1443-B9E2-CF313500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7F6FB-0D62-4647-BC6C-F6BF61EA021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3086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B6A292-9404-AB40-A619-CE048AA8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F71D5-A09D-2342-BE4F-1DE00460F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224FA-3206-9543-825C-06A6ADCDC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776C0-B3D5-324F-930B-D3CAF4D6F1F7}" type="datetimeFigureOut">
              <a:rPr lang="en-BE" smtClean="0"/>
              <a:t>26/11/2020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38A29-099E-5041-AD4E-C86276B07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A1A49-991D-3E48-BCC1-9E5CCB612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7F6FB-0D62-4647-BC6C-F6BF61EA021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56016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0.jpeg"/><Relationship Id="rId21" Type="http://schemas.openxmlformats.org/officeDocument/2006/relationships/image" Target="../media/image28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image" Target="../media/image9.png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green field under a cloudy blue sky&#10;&#10;Description automatically generated">
            <a:extLst>
              <a:ext uri="{FF2B5EF4-FFF2-40B4-BE49-F238E27FC236}">
                <a16:creationId xmlns:a16="http://schemas.microsoft.com/office/drawing/2014/main" id="{F9F51896-A65B-F74F-82AF-605E9D9B8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4" b="14325"/>
          <a:stretch/>
        </p:blipFill>
        <p:spPr>
          <a:xfrm>
            <a:off x="0" y="370702"/>
            <a:ext cx="12192000" cy="61165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42B555-4883-4446-A703-774A13D2C8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ET: where to focus &amp; where to accelerate?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52FF7-B1AA-7F4E-A47D-C4413F2281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Towards the optimal ET location in the </a:t>
            </a:r>
            <a:r>
              <a:rPr lang="en-GB" dirty="0" err="1">
                <a:solidFill>
                  <a:schemeClr val="bg1"/>
                </a:solidFill>
              </a:rPr>
              <a:t>Euregio</a:t>
            </a:r>
            <a:r>
              <a:rPr lang="en-GB" dirty="0">
                <a:solidFill>
                  <a:schemeClr val="bg1"/>
                </a:solidFill>
              </a:rPr>
              <a:t> site (Geology, …)</a:t>
            </a:r>
          </a:p>
          <a:p>
            <a:r>
              <a:rPr lang="nl-BE" dirty="0">
                <a:solidFill>
                  <a:schemeClr val="bg1"/>
                </a:solidFill>
              </a:rPr>
              <a:t>E-TEST consortium</a:t>
            </a:r>
            <a:endParaRPr lang="en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290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CD6B20-8A91-5446-A679-F5A8AB7D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Thanks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769E5E-523A-E245-9504-ED772C8557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45018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8EB54DBB-944E-B84E-929C-238EA92B8A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18" y="1894589"/>
            <a:ext cx="4555584" cy="4329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9B6AE2-06B9-2B4B-989A-9762432224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t="9641" r="2511" b="8991"/>
          <a:stretch/>
        </p:blipFill>
        <p:spPr>
          <a:xfrm>
            <a:off x="598328" y="1967172"/>
            <a:ext cx="3342051" cy="21930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C0518-4D74-F74D-BA34-C8A3E2E7DA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0" t="11352" b="4140"/>
          <a:stretch/>
        </p:blipFill>
        <p:spPr>
          <a:xfrm>
            <a:off x="598328" y="4246630"/>
            <a:ext cx="3342053" cy="21875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CC4FB0-336A-1C44-941D-E36B2AC0D481}"/>
              </a:ext>
            </a:extLst>
          </p:cNvPr>
          <p:cNvSpPr txBox="1"/>
          <p:nvPr/>
        </p:nvSpPr>
        <p:spPr>
          <a:xfrm>
            <a:off x="739673" y="4300342"/>
            <a:ext cx="305936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321F4F"/>
                </a:solidFill>
              </a:rPr>
              <a:t>Hard rock to host ET subsurface cavern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E8AE0F-45E0-A044-A3DA-BEEAA2F0A0F3}"/>
              </a:ext>
            </a:extLst>
          </p:cNvPr>
          <p:cNvSpPr txBox="1"/>
          <p:nvPr/>
        </p:nvSpPr>
        <p:spPr>
          <a:xfrm>
            <a:off x="964733" y="2045067"/>
            <a:ext cx="26092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321F4F"/>
                </a:solidFill>
              </a:rPr>
              <a:t>Soft rock to damp ambient noise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AACD51B-EE8F-B346-B56B-C4D2B84FD8B6}"/>
              </a:ext>
            </a:extLst>
          </p:cNvPr>
          <p:cNvCxnSpPr/>
          <p:nvPr/>
        </p:nvCxnSpPr>
        <p:spPr>
          <a:xfrm>
            <a:off x="8002197" y="2235752"/>
            <a:ext cx="468472" cy="984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4E07D8-F63C-F845-8865-0340B21F3238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8699889" y="4792957"/>
            <a:ext cx="959465" cy="67997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feld 16">
            <a:extLst>
              <a:ext uri="{FF2B5EF4-FFF2-40B4-BE49-F238E27FC236}">
                <a16:creationId xmlns:a16="http://schemas.microsoft.com/office/drawing/2014/main" id="{8C47ED85-2360-F549-9FDF-B188782EAE2C}"/>
              </a:ext>
            </a:extLst>
          </p:cNvPr>
          <p:cNvSpPr txBox="1"/>
          <p:nvPr/>
        </p:nvSpPr>
        <p:spPr>
          <a:xfrm>
            <a:off x="8790879" y="5472936"/>
            <a:ext cx="173695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321F4F"/>
                </a:solidFill>
              </a:rPr>
              <a:t>ET subsurface cavern</a:t>
            </a:r>
          </a:p>
        </p:txBody>
      </p:sp>
      <p:sp>
        <p:nvSpPr>
          <p:cNvPr id="12" name="Textfeld 18">
            <a:extLst>
              <a:ext uri="{FF2B5EF4-FFF2-40B4-BE49-F238E27FC236}">
                <a16:creationId xmlns:a16="http://schemas.microsoft.com/office/drawing/2014/main" id="{569ED1CF-F3A4-2A4C-A14D-495300D64990}"/>
              </a:ext>
            </a:extLst>
          </p:cNvPr>
          <p:cNvSpPr txBox="1"/>
          <p:nvPr/>
        </p:nvSpPr>
        <p:spPr>
          <a:xfrm>
            <a:off x="7060134" y="1927975"/>
            <a:ext cx="189378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321F4F"/>
                </a:solidFill>
              </a:rPr>
              <a:t>Surface access building</a:t>
            </a:r>
          </a:p>
        </p:txBody>
      </p:sp>
      <p:pic>
        <p:nvPicPr>
          <p:cNvPr id="13" name="Grafik 30">
            <a:extLst>
              <a:ext uri="{FF2B5EF4-FFF2-40B4-BE49-F238E27FC236}">
                <a16:creationId xmlns:a16="http://schemas.microsoft.com/office/drawing/2014/main" id="{4FD2CCE0-E705-384B-99F2-2C52903607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039" y="1967172"/>
            <a:ext cx="2274804" cy="30330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4" name="Straight Arrow Connector 38">
            <a:extLst>
              <a:ext uri="{FF2B5EF4-FFF2-40B4-BE49-F238E27FC236}">
                <a16:creationId xmlns:a16="http://schemas.microsoft.com/office/drawing/2014/main" id="{025E3FC5-7010-2A40-B9EA-74589B57F1AF}"/>
              </a:ext>
            </a:extLst>
          </p:cNvPr>
          <p:cNvCxnSpPr>
            <a:stCxn id="6" idx="3"/>
          </p:cNvCxnSpPr>
          <p:nvPr/>
        </p:nvCxnSpPr>
        <p:spPr>
          <a:xfrm flipV="1">
            <a:off x="3940381" y="3714225"/>
            <a:ext cx="1421332" cy="16261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8">
            <a:extLst>
              <a:ext uri="{FF2B5EF4-FFF2-40B4-BE49-F238E27FC236}">
                <a16:creationId xmlns:a16="http://schemas.microsoft.com/office/drawing/2014/main" id="{B03EFAF9-314B-EA45-8131-6DB71D059E39}"/>
              </a:ext>
            </a:extLst>
          </p:cNvPr>
          <p:cNvCxnSpPr>
            <a:stCxn id="5" idx="3"/>
          </p:cNvCxnSpPr>
          <p:nvPr/>
        </p:nvCxnSpPr>
        <p:spPr>
          <a:xfrm>
            <a:off x="3940379" y="3063703"/>
            <a:ext cx="889316" cy="2426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BA28EB6-699F-6549-B66D-FB1DE62E5246}"/>
              </a:ext>
            </a:extLst>
          </p:cNvPr>
          <p:cNvSpPr txBox="1"/>
          <p:nvPr/>
        </p:nvSpPr>
        <p:spPr>
          <a:xfrm>
            <a:off x="9616459" y="2045067"/>
            <a:ext cx="155196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321F4F"/>
                </a:solidFill>
              </a:rPr>
              <a:t>Fault zones / Karst</a:t>
            </a:r>
          </a:p>
        </p:txBody>
      </p:sp>
      <p:cxnSp>
        <p:nvCxnSpPr>
          <p:cNvPr id="17" name="Straight Arrow Connector 41">
            <a:extLst>
              <a:ext uri="{FF2B5EF4-FFF2-40B4-BE49-F238E27FC236}">
                <a16:creationId xmlns:a16="http://schemas.microsoft.com/office/drawing/2014/main" id="{827D3455-6B17-E24E-B0DE-ACC819305D8E}"/>
              </a:ext>
            </a:extLst>
          </p:cNvPr>
          <p:cNvCxnSpPr>
            <a:stCxn id="13" idx="1"/>
          </p:cNvCxnSpPr>
          <p:nvPr/>
        </p:nvCxnSpPr>
        <p:spPr>
          <a:xfrm flipH="1">
            <a:off x="7880465" y="3483709"/>
            <a:ext cx="1374574" cy="10909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38">
            <a:extLst>
              <a:ext uri="{FF2B5EF4-FFF2-40B4-BE49-F238E27FC236}">
                <a16:creationId xmlns:a16="http://schemas.microsoft.com/office/drawing/2014/main" id="{6144D4AE-701A-314B-9C96-5395A4DABDF5}"/>
              </a:ext>
            </a:extLst>
          </p:cNvPr>
          <p:cNvCxnSpPr>
            <a:stCxn id="6" idx="3"/>
          </p:cNvCxnSpPr>
          <p:nvPr/>
        </p:nvCxnSpPr>
        <p:spPr>
          <a:xfrm flipV="1">
            <a:off x="3940381" y="4922425"/>
            <a:ext cx="1421332" cy="4179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53">
            <a:extLst>
              <a:ext uri="{FF2B5EF4-FFF2-40B4-BE49-F238E27FC236}">
                <a16:creationId xmlns:a16="http://schemas.microsoft.com/office/drawing/2014/main" id="{461E47BE-EE00-C04B-AE54-5312B8003F49}"/>
              </a:ext>
            </a:extLst>
          </p:cNvPr>
          <p:cNvSpPr txBox="1"/>
          <p:nvPr/>
        </p:nvSpPr>
        <p:spPr>
          <a:xfrm>
            <a:off x="7291673" y="5999026"/>
            <a:ext cx="257891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321F4F"/>
                </a:solidFill>
              </a:rPr>
              <a:t>Ambient noise in the subsurface</a:t>
            </a:r>
          </a:p>
        </p:txBody>
      </p:sp>
      <p:cxnSp>
        <p:nvCxnSpPr>
          <p:cNvPr id="20" name="Straight Arrow Connector 41">
            <a:extLst>
              <a:ext uri="{FF2B5EF4-FFF2-40B4-BE49-F238E27FC236}">
                <a16:creationId xmlns:a16="http://schemas.microsoft.com/office/drawing/2014/main" id="{D7C26282-70B8-714F-8113-5E10523A15C4}"/>
              </a:ext>
            </a:extLst>
          </p:cNvPr>
          <p:cNvCxnSpPr>
            <a:stCxn id="19" idx="0"/>
          </p:cNvCxnSpPr>
          <p:nvPr/>
        </p:nvCxnSpPr>
        <p:spPr>
          <a:xfrm flipH="1" flipV="1">
            <a:off x="7423265" y="4387042"/>
            <a:ext cx="1157864" cy="16119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itle 20">
            <a:extLst>
              <a:ext uri="{FF2B5EF4-FFF2-40B4-BE49-F238E27FC236}">
                <a16:creationId xmlns:a16="http://schemas.microsoft.com/office/drawing/2014/main" id="{DA1DA269-967D-5D4A-93DC-4FC8F6FF1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Key geological conditions</a:t>
            </a:r>
          </a:p>
        </p:txBody>
      </p:sp>
    </p:spTree>
    <p:extLst>
      <p:ext uri="{BB962C8B-B14F-4D97-AF65-F5344CB8AC3E}">
        <p14:creationId xmlns:p14="http://schemas.microsoft.com/office/powerpoint/2010/main" val="1480421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5F37-E661-C342-81B0-0220EA63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E-TEST will deliver for the GEO part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7645E-0B7A-E646-A4C2-64B5D581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384"/>
            <a:ext cx="5257800" cy="5239437"/>
          </a:xfrm>
        </p:spPr>
        <p:txBody>
          <a:bodyPr>
            <a:normAutofit fontScale="70000" lnSpcReduction="20000"/>
          </a:bodyPr>
          <a:lstStyle/>
          <a:p>
            <a:r>
              <a:rPr lang="en-BE" dirty="0">
                <a:solidFill>
                  <a:srgbClr val="7030A0"/>
                </a:solidFill>
              </a:rPr>
              <a:t>Cross-border database</a:t>
            </a:r>
          </a:p>
          <a:p>
            <a:pPr lvl="1"/>
            <a:r>
              <a:rPr lang="en-BE" dirty="0"/>
              <a:t>Existing boreholes</a:t>
            </a:r>
          </a:p>
          <a:p>
            <a:pPr lvl="1"/>
            <a:r>
              <a:rPr lang="en-BE" dirty="0"/>
              <a:t>New structural data</a:t>
            </a:r>
          </a:p>
          <a:p>
            <a:pPr lvl="1"/>
            <a:r>
              <a:rPr lang="en-BE" dirty="0"/>
              <a:t>New boreholes</a:t>
            </a:r>
          </a:p>
          <a:p>
            <a:pPr lvl="1"/>
            <a:r>
              <a:rPr lang="en-BE" dirty="0"/>
              <a:t>New geophysics</a:t>
            </a:r>
          </a:p>
          <a:p>
            <a:pPr lvl="1"/>
            <a:r>
              <a:rPr lang="en-BE" dirty="0"/>
              <a:t>New geomechanical tests</a:t>
            </a:r>
          </a:p>
          <a:p>
            <a:pPr lvl="1"/>
            <a:r>
              <a:rPr lang="en-BE" dirty="0"/>
              <a:t>New hydraulic tests</a:t>
            </a:r>
          </a:p>
          <a:p>
            <a:r>
              <a:rPr lang="en-BE" dirty="0">
                <a:solidFill>
                  <a:srgbClr val="7030A0"/>
                </a:solidFill>
              </a:rPr>
              <a:t>Underground models of the geology with different scopes:</a:t>
            </a:r>
          </a:p>
          <a:p>
            <a:pPr lvl="1"/>
            <a:r>
              <a:rPr lang="en-BE" dirty="0"/>
              <a:t>Engineering geology</a:t>
            </a:r>
          </a:p>
          <a:p>
            <a:pPr lvl="1"/>
            <a:r>
              <a:rPr lang="en-BE" dirty="0"/>
              <a:t>Groundwater</a:t>
            </a:r>
          </a:p>
          <a:p>
            <a:pPr lvl="1"/>
            <a:r>
              <a:rPr lang="en-BE" dirty="0"/>
              <a:t>Seismic noise </a:t>
            </a:r>
          </a:p>
          <a:p>
            <a:pPr marL="342900" indent="-342900"/>
            <a:r>
              <a:rPr lang="en-BE" sz="2900" dirty="0">
                <a:solidFill>
                  <a:srgbClr val="7030A0"/>
                </a:solidFill>
              </a:rPr>
              <a:t>A limited set of new data</a:t>
            </a:r>
          </a:p>
          <a:p>
            <a:pPr marL="800100" lvl="1" indent="-342900"/>
            <a:r>
              <a:rPr lang="en-BE" sz="2200" dirty="0"/>
              <a:t>5 drillings including an observatory (2)  for :</a:t>
            </a:r>
          </a:p>
          <a:p>
            <a:pPr marL="1257300" lvl="2" indent="-342900"/>
            <a:r>
              <a:rPr lang="en-BE" sz="2200" dirty="0"/>
              <a:t>Geological exploration </a:t>
            </a:r>
          </a:p>
          <a:p>
            <a:pPr marL="1257300" lvl="2" indent="-342900"/>
            <a:r>
              <a:rPr lang="en-BE" sz="2200" dirty="0"/>
              <a:t>S</a:t>
            </a:r>
            <a:r>
              <a:rPr lang="en-GB" sz="2200" dirty="0"/>
              <a:t>e</a:t>
            </a:r>
            <a:r>
              <a:rPr lang="en-BE" sz="2200" dirty="0"/>
              <a:t>ismic vibrations monitoring</a:t>
            </a:r>
          </a:p>
          <a:p>
            <a:pPr marL="1257300" lvl="2" indent="-342900"/>
            <a:r>
              <a:rPr lang="en-BE" sz="2200" dirty="0"/>
              <a:t>Hydrogeophysical tests</a:t>
            </a:r>
          </a:p>
          <a:p>
            <a:pPr marL="342900" indent="-342900"/>
            <a:r>
              <a:rPr lang="en-BE" sz="2900" dirty="0">
                <a:solidFill>
                  <a:srgbClr val="7030A0"/>
                </a:solidFill>
              </a:rPr>
              <a:t>ET design in the EMR region</a:t>
            </a:r>
          </a:p>
          <a:p>
            <a:pPr marL="342900" indent="-342900"/>
            <a:r>
              <a:rPr lang="en-BE" sz="2900" dirty="0">
                <a:solidFill>
                  <a:srgbClr val="7030A0"/>
                </a:solidFill>
              </a:rPr>
              <a:t>Informing local population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C2DA45-F99B-2641-A8C0-45915BB9F488}"/>
              </a:ext>
            </a:extLst>
          </p:cNvPr>
          <p:cNvGrpSpPr/>
          <p:nvPr/>
        </p:nvGrpSpPr>
        <p:grpSpPr>
          <a:xfrm>
            <a:off x="5829126" y="1433384"/>
            <a:ext cx="4609070" cy="4857921"/>
            <a:chOff x="3073400" y="243205"/>
            <a:chExt cx="6045200" cy="63715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3D2B8A6-F71B-A24D-B4E7-C23D3F5978BC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73400" y="243205"/>
              <a:ext cx="6045200" cy="6371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5-point Star 7">
              <a:extLst>
                <a:ext uri="{FF2B5EF4-FFF2-40B4-BE49-F238E27FC236}">
                  <a16:creationId xmlns:a16="http://schemas.microsoft.com/office/drawing/2014/main" id="{2B93528B-DF32-3D41-A2B2-538CB503AC18}"/>
                </a:ext>
              </a:extLst>
            </p:cNvPr>
            <p:cNvSpPr/>
            <p:nvPr/>
          </p:nvSpPr>
          <p:spPr>
            <a:xfrm>
              <a:off x="4300151" y="2323071"/>
              <a:ext cx="210064" cy="21006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9" name="5-point Star 8">
              <a:extLst>
                <a:ext uri="{FF2B5EF4-FFF2-40B4-BE49-F238E27FC236}">
                  <a16:creationId xmlns:a16="http://schemas.microsoft.com/office/drawing/2014/main" id="{AB531F03-F45C-3D4F-86C8-61F148D081B4}"/>
                </a:ext>
              </a:extLst>
            </p:cNvPr>
            <p:cNvSpPr/>
            <p:nvPr/>
          </p:nvSpPr>
          <p:spPr>
            <a:xfrm>
              <a:off x="6639697" y="3587580"/>
              <a:ext cx="210064" cy="21006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0" name="5-point Star 9">
              <a:extLst>
                <a:ext uri="{FF2B5EF4-FFF2-40B4-BE49-F238E27FC236}">
                  <a16:creationId xmlns:a16="http://schemas.microsoft.com/office/drawing/2014/main" id="{732E7CBD-51C8-A24A-BF93-D58184BCD14B}"/>
                </a:ext>
              </a:extLst>
            </p:cNvPr>
            <p:cNvSpPr/>
            <p:nvPr/>
          </p:nvSpPr>
          <p:spPr>
            <a:xfrm>
              <a:off x="4790303" y="5506996"/>
              <a:ext cx="210064" cy="21006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" name="5-point Star 10">
              <a:extLst>
                <a:ext uri="{FF2B5EF4-FFF2-40B4-BE49-F238E27FC236}">
                  <a16:creationId xmlns:a16="http://schemas.microsoft.com/office/drawing/2014/main" id="{0B0C5399-1A33-F449-BC9A-1C0DE791F21B}"/>
                </a:ext>
              </a:extLst>
            </p:cNvPr>
            <p:cNvSpPr/>
            <p:nvPr/>
          </p:nvSpPr>
          <p:spPr>
            <a:xfrm>
              <a:off x="6110417" y="4864445"/>
              <a:ext cx="210064" cy="21006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7441ED55-0FCF-984F-A8E5-0D488EC570E4}"/>
              </a:ext>
            </a:extLst>
          </p:cNvPr>
          <p:cNvSpPr/>
          <p:nvPr/>
        </p:nvSpPr>
        <p:spPr>
          <a:xfrm>
            <a:off x="10547604" y="1530528"/>
            <a:ext cx="160160" cy="1601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4CE4CC-9C57-E746-A059-5A7E84143580}"/>
              </a:ext>
            </a:extLst>
          </p:cNvPr>
          <p:cNvSpPr txBox="1"/>
          <p:nvPr/>
        </p:nvSpPr>
        <p:spPr>
          <a:xfrm>
            <a:off x="10438196" y="1690688"/>
            <a:ext cx="1831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BE" dirty="0"/>
              <a:t>oreseen drillings</a:t>
            </a:r>
          </a:p>
          <a:p>
            <a:endParaRPr lang="en-BE" dirty="0"/>
          </a:p>
          <a:p>
            <a:r>
              <a:rPr lang="en-BE" dirty="0"/>
              <a:t>Seismic lines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5DCB97-2DC0-9446-9452-3B8FEC90D98B}"/>
              </a:ext>
            </a:extLst>
          </p:cNvPr>
          <p:cNvCxnSpPr>
            <a:cxnSpLocks/>
          </p:cNvCxnSpPr>
          <p:nvPr/>
        </p:nvCxnSpPr>
        <p:spPr>
          <a:xfrm flipH="1">
            <a:off x="10547604" y="1992646"/>
            <a:ext cx="434547" cy="24496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5EF4AB-AEF4-8740-B03C-0D966048C6BE}"/>
              </a:ext>
            </a:extLst>
          </p:cNvPr>
          <p:cNvCxnSpPr>
            <a:cxnSpLocks/>
          </p:cNvCxnSpPr>
          <p:nvPr/>
        </p:nvCxnSpPr>
        <p:spPr>
          <a:xfrm flipH="1">
            <a:off x="10842793" y="2029869"/>
            <a:ext cx="434547" cy="244968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912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A9CBE-F223-8C49-9918-9235EF2A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First results: ERT to delineate faults</a:t>
            </a:r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528F514F-9335-5543-9081-1524D076E0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76" r="67523"/>
          <a:stretch/>
        </p:blipFill>
        <p:spPr>
          <a:xfrm>
            <a:off x="838200" y="1690687"/>
            <a:ext cx="3339819" cy="4802187"/>
          </a:xfrm>
          <a:prstGeom prst="rect">
            <a:avLst/>
          </a:prstGeom>
        </p:spPr>
      </p:pic>
      <p:pic>
        <p:nvPicPr>
          <p:cNvPr id="6" name="Beusdael_forage_light.mp4" descr="Beusdael_forage_light.mp4">
            <a:hlinkClick r:id="" action="ppaction://media"/>
            <a:extLst>
              <a:ext uri="{FF2B5EF4-FFF2-40B4-BE49-F238E27FC236}">
                <a16:creationId xmlns:a16="http://schemas.microsoft.com/office/drawing/2014/main" id="{7F058A7D-9D13-C647-B4C5-39570CEC6E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8019" y="1690686"/>
            <a:ext cx="7600030" cy="427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0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AD770-2E3B-BB49-885C-FBAC06C72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First results: collecting geomechanical tests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5BF182A-2F53-B646-A6AA-A0B0698AB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2" r="5682"/>
          <a:stretch/>
        </p:blipFill>
        <p:spPr>
          <a:xfrm>
            <a:off x="8094014" y="1582196"/>
            <a:ext cx="3059084" cy="4445160"/>
          </a:xfrm>
          <a:prstGeom prst="rect">
            <a:avLst/>
          </a:prstGeom>
        </p:spPr>
      </p:pic>
      <p:pic>
        <p:nvPicPr>
          <p:cNvPr id="6" name="Grafik 4">
            <a:extLst>
              <a:ext uri="{FF2B5EF4-FFF2-40B4-BE49-F238E27FC236}">
                <a16:creationId xmlns:a16="http://schemas.microsoft.com/office/drawing/2014/main" id="{64C2F254-77BA-5643-A982-3DCD6CB30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34" y="1573318"/>
            <a:ext cx="3333870" cy="4445160"/>
          </a:xfrm>
          <a:prstGeom prst="rect">
            <a:avLst/>
          </a:prstGeom>
        </p:spPr>
      </p:pic>
      <p:sp>
        <p:nvSpPr>
          <p:cNvPr id="7" name="Textfeld 12">
            <a:extLst>
              <a:ext uri="{FF2B5EF4-FFF2-40B4-BE49-F238E27FC236}">
                <a16:creationId xmlns:a16="http://schemas.microsoft.com/office/drawing/2014/main" id="{59F5ECD7-52EB-F344-AFEA-9D3513595F39}"/>
              </a:ext>
            </a:extLst>
          </p:cNvPr>
          <p:cNvSpPr txBox="1"/>
          <p:nvPr/>
        </p:nvSpPr>
        <p:spPr>
          <a:xfrm>
            <a:off x="1308265" y="1593691"/>
            <a:ext cx="270740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21F4F"/>
                </a:solidFill>
              </a:rPr>
              <a:t>Collecting rock samples</a:t>
            </a:r>
          </a:p>
          <a:p>
            <a:pPr algn="ctr"/>
            <a:r>
              <a:rPr lang="en-US" b="1" dirty="0">
                <a:solidFill>
                  <a:srgbClr val="321F4F"/>
                </a:solidFill>
              </a:rPr>
              <a:t>at representative outcrops</a:t>
            </a:r>
          </a:p>
        </p:txBody>
      </p:sp>
      <p:grpSp>
        <p:nvGrpSpPr>
          <p:cNvPr id="8" name="Gruppieren 34">
            <a:extLst>
              <a:ext uri="{FF2B5EF4-FFF2-40B4-BE49-F238E27FC236}">
                <a16:creationId xmlns:a16="http://schemas.microsoft.com/office/drawing/2014/main" id="{BF21B06C-7358-8948-A78F-1D0EF128F675}"/>
              </a:ext>
            </a:extLst>
          </p:cNvPr>
          <p:cNvGrpSpPr/>
          <p:nvPr/>
        </p:nvGrpSpPr>
        <p:grpSpPr>
          <a:xfrm>
            <a:off x="4532454" y="1578011"/>
            <a:ext cx="3349131" cy="4440467"/>
            <a:chOff x="4520097" y="1695381"/>
            <a:chExt cx="3349131" cy="444046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1BBFE74-5512-124C-BF4C-2B4B612FD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646" y="1695381"/>
              <a:ext cx="1116304" cy="744203"/>
            </a:xfrm>
            <a:prstGeom prst="rect">
              <a:avLst/>
            </a:prstGeom>
          </p:spPr>
        </p:pic>
        <p:pic>
          <p:nvPicPr>
            <p:cNvPr id="10" name="Grafik 14">
              <a:extLst>
                <a:ext uri="{FF2B5EF4-FFF2-40B4-BE49-F238E27FC236}">
                  <a16:creationId xmlns:a16="http://schemas.microsoft.com/office/drawing/2014/main" id="{FFDFDDD8-51D3-EE41-944A-E16B7C281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950" y="1699566"/>
              <a:ext cx="1116304" cy="744202"/>
            </a:xfrm>
            <a:prstGeom prst="rect">
              <a:avLst/>
            </a:prstGeom>
          </p:spPr>
        </p:pic>
        <p:pic>
          <p:nvPicPr>
            <p:cNvPr id="11" name="Grafik 15">
              <a:extLst>
                <a:ext uri="{FF2B5EF4-FFF2-40B4-BE49-F238E27FC236}">
                  <a16:creationId xmlns:a16="http://schemas.microsoft.com/office/drawing/2014/main" id="{BFDBFF67-D762-1C48-BDCF-D2939F9E4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646" y="2444277"/>
              <a:ext cx="1116303" cy="744202"/>
            </a:xfrm>
            <a:prstGeom prst="rect">
              <a:avLst/>
            </a:prstGeom>
          </p:spPr>
        </p:pic>
        <p:pic>
          <p:nvPicPr>
            <p:cNvPr id="12" name="Grafik 16">
              <a:extLst>
                <a:ext uri="{FF2B5EF4-FFF2-40B4-BE49-F238E27FC236}">
                  <a16:creationId xmlns:a16="http://schemas.microsoft.com/office/drawing/2014/main" id="{DF8F2E11-0066-E54C-A8D8-7DBA892F5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950" y="2444277"/>
              <a:ext cx="1116303" cy="744202"/>
            </a:xfrm>
            <a:prstGeom prst="rect">
              <a:avLst/>
            </a:prstGeom>
          </p:spPr>
        </p:pic>
        <p:pic>
          <p:nvPicPr>
            <p:cNvPr id="13" name="Grafik 17">
              <a:extLst>
                <a:ext uri="{FF2B5EF4-FFF2-40B4-BE49-F238E27FC236}">
                  <a16:creationId xmlns:a16="http://schemas.microsoft.com/office/drawing/2014/main" id="{626CA6DF-87C2-4C4C-A6E4-0C0940FEB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097" y="3188479"/>
              <a:ext cx="1116303" cy="744202"/>
            </a:xfrm>
            <a:prstGeom prst="rect">
              <a:avLst/>
            </a:prstGeom>
          </p:spPr>
        </p:pic>
        <p:pic>
          <p:nvPicPr>
            <p:cNvPr id="14" name="Grafik 21">
              <a:extLst>
                <a:ext uri="{FF2B5EF4-FFF2-40B4-BE49-F238E27FC236}">
                  <a16:creationId xmlns:a16="http://schemas.microsoft.com/office/drawing/2014/main" id="{584E06D5-7F98-8743-A143-21B29EF44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097" y="3924902"/>
              <a:ext cx="1116304" cy="744202"/>
            </a:xfrm>
            <a:prstGeom prst="rect">
              <a:avLst/>
            </a:prstGeom>
          </p:spPr>
        </p:pic>
        <p:pic>
          <p:nvPicPr>
            <p:cNvPr id="15" name="Grafik 22">
              <a:extLst>
                <a:ext uri="{FF2B5EF4-FFF2-40B4-BE49-F238E27FC236}">
                  <a16:creationId xmlns:a16="http://schemas.microsoft.com/office/drawing/2014/main" id="{5D7F6328-2D82-F64C-BA4F-DFB756D8A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401" y="3929087"/>
              <a:ext cx="1116303" cy="744202"/>
            </a:xfrm>
            <a:prstGeom prst="rect">
              <a:avLst/>
            </a:prstGeom>
          </p:spPr>
        </p:pic>
        <p:pic>
          <p:nvPicPr>
            <p:cNvPr id="16" name="Grafik 23">
              <a:extLst>
                <a:ext uri="{FF2B5EF4-FFF2-40B4-BE49-F238E27FC236}">
                  <a16:creationId xmlns:a16="http://schemas.microsoft.com/office/drawing/2014/main" id="{CB84C4F6-202F-2946-A9C4-A899C2391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097" y="4673798"/>
              <a:ext cx="1116303" cy="744202"/>
            </a:xfrm>
            <a:prstGeom prst="rect">
              <a:avLst/>
            </a:prstGeom>
          </p:spPr>
        </p:pic>
        <p:pic>
          <p:nvPicPr>
            <p:cNvPr id="17" name="Grafik 24">
              <a:extLst>
                <a:ext uri="{FF2B5EF4-FFF2-40B4-BE49-F238E27FC236}">
                  <a16:creationId xmlns:a16="http://schemas.microsoft.com/office/drawing/2014/main" id="{0714E141-E49C-7F48-99FD-7ADFDB604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401" y="4673798"/>
              <a:ext cx="1116303" cy="744202"/>
            </a:xfrm>
            <a:prstGeom prst="rect">
              <a:avLst/>
            </a:prstGeom>
          </p:spPr>
        </p:pic>
        <p:pic>
          <p:nvPicPr>
            <p:cNvPr id="18" name="Grafik 25">
              <a:extLst>
                <a:ext uri="{FF2B5EF4-FFF2-40B4-BE49-F238E27FC236}">
                  <a16:creationId xmlns:a16="http://schemas.microsoft.com/office/drawing/2014/main" id="{3EAD1E9F-27F1-4F4E-8B90-5C455FCBC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401" y="3184294"/>
              <a:ext cx="1116303" cy="744202"/>
            </a:xfrm>
            <a:prstGeom prst="rect">
              <a:avLst/>
            </a:prstGeom>
          </p:spPr>
        </p:pic>
        <p:pic>
          <p:nvPicPr>
            <p:cNvPr id="19" name="Grafik 26">
              <a:extLst>
                <a:ext uri="{FF2B5EF4-FFF2-40B4-BE49-F238E27FC236}">
                  <a16:creationId xmlns:a16="http://schemas.microsoft.com/office/drawing/2014/main" id="{32942C6A-F14C-D348-9A8E-8A61C0B3B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097" y="5391646"/>
              <a:ext cx="1116303" cy="744202"/>
            </a:xfrm>
            <a:prstGeom prst="rect">
              <a:avLst/>
            </a:prstGeom>
          </p:spPr>
        </p:pic>
        <p:pic>
          <p:nvPicPr>
            <p:cNvPr id="20" name="Grafik 27">
              <a:extLst>
                <a:ext uri="{FF2B5EF4-FFF2-40B4-BE49-F238E27FC236}">
                  <a16:creationId xmlns:a16="http://schemas.microsoft.com/office/drawing/2014/main" id="{C8C7F725-39C2-A543-8581-4421E7CD9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401" y="5391646"/>
              <a:ext cx="1116303" cy="744202"/>
            </a:xfrm>
            <a:prstGeom prst="rect">
              <a:avLst/>
            </a:prstGeom>
          </p:spPr>
        </p:pic>
        <p:pic>
          <p:nvPicPr>
            <p:cNvPr id="21" name="Grafik 28">
              <a:extLst>
                <a:ext uri="{FF2B5EF4-FFF2-40B4-BE49-F238E27FC236}">
                  <a16:creationId xmlns:a16="http://schemas.microsoft.com/office/drawing/2014/main" id="{FA6472AD-0590-D84B-B8E7-D7E21089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925" y="1699566"/>
              <a:ext cx="1116303" cy="744202"/>
            </a:xfrm>
            <a:prstGeom prst="rect">
              <a:avLst/>
            </a:prstGeom>
          </p:spPr>
        </p:pic>
        <p:pic>
          <p:nvPicPr>
            <p:cNvPr id="22" name="Grafik 29">
              <a:extLst>
                <a:ext uri="{FF2B5EF4-FFF2-40B4-BE49-F238E27FC236}">
                  <a16:creationId xmlns:a16="http://schemas.microsoft.com/office/drawing/2014/main" id="{0D8B41D2-5D34-7C4C-9D6E-F512C47CC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925" y="2435399"/>
              <a:ext cx="1116303" cy="744202"/>
            </a:xfrm>
            <a:prstGeom prst="rect">
              <a:avLst/>
            </a:prstGeom>
          </p:spPr>
        </p:pic>
        <p:pic>
          <p:nvPicPr>
            <p:cNvPr id="23" name="Grafik 30">
              <a:extLst>
                <a:ext uri="{FF2B5EF4-FFF2-40B4-BE49-F238E27FC236}">
                  <a16:creationId xmlns:a16="http://schemas.microsoft.com/office/drawing/2014/main" id="{7EA606F3-98CF-1841-95F7-C316BAA08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376" y="3920209"/>
              <a:ext cx="1116303" cy="744202"/>
            </a:xfrm>
            <a:prstGeom prst="rect">
              <a:avLst/>
            </a:prstGeom>
          </p:spPr>
        </p:pic>
        <p:pic>
          <p:nvPicPr>
            <p:cNvPr id="24" name="Grafik 31">
              <a:extLst>
                <a:ext uri="{FF2B5EF4-FFF2-40B4-BE49-F238E27FC236}">
                  <a16:creationId xmlns:a16="http://schemas.microsoft.com/office/drawing/2014/main" id="{C2C28F48-D708-504E-B6C6-06182FBCB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376" y="4664920"/>
              <a:ext cx="1116303" cy="744202"/>
            </a:xfrm>
            <a:prstGeom prst="rect">
              <a:avLst/>
            </a:prstGeom>
          </p:spPr>
        </p:pic>
        <p:pic>
          <p:nvPicPr>
            <p:cNvPr id="25" name="Grafik 32">
              <a:extLst>
                <a:ext uri="{FF2B5EF4-FFF2-40B4-BE49-F238E27FC236}">
                  <a16:creationId xmlns:a16="http://schemas.microsoft.com/office/drawing/2014/main" id="{4F59834E-2326-9940-BE2A-07CDF2079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376" y="3175416"/>
              <a:ext cx="1116303" cy="744202"/>
            </a:xfrm>
            <a:prstGeom prst="rect">
              <a:avLst/>
            </a:prstGeom>
          </p:spPr>
        </p:pic>
        <p:pic>
          <p:nvPicPr>
            <p:cNvPr id="26" name="Grafik 33">
              <a:extLst>
                <a:ext uri="{FF2B5EF4-FFF2-40B4-BE49-F238E27FC236}">
                  <a16:creationId xmlns:a16="http://schemas.microsoft.com/office/drawing/2014/main" id="{0964CE83-37AF-A747-9281-814A0AB64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376" y="5391646"/>
              <a:ext cx="1116303" cy="744202"/>
            </a:xfrm>
            <a:prstGeom prst="rect">
              <a:avLst/>
            </a:prstGeom>
          </p:spPr>
        </p:pic>
      </p:grpSp>
      <p:sp>
        <p:nvSpPr>
          <p:cNvPr id="27" name="Textfeld 13">
            <a:extLst>
              <a:ext uri="{FF2B5EF4-FFF2-40B4-BE49-F238E27FC236}">
                <a16:creationId xmlns:a16="http://schemas.microsoft.com/office/drawing/2014/main" id="{C0DA5C91-6F02-C84F-834C-4877814CE636}"/>
              </a:ext>
            </a:extLst>
          </p:cNvPr>
          <p:cNvSpPr txBox="1"/>
          <p:nvPr/>
        </p:nvSpPr>
        <p:spPr>
          <a:xfrm>
            <a:off x="4994974" y="1597987"/>
            <a:ext cx="242386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21F4F"/>
                </a:solidFill>
              </a:rPr>
              <a:t>Sampling of rock cores</a:t>
            </a:r>
          </a:p>
        </p:txBody>
      </p:sp>
      <p:sp>
        <p:nvSpPr>
          <p:cNvPr id="28" name="Textfeld 36">
            <a:extLst>
              <a:ext uri="{FF2B5EF4-FFF2-40B4-BE49-F238E27FC236}">
                <a16:creationId xmlns:a16="http://schemas.microsoft.com/office/drawing/2014/main" id="{B35BB454-0FEB-D242-B8DA-553C81DEAA41}"/>
              </a:ext>
            </a:extLst>
          </p:cNvPr>
          <p:cNvSpPr txBox="1"/>
          <p:nvPr/>
        </p:nvSpPr>
        <p:spPr>
          <a:xfrm>
            <a:off x="8225192" y="1593691"/>
            <a:ext cx="279672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321F4F"/>
                </a:solidFill>
              </a:rPr>
              <a:t>Determination of </a:t>
            </a:r>
          </a:p>
          <a:p>
            <a:pPr algn="ctr"/>
            <a:r>
              <a:rPr lang="en-US" b="1" dirty="0">
                <a:solidFill>
                  <a:srgbClr val="321F4F"/>
                </a:solidFill>
              </a:rPr>
              <a:t>geomechanical parameters</a:t>
            </a:r>
          </a:p>
        </p:txBody>
      </p:sp>
    </p:spTree>
    <p:extLst>
      <p:ext uri="{BB962C8B-B14F-4D97-AF65-F5344CB8AC3E}">
        <p14:creationId xmlns:p14="http://schemas.microsoft.com/office/powerpoint/2010/main" val="3997230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78870-9A5C-7D4B-8D42-35D8221EC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After E-TEST delivers, uncertainties will remain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2B79C-E224-8C46-919E-4328CEED4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BDB205-BC00-2142-A67A-E30159286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774508" y="1264319"/>
            <a:ext cx="2716217" cy="3838834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875C8C0-910A-684C-81CC-5F05C1092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19" y="1774010"/>
            <a:ext cx="4079839" cy="4351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6FBB3B-CCDD-0F4D-A709-4CE63FB73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867" y="3800476"/>
            <a:ext cx="6781656" cy="479442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8317D6-53BA-8E40-BAAE-1BF31D1CD67E}"/>
              </a:ext>
            </a:extLst>
          </p:cNvPr>
          <p:cNvCxnSpPr/>
          <p:nvPr/>
        </p:nvCxnSpPr>
        <p:spPr>
          <a:xfrm flipV="1">
            <a:off x="1507524" y="2458995"/>
            <a:ext cx="864973" cy="48191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2CB9D69-9C83-7148-A9DB-ED1E36B9F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935671" y="1243594"/>
            <a:ext cx="2716219" cy="38388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164117-5F4F-6044-A977-FD89FBEA72EF}"/>
              </a:ext>
            </a:extLst>
          </p:cNvPr>
          <p:cNvSpPr txBox="1"/>
          <p:nvPr/>
        </p:nvSpPr>
        <p:spPr>
          <a:xfrm>
            <a:off x="1341801" y="25303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A4E7EC-88EA-AA43-8920-AF9E03411CBF}"/>
              </a:ext>
            </a:extLst>
          </p:cNvPr>
          <p:cNvSpPr txBox="1"/>
          <p:nvPr/>
        </p:nvSpPr>
        <p:spPr>
          <a:xfrm>
            <a:off x="2637191" y="34333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E43D6D-BF29-414D-BDFF-F300C6663C54}"/>
              </a:ext>
            </a:extLst>
          </p:cNvPr>
          <p:cNvSpPr txBox="1"/>
          <p:nvPr/>
        </p:nvSpPr>
        <p:spPr>
          <a:xfrm>
            <a:off x="4616353" y="18256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C389E4-C52E-5342-BA9C-FF9ADD9A216E}"/>
              </a:ext>
            </a:extLst>
          </p:cNvPr>
          <p:cNvSpPr txBox="1"/>
          <p:nvPr/>
        </p:nvSpPr>
        <p:spPr>
          <a:xfrm>
            <a:off x="11595791" y="20017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4508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5E83B-E0C0-5746-B181-7AF3E38C3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Key </a:t>
            </a:r>
            <a:r>
              <a:rPr lang="en-BE" dirty="0">
                <a:solidFill>
                  <a:srgbClr val="7030A0"/>
                </a:solidFill>
              </a:rPr>
              <a:t>issues</a:t>
            </a:r>
            <a:r>
              <a:rPr lang="en-BE" dirty="0"/>
              <a:t> towards the optimal location of ET in EMR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D0EC-FF53-3D47-9F5A-6BE2053C3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32933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BE" dirty="0"/>
              <a:t>Our perimeter is relatively well defined (cf. GIS)</a:t>
            </a:r>
          </a:p>
          <a:p>
            <a:pPr marL="0" indent="0">
              <a:buNone/>
            </a:pPr>
            <a:r>
              <a:rPr lang="en-BE" dirty="0"/>
              <a:t>Lower the </a:t>
            </a:r>
            <a:r>
              <a:rPr lang="en-BE" dirty="0">
                <a:solidFill>
                  <a:srgbClr val="7030A0"/>
                </a:solidFill>
              </a:rPr>
              <a:t>uncertainties</a:t>
            </a:r>
            <a:r>
              <a:rPr lang="en-BE" dirty="0"/>
              <a:t> on</a:t>
            </a:r>
          </a:p>
          <a:p>
            <a:pPr lvl="1"/>
            <a:r>
              <a:rPr lang="en-GB" dirty="0"/>
              <a:t>Corner points and access configuration</a:t>
            </a:r>
          </a:p>
          <a:p>
            <a:pPr lvl="1"/>
            <a:r>
              <a:rPr lang="en-GB" dirty="0"/>
              <a:t>Structural geology and faults properties</a:t>
            </a:r>
          </a:p>
          <a:p>
            <a:pPr lvl="1"/>
            <a:r>
              <a:rPr lang="en-GB" dirty="0"/>
              <a:t>Groundwater conditions</a:t>
            </a:r>
          </a:p>
          <a:p>
            <a:pPr lvl="1"/>
            <a:r>
              <a:rPr lang="en-GB" dirty="0" err="1"/>
              <a:t>Geomechanical</a:t>
            </a:r>
            <a:r>
              <a:rPr lang="en-GB" dirty="0"/>
              <a:t> properties</a:t>
            </a:r>
          </a:p>
          <a:p>
            <a:pPr lvl="1"/>
            <a:r>
              <a:rPr lang="en-GB" dirty="0"/>
              <a:t>Influence man-made structures/activities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 Additional datasets (boreholes, geophysics) are welcome as well as expert advice, duplication of work not so much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We can make a case for it </a:t>
            </a:r>
            <a:r>
              <a:rPr lang="en-GB"/>
              <a:t>but who </a:t>
            </a:r>
            <a:r>
              <a:rPr lang="en-GB" dirty="0"/>
              <a:t>should we approach ? 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Focus various companies which are willing to support our efforts</a:t>
            </a:r>
          </a:p>
          <a:p>
            <a:pPr marL="0" indent="0">
              <a:buNone/>
            </a:pPr>
            <a:r>
              <a:rPr lang="en-GB" dirty="0"/>
              <a:t>Anticipate </a:t>
            </a:r>
            <a:r>
              <a:rPr lang="en-GB" dirty="0">
                <a:solidFill>
                  <a:srgbClr val="7030A0"/>
                </a:solidFill>
              </a:rPr>
              <a:t>legal/local issues</a:t>
            </a:r>
          </a:p>
          <a:p>
            <a:pPr lvl="1"/>
            <a:r>
              <a:rPr lang="en-GB" dirty="0"/>
              <a:t>Excavation fluxes</a:t>
            </a:r>
          </a:p>
          <a:p>
            <a:pPr lvl="1"/>
            <a:r>
              <a:rPr lang="en-GB" dirty="0"/>
              <a:t>Local politics and legal issues</a:t>
            </a:r>
          </a:p>
          <a:p>
            <a:pPr lvl="1"/>
            <a:r>
              <a:rPr lang="en-GB" dirty="0"/>
              <a:t>Population </a:t>
            </a:r>
            <a:r>
              <a:rPr lang="en-GB" dirty="0" err="1"/>
              <a:t>prepardness</a:t>
            </a:r>
            <a:endParaRPr lang="en-GB" dirty="0"/>
          </a:p>
          <a:p>
            <a:pPr>
              <a:buFont typeface="Wingdings" pitchFamily="2" charset="2"/>
              <a:buChar char="Ø"/>
            </a:pPr>
            <a:r>
              <a:rPr lang="en-GB" dirty="0"/>
              <a:t>Early contractor involvement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BE/NL/DE Information campaign </a:t>
            </a:r>
            <a:endParaRPr lang="en-BE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F984ADA-5BCF-264E-8585-FE3B71906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999" y="1374498"/>
            <a:ext cx="3583801" cy="49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8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F2A7B-7976-F449-B04E-BF253C631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Early contractor involvment</a:t>
            </a:r>
          </a:p>
        </p:txBody>
      </p:sp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F65D7A9C-8BA1-4241-8453-DA04DA47F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8213" y="1298820"/>
            <a:ext cx="7195574" cy="509520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683A8A-E62C-454C-BE06-10E5FAAFA73B}"/>
              </a:ext>
            </a:extLst>
          </p:cNvPr>
          <p:cNvSpPr/>
          <p:nvPr/>
        </p:nvSpPr>
        <p:spPr>
          <a:xfrm>
            <a:off x="3165890" y="6374885"/>
            <a:ext cx="5662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E" dirty="0"/>
              <a:t>Paulos Abebe Wondimu Doctoral theses at NTNU, 2019:36</a:t>
            </a:r>
          </a:p>
        </p:txBody>
      </p:sp>
    </p:spTree>
    <p:extLst>
      <p:ext uri="{BB962C8B-B14F-4D97-AF65-F5344CB8AC3E}">
        <p14:creationId xmlns:p14="http://schemas.microsoft.com/office/powerpoint/2010/main" val="2568699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7F075-03DC-1543-99EF-584F1B8D4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Early contractor involvement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E897A-1303-374D-816D-5E5BA39F0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practice of “early contractor involvement” is about involvement of the contractor in design development to obtain a </a:t>
            </a:r>
            <a:r>
              <a:rPr lang="en-GB" b="1" dirty="0"/>
              <a:t>benefit of the contractor’s expertise as a builder</a:t>
            </a:r>
            <a:r>
              <a:rPr lang="en-GB" dirty="0"/>
              <a:t>. </a:t>
            </a:r>
          </a:p>
          <a:p>
            <a:r>
              <a:rPr lang="en-BE" dirty="0"/>
              <a:t>Improved </a:t>
            </a:r>
            <a:r>
              <a:rPr lang="en-BE" b="1" dirty="0"/>
              <a:t>risk management </a:t>
            </a:r>
            <a:r>
              <a:rPr lang="en-BE" dirty="0"/>
              <a:t>(foreseen or unforeseent)</a:t>
            </a:r>
          </a:p>
          <a:p>
            <a:r>
              <a:rPr lang="en-BE" b="1" dirty="0"/>
              <a:t>Environmental impact </a:t>
            </a:r>
            <a:r>
              <a:rPr lang="en-BE" dirty="0"/>
              <a:t>minimisation (dust, (ground)water use, noise, vibrations…)</a:t>
            </a:r>
          </a:p>
          <a:p>
            <a:r>
              <a:rPr lang="en-BE" dirty="0"/>
              <a:t>Better </a:t>
            </a:r>
            <a:r>
              <a:rPr lang="en-BE" b="1" dirty="0"/>
              <a:t>ressources planning</a:t>
            </a:r>
          </a:p>
          <a:p>
            <a:r>
              <a:rPr lang="en-BE" dirty="0"/>
              <a:t>Greatest influence on </a:t>
            </a:r>
            <a:r>
              <a:rPr lang="en-BE" b="1" dirty="0"/>
              <a:t>costs</a:t>
            </a:r>
            <a:r>
              <a:rPr lang="en-BE" dirty="0"/>
              <a:t> (10% to 30% cost savings)</a:t>
            </a:r>
          </a:p>
        </p:txBody>
      </p:sp>
    </p:spTree>
    <p:extLst>
      <p:ext uri="{BB962C8B-B14F-4D97-AF65-F5344CB8AC3E}">
        <p14:creationId xmlns:p14="http://schemas.microsoft.com/office/powerpoint/2010/main" val="2608021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370</Words>
  <Application>Microsoft Macintosh PowerPoint</Application>
  <PresentationFormat>Widescreen</PresentationFormat>
  <Paragraphs>70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ET: where to focus &amp; where to accelerate?</vt:lpstr>
      <vt:lpstr>Key geological conditions</vt:lpstr>
      <vt:lpstr>E-TEST will deliver for the GEO part</vt:lpstr>
      <vt:lpstr>First results: ERT to delineate faults</vt:lpstr>
      <vt:lpstr>First results: collecting geomechanical tests</vt:lpstr>
      <vt:lpstr>After E-TEST delivers, uncertainties will remain</vt:lpstr>
      <vt:lpstr>Key issues towards the optimal location of ET in EMR</vt:lpstr>
      <vt:lpstr>Early contractor involvment</vt:lpstr>
      <vt:lpstr>Early contractor involvement benefits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ET: where to focus &amp; where to accelerate?</dc:title>
  <dc:creator>Frederic Nguyen</dc:creator>
  <cp:lastModifiedBy>Frederic Nguyen</cp:lastModifiedBy>
  <cp:revision>41</cp:revision>
  <dcterms:created xsi:type="dcterms:W3CDTF">2020-11-26T12:01:07Z</dcterms:created>
  <dcterms:modified xsi:type="dcterms:W3CDTF">2020-11-27T10:15:50Z</dcterms:modified>
</cp:coreProperties>
</file>