
<file path=[Content_Types].xml><?xml version="1.0" encoding="utf-8"?>
<Types xmlns="http://schemas.openxmlformats.org/package/2006/content-types">
  <Default Extension="png" ContentType="image/png"/>
  <Default Extension="webm" ContentType="video/webm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06" autoAdjust="0"/>
  </p:normalViewPr>
  <p:slideViewPr>
    <p:cSldViewPr snapToGrid="0">
      <p:cViewPr varScale="1">
        <p:scale>
          <a:sx n="81" d="100"/>
          <a:sy n="81" d="100"/>
        </p:scale>
        <p:origin x="82" y="49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C8B6D-3DDB-4FB5-8E43-69EF1C0A716B}" type="datetimeFigureOut">
              <a:rPr lang="de-DE" smtClean="0"/>
              <a:t>27.11.2020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7C12-3922-4A19-8803-2E5C400115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73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61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85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63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105156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3696751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534951" y="1038542"/>
            <a:ext cx="70560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WTH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22733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81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6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89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4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66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792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C1983E7E-2983-4F37-99C2-D64CDD285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416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6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1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2000">
              <a:srgbClr val="1D345D"/>
            </a:gs>
            <a:gs pos="100000">
              <a:srgbClr val="0E192C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Achim Stahl, 27.11.2020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3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ebm"/><Relationship Id="rId1" Type="http://schemas.microsoft.com/office/2007/relationships/media" Target="../media/media2.webm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69" y="5902"/>
            <a:ext cx="9732260" cy="684619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417095" y="0"/>
            <a:ext cx="552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Einstein</a:t>
            </a:r>
            <a:r>
              <a:rPr kumimoji="0" lang="en-US" sz="5400" b="1" i="0" u="none" strike="noStrike" kern="1200" cap="none" spc="50" normalizeH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50" normalizeH="0" baseline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Telescope</a:t>
            </a:r>
            <a:endParaRPr kumimoji="0" lang="en-US" sz="5400" b="1" i="0" u="none" strike="noStrike" kern="1200" cap="none" spc="50" normalizeH="0" baseline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9100754" y="6262758"/>
            <a:ext cx="16450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Computing</a:t>
            </a:r>
            <a:endParaRPr kumimoji="0" lang="en-US" sz="2400" b="1" i="0" u="none" strike="noStrike" kern="1200" cap="none" spc="50" normalizeH="0" baseline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991014" y="1677727"/>
            <a:ext cx="6209969" cy="328388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There are substantial challenges ahead.</a:t>
            </a:r>
          </a:p>
          <a:p>
            <a:pPr marL="4680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There are interesting new approaches in the making (</a:t>
            </a:r>
            <a:r>
              <a:rPr lang="en-US" dirty="0" smtClean="0">
                <a:solidFill>
                  <a:schemeClr val="tx1"/>
                </a:solidFill>
              </a:rPr>
              <a:t>Artificial Intelligence, Quantum Computing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marL="4680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There are significant funding opportunities.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30905" y="3319670"/>
            <a:ext cx="3941198" cy="26862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100"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Challenges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Operation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Multimessenger</a:t>
            </a:r>
            <a:r>
              <a:rPr lang="en-US" sz="2400" dirty="0" smtClean="0">
                <a:solidFill>
                  <a:schemeClr val="tx1"/>
                </a:solidFill>
              </a:rPr>
              <a:t>-Trigger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Data Analysis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6680" y="6367559"/>
            <a:ext cx="2743200" cy="365125"/>
          </a:xfrm>
        </p:spPr>
        <p:txBody>
          <a:bodyPr/>
          <a:lstStyle/>
          <a:p>
            <a:r>
              <a:rPr lang="en-US" dirty="0" smtClean="0"/>
              <a:t>Achim Stahl, 27.11.2020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9342118" y="6405570"/>
            <a:ext cx="2743200" cy="365125"/>
          </a:xfrm>
        </p:spPr>
        <p:txBody>
          <a:bodyPr/>
          <a:lstStyle/>
          <a:p>
            <a:fld id="{C1983E7E-2983-4F37-99C2-D64CDD2853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Achim Stahl, 27.11.2020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83135" y="0"/>
            <a:ext cx="3151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Operation</a:t>
            </a:r>
            <a:endParaRPr kumimoji="0" lang="en-US" sz="5400" b="1" i="0" u="none" strike="noStrike" kern="1200" cap="none" spc="50" normalizeH="0" baseline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81" y="1079248"/>
            <a:ext cx="7862916" cy="558123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869159" y="663934"/>
            <a:ext cx="3451634" cy="18566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100"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Interferometer Control</a:t>
            </a:r>
          </a:p>
          <a:p>
            <a:pPr marL="125100" algn="ctr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More complex than any instrument before!</a:t>
            </a:r>
          </a:p>
        </p:txBody>
      </p:sp>
    </p:spTree>
    <p:extLst>
      <p:ext uri="{BB962C8B-B14F-4D97-AF65-F5344CB8AC3E}">
        <p14:creationId xmlns:p14="http://schemas.microsoft.com/office/powerpoint/2010/main" val="19027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31" y="-14953"/>
            <a:ext cx="5091769" cy="6858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Achim Stahl, 27.11.2020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5" y="1076979"/>
            <a:ext cx="6989180" cy="492345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83300" y="0"/>
            <a:ext cx="4190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Seismic Noise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5905" y="6031210"/>
            <a:ext cx="6248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Measurements show appropriate conditions in the </a:t>
            </a:r>
            <a:r>
              <a:rPr lang="en-US" sz="2000" dirty="0" err="1" smtClean="0">
                <a:solidFill>
                  <a:schemeClr val="bg1"/>
                </a:solidFill>
              </a:rPr>
              <a:t>Euregio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31" y="-14953"/>
            <a:ext cx="5091769" cy="6858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Achim Stahl, 27.11.2020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5" y="1076979"/>
            <a:ext cx="6989180" cy="492345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9764" y="0"/>
            <a:ext cx="5240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Newtonian Noise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5905" y="6031210"/>
            <a:ext cx="4342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Newtonian Noise: factor 2 above target.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Seismic Wave Propagation -Part 1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1091" y="3279109"/>
            <a:ext cx="6011333" cy="338137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922877" y="250466"/>
            <a:ext cx="4278645" cy="316859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100"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Newtonian Noise Correction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Seismometer arrays detect seismic waves.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25100">
              <a:spcBef>
                <a:spcPts val="120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25100">
              <a:spcBef>
                <a:spcPts val="1200"/>
              </a:spcBef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37743" y="1762546"/>
            <a:ext cx="3377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80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Reconstruct waves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       </a:t>
            </a: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correct signals.</a:t>
            </a:r>
            <a:endParaRPr lang="en-US" sz="24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88163" y="2635020"/>
            <a:ext cx="222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80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In real time?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Achim Stahl, 27.11.2020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52332" y="0"/>
            <a:ext cx="343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Total Noise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1" y="1224500"/>
            <a:ext cx="4122074" cy="378449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90" y="1224500"/>
            <a:ext cx="4152262" cy="378449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484161" y="5310160"/>
            <a:ext cx="6193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Current control systems: </a:t>
            </a:r>
            <a:r>
              <a:rPr lang="en-US" sz="3200" dirty="0" smtClean="0">
                <a:solidFill>
                  <a:srgbClr val="92D050"/>
                </a:solidFill>
              </a:rPr>
              <a:t>okay</a:t>
            </a:r>
            <a:r>
              <a:rPr lang="en-US" sz="3200" dirty="0" smtClean="0">
                <a:solidFill>
                  <a:schemeClr val="bg1"/>
                </a:solidFill>
              </a:rPr>
              <a:t> / </a:t>
            </a:r>
            <a:r>
              <a:rPr lang="en-US" sz="3200" dirty="0" smtClean="0">
                <a:solidFill>
                  <a:srgbClr val="FF0000"/>
                </a:solidFill>
              </a:rPr>
              <a:t>veto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644993" y="528761"/>
            <a:ext cx="3607614" cy="34389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100"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Interferometer Control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Extract a quantitative noise level from the control system?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Frequency dependent ?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 real time for the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MM-trigger?</a:t>
            </a:r>
          </a:p>
        </p:txBody>
      </p:sp>
    </p:spTree>
    <p:extLst>
      <p:ext uri="{BB962C8B-B14F-4D97-AF65-F5344CB8AC3E}">
        <p14:creationId xmlns:p14="http://schemas.microsoft.com/office/powerpoint/2010/main" val="19899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3002392" y="-217351"/>
            <a:ext cx="9597491" cy="6623904"/>
          </a:xfrm>
          <a:prstGeom prst="roundRect">
            <a:avLst>
              <a:gd name="adj" fmla="val 50000"/>
            </a:avLst>
          </a:prstGeom>
          <a:blipFill dpi="0" rotWithShape="1">
            <a:blip r:embed="rId2">
              <a:alphaModFix amt="53000"/>
            </a:blip>
            <a:srcRect/>
            <a:stretch>
              <a:fillRect/>
            </a:stretch>
          </a:blipFill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feil nach rechts 37"/>
          <p:cNvSpPr/>
          <p:nvPr/>
        </p:nvSpPr>
        <p:spPr>
          <a:xfrm>
            <a:off x="10546952" y="2030945"/>
            <a:ext cx="1959580" cy="1146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feil nach rechts 9"/>
          <p:cNvSpPr/>
          <p:nvPr/>
        </p:nvSpPr>
        <p:spPr>
          <a:xfrm>
            <a:off x="6106602" y="2019208"/>
            <a:ext cx="4739304" cy="1146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08000" y="0"/>
            <a:ext cx="3496598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950" b="1" dirty="0" smtClean="0">
                <a:ln/>
                <a:solidFill>
                  <a:schemeClr val="bg1">
                    <a:lumMod val="95000"/>
                  </a:schemeClr>
                </a:solidFill>
              </a:rPr>
              <a:t>MM-Triggers</a:t>
            </a:r>
            <a:endParaRPr lang="en-US" sz="4950" b="1" dirty="0">
              <a:ln/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97852" y="4753438"/>
            <a:ext cx="98624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Fast and efficient triggering enables </a:t>
            </a:r>
            <a:r>
              <a:rPr lang="en-US" sz="2800" dirty="0" err="1" smtClean="0">
                <a:solidFill>
                  <a:schemeClr val="bg1"/>
                </a:solidFill>
              </a:rPr>
              <a:t>multimessenger</a:t>
            </a:r>
            <a:r>
              <a:rPr lang="en-US" sz="2800" dirty="0" smtClean="0">
                <a:solidFill>
                  <a:schemeClr val="bg1"/>
                </a:solidFill>
              </a:rPr>
              <a:t> observations!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Achim Stahl, 27.11.2020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Pfeil nach rechts 3"/>
          <p:cNvSpPr/>
          <p:nvPr/>
        </p:nvSpPr>
        <p:spPr>
          <a:xfrm>
            <a:off x="-147894" y="2019208"/>
            <a:ext cx="6656832" cy="1146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5862762" y="2055784"/>
            <a:ext cx="780288" cy="1072896"/>
          </a:xfrm>
          <a:prstGeom prst="irregularSeal1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5264798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6229074" y="932688"/>
            <a:ext cx="4343" cy="24977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7242118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8206394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10134946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11099226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4300522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3336246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2371970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1407694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43418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7178" y="3699918"/>
            <a:ext cx="1145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days       1 day     3 hours	   15 min.     100 sec.    10 sec.           0            10 sec.      100 sec.   15 min.     3 hours       1 day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Gerader Verbinder 24"/>
          <p:cNvCxnSpPr/>
          <p:nvPr/>
        </p:nvCxnSpPr>
        <p:spPr>
          <a:xfrm>
            <a:off x="9170670" y="1787560"/>
            <a:ext cx="12192" cy="160934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006312" y="37253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Collision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4686510" y="1022441"/>
            <a:ext cx="1109472" cy="402336"/>
          </a:xfrm>
          <a:prstGeom prst="roundRect">
            <a:avLst/>
          </a:prstGeom>
          <a:solidFill>
            <a:srgbClr val="CC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LIGO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5253438" y="1424777"/>
            <a:ext cx="23552" cy="836839"/>
          </a:xfrm>
          <a:prstGeom prst="straightConnector1">
            <a:avLst/>
          </a:prstGeom>
          <a:ln w="92075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bgerundetes Rechteck 31"/>
          <p:cNvSpPr/>
          <p:nvPr/>
        </p:nvSpPr>
        <p:spPr>
          <a:xfrm>
            <a:off x="6119070" y="1016345"/>
            <a:ext cx="1109472" cy="402336"/>
          </a:xfrm>
          <a:prstGeom prst="roundRect">
            <a:avLst/>
          </a:prstGeom>
          <a:solidFill>
            <a:srgbClr val="CC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X-Ray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6650254" y="1430418"/>
            <a:ext cx="23552" cy="836839"/>
          </a:xfrm>
          <a:prstGeom prst="straightConnector1">
            <a:avLst/>
          </a:prstGeom>
          <a:ln w="92075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bgerundetes Rechteck 33"/>
          <p:cNvSpPr/>
          <p:nvPr/>
        </p:nvSpPr>
        <p:spPr>
          <a:xfrm>
            <a:off x="10078273" y="1028082"/>
            <a:ext cx="1473759" cy="402336"/>
          </a:xfrm>
          <a:prstGeom prst="roundRect">
            <a:avLst/>
          </a:prstGeom>
          <a:solidFill>
            <a:srgbClr val="CC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Optical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10822354" y="1449282"/>
            <a:ext cx="23552" cy="836839"/>
          </a:xfrm>
          <a:prstGeom prst="straightConnector1">
            <a:avLst/>
          </a:prstGeom>
          <a:ln w="92075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bgerundetes Rechteck 35"/>
          <p:cNvSpPr/>
          <p:nvPr/>
        </p:nvSpPr>
        <p:spPr>
          <a:xfrm>
            <a:off x="646526" y="1063710"/>
            <a:ext cx="1109472" cy="402336"/>
          </a:xfrm>
          <a:prstGeom prst="round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ET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1213454" y="1466046"/>
            <a:ext cx="23552" cy="836839"/>
          </a:xfrm>
          <a:prstGeom prst="straightConnector1">
            <a:avLst/>
          </a:prstGeom>
          <a:ln w="920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10743819" y="2291886"/>
            <a:ext cx="121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Multi-</a:t>
            </a:r>
          </a:p>
          <a:p>
            <a:pPr algn="ctr"/>
            <a:r>
              <a:rPr lang="en-US" dirty="0" smtClean="0"/>
              <a:t>Messenger</a:t>
            </a:r>
            <a:endParaRPr lang="en-US" dirty="0"/>
          </a:p>
        </p:txBody>
      </p:sp>
      <p:sp>
        <p:nvSpPr>
          <p:cNvPr id="41" name="Textfeld 40"/>
          <p:cNvSpPr txBox="1"/>
          <p:nvPr/>
        </p:nvSpPr>
        <p:spPr>
          <a:xfrm>
            <a:off x="10546952" y="66246"/>
            <a:ext cx="1358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GW170817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185394" y="2745020"/>
            <a:ext cx="6425130" cy="34389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100"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MM-Trigger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handle 6 interferometers instead of 1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search for a larger variety of sources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determine the source direction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identify potential candidates for follow-up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too many signals to follow up on all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03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Achim Stahl, 27.11.2020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3" y="960755"/>
            <a:ext cx="4833728" cy="482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Rechteck 4"/>
          <p:cNvSpPr/>
          <p:nvPr/>
        </p:nvSpPr>
        <p:spPr>
          <a:xfrm>
            <a:off x="108000" y="0"/>
            <a:ext cx="3669787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950" b="1" dirty="0" smtClean="0">
                <a:ln/>
                <a:solidFill>
                  <a:schemeClr val="bg1">
                    <a:lumMod val="95000"/>
                  </a:schemeClr>
                </a:solidFill>
              </a:rPr>
              <a:t>Data Analysis</a:t>
            </a:r>
            <a:endParaRPr lang="en-US" sz="4950" b="1" dirty="0">
              <a:ln/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Video GW190412 Binary Black Hole Merger LIGO Livingst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867" y="3683977"/>
            <a:ext cx="4970652" cy="279394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3410" y="3694863"/>
            <a:ext cx="596635" cy="594109"/>
          </a:xfrm>
          <a:prstGeom prst="rect">
            <a:avLst/>
          </a:prstGeom>
          <a:solidFill>
            <a:srgbClr val="102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51871" y="1397053"/>
            <a:ext cx="56055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LIGO/VIRGO: parameter extraction 		  through template fit.</a:t>
            </a: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catalogue of templates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6043" y="3167740"/>
            <a:ext cx="5762191" cy="339331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100"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Einstein-Telescope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Large variety of sources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More parameters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More </a:t>
            </a:r>
            <a:r>
              <a:rPr lang="en-US" sz="2400" dirty="0" smtClean="0">
                <a:solidFill>
                  <a:schemeClr val="tx1"/>
                </a:solidFill>
              </a:rPr>
              <a:t>events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Much longer duration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More precise estimates</a:t>
            </a:r>
          </a:p>
        </p:txBody>
      </p:sp>
      <p:sp>
        <p:nvSpPr>
          <p:cNvPr id="10" name="Rechteck 9"/>
          <p:cNvSpPr/>
          <p:nvPr/>
        </p:nvSpPr>
        <p:spPr>
          <a:xfrm>
            <a:off x="4244901" y="4835680"/>
            <a:ext cx="3048528" cy="873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100" algn="ctr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Need new methods!</a:t>
            </a:r>
          </a:p>
        </p:txBody>
      </p:sp>
    </p:spTree>
    <p:extLst>
      <p:ext uri="{BB962C8B-B14F-4D97-AF65-F5344CB8AC3E}">
        <p14:creationId xmlns:p14="http://schemas.microsoft.com/office/powerpoint/2010/main" val="1715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69" y="5902"/>
            <a:ext cx="9732260" cy="684619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84443" y="0"/>
            <a:ext cx="552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Einstein Telescope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021145" y="1122873"/>
            <a:ext cx="2005167" cy="2532842"/>
            <a:chOff x="6536812" y="3586316"/>
            <a:chExt cx="1930400" cy="24384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12" y="3586316"/>
              <a:ext cx="1930400" cy="2438400"/>
            </a:xfrm>
            <a:prstGeom prst="roundRect">
              <a:avLst>
                <a:gd name="adj" fmla="val 25326"/>
              </a:avLst>
            </a:prstGeom>
            <a:effectLst>
              <a:softEdge rad="88900"/>
            </a:effectLst>
          </p:spPr>
        </p:pic>
        <p:sp>
          <p:nvSpPr>
            <p:cNvPr id="9" name="Textfeld 8"/>
            <p:cNvSpPr txBox="1"/>
            <p:nvPr/>
          </p:nvSpPr>
          <p:spPr>
            <a:xfrm>
              <a:off x="7306845" y="5422392"/>
              <a:ext cx="927790" cy="35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mic Sans MS" panose="030F0702030302020204" pitchFamily="66" charset="0"/>
                </a:rPr>
                <a:t>Thanks</a:t>
              </a:r>
              <a:endParaRPr lang="en-US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08857" y="6356350"/>
            <a:ext cx="2743200" cy="365125"/>
          </a:xfrm>
        </p:spPr>
        <p:txBody>
          <a:bodyPr/>
          <a:lstStyle/>
          <a:p>
            <a:r>
              <a:rPr lang="en-US" dirty="0" smtClean="0"/>
              <a:t>Achim Stahl, 27.11.2020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324911" y="6388100"/>
            <a:ext cx="2743200" cy="365125"/>
          </a:xfrm>
        </p:spPr>
        <p:txBody>
          <a:bodyPr/>
          <a:lstStyle/>
          <a:p>
            <a:fld id="{C1983E7E-2983-4F37-99C2-D64CDD2853A0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501667" y="2191628"/>
            <a:ext cx="6413496" cy="27745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100"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Summary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125100"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New computing methods are needed at least for: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Operation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Multimessenger</a:t>
            </a:r>
            <a:r>
              <a:rPr lang="en-US" sz="2400" dirty="0" smtClean="0">
                <a:solidFill>
                  <a:schemeClr val="tx1"/>
                </a:solidFill>
              </a:rPr>
              <a:t>-Trigger</a:t>
            </a:r>
          </a:p>
          <a:p>
            <a:pPr marL="4680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Data Analysis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5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Breitbild</PresentationFormat>
  <Paragraphs>76</Paragraphs>
  <Slides>8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Wingdings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Achim Stahl</dc:creator>
  <cp:lastModifiedBy>Achim Stahl</cp:lastModifiedBy>
  <cp:revision>12</cp:revision>
  <dcterms:created xsi:type="dcterms:W3CDTF">2020-11-26T07:04:41Z</dcterms:created>
  <dcterms:modified xsi:type="dcterms:W3CDTF">2020-11-27T09:41:00Z</dcterms:modified>
</cp:coreProperties>
</file>