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0" r:id="rId3"/>
  </p:sldMasterIdLst>
  <p:notesMasterIdLst>
    <p:notesMasterId r:id="rId29"/>
  </p:notesMasterIdLst>
  <p:sldIdLst>
    <p:sldId id="257" r:id="rId4"/>
    <p:sldId id="273" r:id="rId5"/>
    <p:sldId id="274" r:id="rId6"/>
    <p:sldId id="263" r:id="rId7"/>
    <p:sldId id="275" r:id="rId8"/>
    <p:sldId id="276" r:id="rId9"/>
    <p:sldId id="260" r:id="rId10"/>
    <p:sldId id="285" r:id="rId11"/>
    <p:sldId id="288" r:id="rId12"/>
    <p:sldId id="286" r:id="rId13"/>
    <p:sldId id="277" r:id="rId14"/>
    <p:sldId id="292" r:id="rId15"/>
    <p:sldId id="268" r:id="rId16"/>
    <p:sldId id="289" r:id="rId17"/>
    <p:sldId id="290" r:id="rId18"/>
    <p:sldId id="291" r:id="rId19"/>
    <p:sldId id="296" r:id="rId20"/>
    <p:sldId id="293" r:id="rId21"/>
    <p:sldId id="308" r:id="rId22"/>
    <p:sldId id="309" r:id="rId23"/>
    <p:sldId id="310" r:id="rId24"/>
    <p:sldId id="311" r:id="rId25"/>
    <p:sldId id="315" r:id="rId26"/>
    <p:sldId id="314" r:id="rId27"/>
    <p:sldId id="313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6FD40-3EC7-479E-BACA-4BFDC4E7018C}" type="datetimeFigureOut">
              <a:rPr lang="nl-NL" smtClean="0"/>
              <a:t>15-7-2020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0CD59-5D12-4D96-BD5B-496AC178034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2645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400801"/>
            <a:ext cx="77435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324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DC3B78-EEF0-4A50-8C83-6C099AAFA818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0807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72D58F-2246-4123-A398-651B5EEA78A0}" type="datetime1">
              <a:rPr lang="en-US" sz="20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7/15/2020</a:t>
            </a:fld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0E2CA7-DF71-4BAE-8D6F-E1E829853F6A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299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5B541A-DC18-4210-A75E-78B1A3BAB6F5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18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809F37-A5C5-4916-BD56-0783B2528AE9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077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54A1F7-FE1B-4885-B646-21A2CDD25E02}" type="datetime1">
              <a:rPr lang="en-US" sz="20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7/15/2020</a:t>
            </a:fld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F04227-8EC6-4A60-923C-7FA2517BF73E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269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400801"/>
            <a:ext cx="914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039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E99D86-DCB9-426A-9986-3FD52CA4F9ED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1638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DC3B78-EEF0-4A50-8C83-6C099AAFA818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8216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400801"/>
            <a:ext cx="914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4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E99D86-DCB9-426A-9986-3FD52CA4F9ED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397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text styles</a:t>
            </a:r>
          </a:p>
          <a:p>
            <a:pPr lvl="1"/>
            <a:r>
              <a:rPr lang="en-GB" altLang="nl-NL"/>
              <a:t>Second level</a:t>
            </a:r>
          </a:p>
          <a:p>
            <a:pPr lvl="2"/>
            <a:r>
              <a:rPr lang="en-GB" altLang="nl-NL"/>
              <a:t>Third level</a:t>
            </a:r>
          </a:p>
          <a:p>
            <a:pPr lvl="3"/>
            <a:r>
              <a:rPr lang="en-GB" altLang="nl-NL"/>
              <a:t>Fourth level</a:t>
            </a:r>
          </a:p>
          <a:p>
            <a:pPr lvl="4"/>
            <a:r>
              <a:rPr lang="en-GB" altLang="nl-NL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AE6365-2DED-4843-9AF5-910ACD25260B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  <p:pic>
        <p:nvPicPr>
          <p:cNvPr id="3077" name="Picture 21" descr="UT_Strookwit_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900"/>
            <a:ext cx="948267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2" descr="UT_Strookwit_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38600"/>
            <a:ext cx="94615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3" descr="UT_Logo_Black_EN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416" y="6369953"/>
            <a:ext cx="2449384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25"/>
          <p:cNvSpPr>
            <a:spLocks noChangeArrowheads="1"/>
          </p:cNvSpPr>
          <p:nvPr userDrawn="1"/>
        </p:nvSpPr>
        <p:spPr bwMode="auto">
          <a:xfrm>
            <a:off x="812800" y="609600"/>
            <a:ext cx="10972800" cy="5715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81" name="Picture 19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400801"/>
            <a:ext cx="74964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1"/>
          <p:cNvSpPr txBox="1">
            <a:spLocks/>
          </p:cNvSpPr>
          <p:nvPr userDrawn="1"/>
        </p:nvSpPr>
        <p:spPr>
          <a:xfrm>
            <a:off x="4339683" y="6362700"/>
            <a:ext cx="48768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H.J.M. ter Brake Technical Challenges of the Einstein Telescope (webinar 15 July 2020)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3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text styles</a:t>
            </a:r>
          </a:p>
          <a:p>
            <a:pPr lvl="1"/>
            <a:r>
              <a:rPr lang="en-GB" altLang="nl-NL"/>
              <a:t>Second level</a:t>
            </a:r>
          </a:p>
          <a:p>
            <a:pPr lvl="2"/>
            <a:r>
              <a:rPr lang="en-GB" altLang="nl-NL"/>
              <a:t>Third level</a:t>
            </a:r>
          </a:p>
          <a:p>
            <a:pPr lvl="3"/>
            <a:r>
              <a:rPr lang="en-GB" altLang="nl-NL"/>
              <a:t>Fourth level</a:t>
            </a:r>
          </a:p>
          <a:p>
            <a:pPr lvl="4"/>
            <a:r>
              <a:rPr lang="en-GB" altLang="nl-NL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4C4629-D59B-4241-B078-82005B91C1E4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  <p:pic>
        <p:nvPicPr>
          <p:cNvPr id="3077" name="Picture 21" descr="UT_Strookwit_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900"/>
            <a:ext cx="948267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2" descr="UT_Strookwit_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38600"/>
            <a:ext cx="94615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3" descr="UT_Logo_Black_EN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768" y="6364288"/>
            <a:ext cx="2798233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25"/>
          <p:cNvSpPr>
            <a:spLocks noChangeArrowheads="1"/>
          </p:cNvSpPr>
          <p:nvPr userDrawn="1"/>
        </p:nvSpPr>
        <p:spPr bwMode="auto">
          <a:xfrm>
            <a:off x="812800" y="609600"/>
            <a:ext cx="10972800" cy="5715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81" name="Picture 19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400801"/>
            <a:ext cx="914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1"/>
          <p:cNvSpPr txBox="1">
            <a:spLocks/>
          </p:cNvSpPr>
          <p:nvPr userDrawn="1"/>
        </p:nvSpPr>
        <p:spPr>
          <a:xfrm>
            <a:off x="3352800" y="6334125"/>
            <a:ext cx="48768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Thema-bijeenkomst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“Thermal Challenges”,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Mikrocentrum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Veldhoven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15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mei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2019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15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text styles</a:t>
            </a:r>
          </a:p>
          <a:p>
            <a:pPr lvl="1"/>
            <a:r>
              <a:rPr lang="en-GB" altLang="nl-NL"/>
              <a:t>Second level</a:t>
            </a:r>
          </a:p>
          <a:p>
            <a:pPr lvl="2"/>
            <a:r>
              <a:rPr lang="en-GB" altLang="nl-NL"/>
              <a:t>Third level</a:t>
            </a:r>
          </a:p>
          <a:p>
            <a:pPr lvl="3"/>
            <a:r>
              <a:rPr lang="en-GB" altLang="nl-NL"/>
              <a:t>Fourth level</a:t>
            </a:r>
          </a:p>
          <a:p>
            <a:pPr lvl="4"/>
            <a:r>
              <a:rPr lang="en-GB" altLang="nl-NL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4C4629-D59B-4241-B078-82005B91C1E4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  <p:pic>
        <p:nvPicPr>
          <p:cNvPr id="3077" name="Picture 21" descr="UT_Strookwit_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900"/>
            <a:ext cx="948267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2" descr="UT_Strookwit_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38600"/>
            <a:ext cx="94615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3" descr="UT_Logo_Black_EN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768" y="6364288"/>
            <a:ext cx="2798233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25"/>
          <p:cNvSpPr>
            <a:spLocks noChangeArrowheads="1"/>
          </p:cNvSpPr>
          <p:nvPr userDrawn="1"/>
        </p:nvSpPr>
        <p:spPr bwMode="auto">
          <a:xfrm>
            <a:off x="812800" y="609600"/>
            <a:ext cx="10972800" cy="5715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81" name="Picture 19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400801"/>
            <a:ext cx="914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1"/>
          <p:cNvSpPr txBox="1">
            <a:spLocks/>
          </p:cNvSpPr>
          <p:nvPr userDrawn="1"/>
        </p:nvSpPr>
        <p:spPr>
          <a:xfrm>
            <a:off x="3352800" y="6334125"/>
            <a:ext cx="4876800" cy="4572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Thema-bijeenkomst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“Thermal Challenges”,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Mikrocentrum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Veldhoven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15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mei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2019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41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6648451" y="4006850"/>
            <a:ext cx="290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360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nl-NL" sz="360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12264044" cy="6858000"/>
            <a:chOff x="0" y="0"/>
            <a:chExt cx="12264044" cy="6858000"/>
          </a:xfrm>
        </p:grpSpPr>
        <p:sp>
          <p:nvSpPr>
            <p:cNvPr id="2" name="Rectangle 1"/>
            <p:cNvSpPr/>
            <p:nvPr/>
          </p:nvSpPr>
          <p:spPr>
            <a:xfrm>
              <a:off x="4919133" y="0"/>
              <a:ext cx="35306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2290" name="Picture 2" descr="UT_Titel zwart_2_E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092"/>
            <a:stretch/>
          </p:blipFill>
          <p:spPr bwMode="auto">
            <a:xfrm>
              <a:off x="0" y="0"/>
              <a:ext cx="50207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UT_Titel zwart_2_E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06"/>
            <a:stretch/>
          </p:blipFill>
          <p:spPr bwMode="auto">
            <a:xfrm>
              <a:off x="8296102" y="0"/>
              <a:ext cx="3967942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3689350" y="4873625"/>
            <a:ext cx="4578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1800" dirty="0">
                <a:solidFill>
                  <a:srgbClr val="FFFFFF"/>
                </a:solidFill>
              </a:rPr>
              <a:t>Webinar Technical Challenges ET 15 July 2020</a:t>
            </a:r>
            <a:endParaRPr lang="nl-NL" altLang="nl-NL" sz="1800" dirty="0">
              <a:solidFill>
                <a:srgbClr val="FFFFFF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369733" y="795338"/>
            <a:ext cx="54864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nl-NL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Vibration</a:t>
            </a:r>
            <a:r>
              <a:rPr lang="nl-NL" altLang="nl-NL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-free </a:t>
            </a:r>
            <a:r>
              <a:rPr lang="nl-NL" altLang="nl-NL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cryogenic</a:t>
            </a:r>
            <a:r>
              <a:rPr lang="nl-NL" altLang="nl-NL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36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cooling</a:t>
            </a:r>
            <a:r>
              <a:rPr lang="nl-NL" altLang="nl-NL" sz="3600" dirty="0">
                <a:solidFill>
                  <a:srgbClr val="FFFFFF"/>
                </a:solidFill>
                <a:latin typeface="Arial Narrow" panose="020B0606020202030204" pitchFamily="34" charset="0"/>
              </a:rPr>
              <a:t> of ET(PF)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nl-NL" altLang="nl-NL" sz="360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nl-NL" sz="2800" dirty="0">
                <a:solidFill>
                  <a:srgbClr val="FFFFFF"/>
                </a:solidFill>
                <a:latin typeface="Arial Narrow" panose="020B0606020202030204" pitchFamily="34" charset="0"/>
              </a:rPr>
              <a:t>Marcel ter Brake </a:t>
            </a:r>
            <a:r>
              <a:rPr lang="nl-NL" altLang="nl-NL" sz="2800" u="sng" dirty="0">
                <a:solidFill>
                  <a:srgbClr val="FFFFFF"/>
                </a:solidFill>
                <a:latin typeface="Arial Narrow" panose="020B0606020202030204" pitchFamily="34" charset="0"/>
              </a:rPr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3393618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6DD6E9E5-3268-4312-B525-78557E391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53"/>
          <a:stretch/>
        </p:blipFill>
        <p:spPr bwMode="auto">
          <a:xfrm>
            <a:off x="1984400" y="727649"/>
            <a:ext cx="5146963" cy="547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78307" y="2585257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FPMI</a:t>
            </a:r>
            <a:endParaRPr lang="nl-NL" sz="2400" dirty="0"/>
          </a:p>
        </p:txBody>
      </p:sp>
      <p:sp>
        <p:nvSpPr>
          <p:cNvPr id="7" name="Right Arrow 6"/>
          <p:cNvSpPr/>
          <p:nvPr/>
        </p:nvSpPr>
        <p:spPr>
          <a:xfrm>
            <a:off x="7196769" y="2700672"/>
            <a:ext cx="266008" cy="230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E6BA184-BCEC-4D28-A6DB-62620159FCBC}"/>
              </a:ext>
            </a:extLst>
          </p:cNvPr>
          <p:cNvGrpSpPr/>
          <p:nvPr/>
        </p:nvGrpSpPr>
        <p:grpSpPr>
          <a:xfrm>
            <a:off x="7579154" y="3291839"/>
            <a:ext cx="3942286" cy="2694859"/>
            <a:chOff x="6789754" y="2905423"/>
            <a:chExt cx="5176324" cy="3455166"/>
          </a:xfrm>
        </p:grpSpPr>
        <p:pic>
          <p:nvPicPr>
            <p:cNvPr id="9" name="Content Placeholder 3" descr="The inside of a building&#10;&#10;Description automatically generated">
              <a:extLst>
                <a:ext uri="{FF2B5EF4-FFF2-40B4-BE49-F238E27FC236}">
                  <a16:creationId xmlns:a16="http://schemas.microsoft.com/office/drawing/2014/main" id="{C0C5A763-0AFD-4384-A491-30EEE5405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89754" y="2905423"/>
              <a:ext cx="5176324" cy="345516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FF6B764-332C-486C-9449-688B2F8364EB}"/>
                </a:ext>
              </a:extLst>
            </p:cNvPr>
            <p:cNvSpPr/>
            <p:nvPr/>
          </p:nvSpPr>
          <p:spPr>
            <a:xfrm>
              <a:off x="8457823" y="5119200"/>
              <a:ext cx="144000" cy="144000"/>
            </a:xfrm>
            <a:prstGeom prst="ellipse">
              <a:avLst/>
            </a:prstGeom>
            <a:solidFill>
              <a:srgbClr val="2077B4"/>
            </a:solidFill>
            <a:ln>
              <a:solidFill>
                <a:srgbClr val="2077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755739C-733A-4C46-BBF2-42F6F685B4EF}"/>
                </a:ext>
              </a:extLst>
            </p:cNvPr>
            <p:cNvSpPr/>
            <p:nvPr/>
          </p:nvSpPr>
          <p:spPr>
            <a:xfrm>
              <a:off x="9769172" y="5029200"/>
              <a:ext cx="144000" cy="144000"/>
            </a:xfrm>
            <a:prstGeom prst="ellipse">
              <a:avLst/>
            </a:prstGeom>
            <a:solidFill>
              <a:srgbClr val="FF8E2A"/>
            </a:solidFill>
            <a:ln>
              <a:solidFill>
                <a:srgbClr val="FF8E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757971-30F6-4DE9-B4A9-6A4464586B00}"/>
                </a:ext>
              </a:extLst>
            </p:cNvPr>
            <p:cNvSpPr txBox="1"/>
            <p:nvPr/>
          </p:nvSpPr>
          <p:spPr>
            <a:xfrm>
              <a:off x="8106459" y="5119200"/>
              <a:ext cx="1116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solidFill>
                    <a:srgbClr val="2077B4"/>
                  </a:solidFill>
                </a:rPr>
                <a:t>T</a:t>
              </a:r>
              <a:r>
                <a:rPr lang="nl-NL" sz="2800" baseline="-25000" dirty="0">
                  <a:solidFill>
                    <a:srgbClr val="2077B4"/>
                  </a:solidFill>
                </a:rPr>
                <a:t>A</a:t>
              </a:r>
              <a:endParaRPr lang="nl-NL" sz="2800" dirty="0">
                <a:solidFill>
                  <a:srgbClr val="2077B4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3307E9-79AA-495F-9241-905969DE8FB8}"/>
                </a:ext>
              </a:extLst>
            </p:cNvPr>
            <p:cNvSpPr txBox="1"/>
            <p:nvPr/>
          </p:nvSpPr>
          <p:spPr>
            <a:xfrm>
              <a:off x="9964102" y="4929590"/>
              <a:ext cx="1116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solidFill>
                    <a:srgbClr val="FF8E2A"/>
                  </a:solidFill>
                </a:rPr>
                <a:t>T</a:t>
              </a:r>
              <a:r>
                <a:rPr lang="nl-NL" sz="2800" baseline="-25000" dirty="0">
                  <a:solidFill>
                    <a:srgbClr val="FF8E2A"/>
                  </a:solidFill>
                </a:rPr>
                <a:t>B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135035" y="914399"/>
            <a:ext cx="1858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AL600 </a:t>
            </a:r>
            <a:r>
              <a:rPr lang="en-US" dirty="0" err="1"/>
              <a:t>Cryomech</a:t>
            </a:r>
            <a:endParaRPr lang="en-US" dirty="0"/>
          </a:p>
          <a:p>
            <a:r>
              <a:rPr lang="en-US" dirty="0"/>
              <a:t>500 W @ 70 K</a:t>
            </a:r>
          </a:p>
          <a:p>
            <a:r>
              <a:rPr lang="en-US" dirty="0"/>
              <a:t>(1 tower)</a:t>
            </a:r>
            <a:endParaRPr lang="nl-NL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6948" y="639612"/>
            <a:ext cx="1660104" cy="2607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46B82E-0502-484D-AFDB-04B8E6D060A6}"/>
              </a:ext>
            </a:extLst>
          </p:cNvPr>
          <p:cNvSpPr txBox="1"/>
          <p:nvPr/>
        </p:nvSpPr>
        <p:spPr>
          <a:xfrm>
            <a:off x="973522" y="807867"/>
            <a:ext cx="2408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UT project for cooling superconducting coil (coop with </a:t>
            </a:r>
            <a:r>
              <a:rPr lang="en-US" dirty="0" err="1"/>
              <a:t>Demaco</a:t>
            </a:r>
            <a:r>
              <a:rPr lang="en-US" dirty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1654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13946" y="1097280"/>
            <a:ext cx="3999606" cy="3910750"/>
            <a:chOff x="1264070" y="1072342"/>
            <a:chExt cx="3999606" cy="391075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9" t="14246" r="48304" b="15184"/>
            <a:stretch/>
          </p:blipFill>
          <p:spPr bwMode="auto">
            <a:xfrm>
              <a:off x="1264070" y="1922765"/>
              <a:ext cx="2734352" cy="2539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347197" y="4613760"/>
              <a:ext cx="1557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  <a:r>
                <a:rPr lang="en-US" baseline="30000" dirty="0"/>
                <a:t>+</a:t>
              </a:r>
              <a:r>
                <a:rPr lang="en-US" dirty="0"/>
                <a:t> kW @ 70 K</a:t>
              </a:r>
              <a:endParaRPr lang="nl-NL" dirty="0"/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92" t="17699" r="7747" b="15185"/>
            <a:stretch/>
          </p:blipFill>
          <p:spPr bwMode="auto">
            <a:xfrm>
              <a:off x="2733167" y="1072342"/>
              <a:ext cx="2530509" cy="2414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6163886" y="848868"/>
            <a:ext cx="5393239" cy="4818638"/>
            <a:chOff x="5839690" y="848868"/>
            <a:chExt cx="5393239" cy="4818638"/>
          </a:xfrm>
        </p:grpSpPr>
        <p:grpSp>
          <p:nvGrpSpPr>
            <p:cNvPr id="12" name="Group 11"/>
            <p:cNvGrpSpPr/>
            <p:nvPr/>
          </p:nvGrpSpPr>
          <p:grpSpPr>
            <a:xfrm>
              <a:off x="5839690" y="848868"/>
              <a:ext cx="5393239" cy="4387535"/>
              <a:chOff x="5839690" y="848868"/>
              <a:chExt cx="5393239" cy="438753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7" r="56049" b="3284"/>
              <a:stretch/>
            </p:blipFill>
            <p:spPr>
              <a:xfrm>
                <a:off x="5839690" y="848868"/>
                <a:ext cx="3325091" cy="438753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516" r="9509" b="40888"/>
              <a:stretch/>
            </p:blipFill>
            <p:spPr>
              <a:xfrm>
                <a:off x="8232035" y="1363354"/>
                <a:ext cx="3000894" cy="2288573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8237912" y="3651927"/>
                <a:ext cx="1069431" cy="15844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9291" y="4138256"/>
                <a:ext cx="2304288" cy="969264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6104848" y="5298174"/>
              <a:ext cx="1557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</a:t>
              </a:r>
              <a:r>
                <a:rPr lang="en-US" baseline="30000" dirty="0"/>
                <a:t>+</a:t>
              </a:r>
              <a:r>
                <a:rPr lang="en-US" dirty="0"/>
                <a:t> kW @ 77 K</a:t>
              </a:r>
              <a:endParaRPr lang="nl-NL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47403" y="873806"/>
            <a:ext cx="4621877" cy="481863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 16"/>
          <p:cNvSpPr/>
          <p:nvPr/>
        </p:nvSpPr>
        <p:spPr>
          <a:xfrm>
            <a:off x="6058258" y="848868"/>
            <a:ext cx="5498867" cy="481863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xtBox 17"/>
          <p:cNvSpPr txBox="1"/>
          <p:nvPr/>
        </p:nvSpPr>
        <p:spPr>
          <a:xfrm>
            <a:off x="957850" y="208071"/>
            <a:ext cx="526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of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candidates for LN2 cooling of both arms</a:t>
            </a:r>
            <a:endParaRPr lang="nl-N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8502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34736" y="0"/>
            <a:ext cx="395726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3" y="0"/>
            <a:ext cx="824677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7556" b="5301"/>
          <a:stretch/>
        </p:blipFill>
        <p:spPr>
          <a:xfrm>
            <a:off x="7283001" y="0"/>
            <a:ext cx="2341432" cy="3666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9773" t="4579" b="9339"/>
          <a:stretch/>
        </p:blipFill>
        <p:spPr>
          <a:xfrm>
            <a:off x="9792155" y="0"/>
            <a:ext cx="2399843" cy="3666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65971" y="6432516"/>
            <a:ext cx="169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Pictures of </a:t>
            </a:r>
            <a:r>
              <a:rPr lang="en-US" sz="1600" dirty="0" err="1">
                <a:solidFill>
                  <a:schemeClr val="bg1"/>
                </a:solidFill>
              </a:rPr>
              <a:t>Nikhef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43240" y="4493372"/>
            <a:ext cx="437398" cy="182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8448375" y="4861903"/>
            <a:ext cx="437398" cy="171796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8438106" y="5219350"/>
            <a:ext cx="437398" cy="1717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8933218" y="4400146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300 K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4651" y="4763135"/>
            <a:ext cx="976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ca. 100 K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4651" y="5085361"/>
            <a:ext cx="1593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ca. 30 K (ca 3W)</a:t>
            </a:r>
            <a:endParaRPr lang="nl-NL" sz="16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3014" y="2169622"/>
            <a:ext cx="2891426" cy="565265"/>
            <a:chOff x="573014" y="2169622"/>
            <a:chExt cx="2891426" cy="565265"/>
          </a:xfrm>
        </p:grpSpPr>
        <p:sp>
          <p:nvSpPr>
            <p:cNvPr id="14" name="Right Arrow 13"/>
            <p:cNvSpPr/>
            <p:nvPr/>
          </p:nvSpPr>
          <p:spPr>
            <a:xfrm>
              <a:off x="597953" y="2169622"/>
              <a:ext cx="2866487" cy="565265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3014" y="2267263"/>
              <a:ext cx="28515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cold finger 10 K; 50 </a:t>
              </a:r>
              <a:r>
                <a:rPr lang="en-US" sz="1600" dirty="0" err="1"/>
                <a:t>mW</a:t>
              </a:r>
              <a:r>
                <a:rPr lang="en-US" sz="1600" dirty="0"/>
                <a:t> (TBD)</a:t>
              </a:r>
              <a:endParaRPr lang="nl-NL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7669" y="4252929"/>
            <a:ext cx="1931998" cy="788517"/>
            <a:chOff x="2747669" y="4252929"/>
            <a:chExt cx="1931998" cy="788517"/>
          </a:xfrm>
        </p:grpSpPr>
        <p:sp>
          <p:nvSpPr>
            <p:cNvPr id="22" name="Rectangle 21"/>
            <p:cNvSpPr/>
            <p:nvPr/>
          </p:nvSpPr>
          <p:spPr>
            <a:xfrm>
              <a:off x="2851265" y="4569423"/>
              <a:ext cx="1712422" cy="4239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Right Arrow 22"/>
            <p:cNvSpPr/>
            <p:nvPr/>
          </p:nvSpPr>
          <p:spPr>
            <a:xfrm rot="16200000">
              <a:off x="3397174" y="4259284"/>
              <a:ext cx="632988" cy="620278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47669" y="4456671"/>
              <a:ext cx="19319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mirror</a:t>
              </a:r>
            </a:p>
            <a:p>
              <a:pPr algn="ctr"/>
              <a:r>
                <a:rPr lang="en-US" sz="1600" dirty="0"/>
                <a:t>15 K; 10 </a:t>
              </a:r>
              <a:r>
                <a:rPr lang="en-US" sz="1600" dirty="0" err="1"/>
                <a:t>mW</a:t>
              </a:r>
              <a:r>
                <a:rPr lang="en-US" sz="1600" dirty="0"/>
                <a:t> (TBD</a:t>
              </a:r>
              <a:endParaRPr lang="nl-NL" sz="1600" dirty="0"/>
            </a:p>
          </p:txBody>
        </p:sp>
      </p:grpSp>
      <p:sp>
        <p:nvSpPr>
          <p:cNvPr id="24" name="Right Arrow 23"/>
          <p:cNvSpPr/>
          <p:nvPr/>
        </p:nvSpPr>
        <p:spPr>
          <a:xfrm>
            <a:off x="1437114" y="5170516"/>
            <a:ext cx="1842171" cy="56526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xtBox 24"/>
          <p:cNvSpPr txBox="1"/>
          <p:nvPr/>
        </p:nvSpPr>
        <p:spPr>
          <a:xfrm>
            <a:off x="1437114" y="5264001"/>
            <a:ext cx="1842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LN</a:t>
            </a:r>
            <a:r>
              <a:rPr lang="en-US" sz="1600" baseline="-25000" dirty="0"/>
              <a:t>2</a:t>
            </a:r>
            <a:r>
              <a:rPr lang="en-US" sz="1600" dirty="0"/>
              <a:t> reservoir: 6 l/h </a:t>
            </a:r>
            <a:endParaRPr lang="nl-NL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797759" y="5423915"/>
            <a:ext cx="2020849" cy="347917"/>
            <a:chOff x="7797759" y="5423915"/>
            <a:chExt cx="2020849" cy="347917"/>
          </a:xfrm>
        </p:grpSpPr>
        <p:sp>
          <p:nvSpPr>
            <p:cNvPr id="26" name="TextBox 25"/>
            <p:cNvSpPr txBox="1"/>
            <p:nvPr/>
          </p:nvSpPr>
          <p:spPr>
            <a:xfrm>
              <a:off x="8944651" y="5423915"/>
              <a:ext cx="873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ca. 10 K</a:t>
              </a:r>
              <a:endParaRPr lang="nl-NL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797759" y="5433278"/>
              <a:ext cx="1140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cold finger:</a:t>
              </a:r>
              <a:endParaRPr lang="nl-NL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887755" y="4708035"/>
            <a:ext cx="2004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(ca  420 W)  </a:t>
            </a:r>
            <a:r>
              <a:rPr lang="en-US" dirty="0">
                <a:solidFill>
                  <a:schemeClr val="bg1"/>
                </a:solidFill>
              </a:rPr>
              <a:t>LN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335619" y="5085361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??</a:t>
            </a:r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18" name="Right Brace 17"/>
          <p:cNvSpPr/>
          <p:nvPr/>
        </p:nvSpPr>
        <p:spPr>
          <a:xfrm>
            <a:off x="11171273" y="5217258"/>
            <a:ext cx="171739" cy="432039"/>
          </a:xfrm>
          <a:prstGeom prst="rightBrace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13982" y="5412390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(50 mW@10K)</a:t>
            </a:r>
            <a:endParaRPr lang="nl-NL" sz="1600" dirty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 rot="407997">
            <a:off x="1096014" y="3952088"/>
            <a:ext cx="1870364" cy="377783"/>
            <a:chOff x="1055716" y="4030814"/>
            <a:chExt cx="1870364" cy="377783"/>
          </a:xfrm>
        </p:grpSpPr>
        <p:sp>
          <p:nvSpPr>
            <p:cNvPr id="20" name="Left-Right Arrow 19"/>
            <p:cNvSpPr/>
            <p:nvPr/>
          </p:nvSpPr>
          <p:spPr>
            <a:xfrm>
              <a:off x="1055716" y="4030814"/>
              <a:ext cx="1870364" cy="377783"/>
            </a:xfrm>
            <a:prstGeom prst="left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64749" y="4030814"/>
              <a:ext cx="73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ca. 1m</a:t>
              </a:r>
              <a:endParaRPr lang="nl-NL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414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88292" y="4389119"/>
            <a:ext cx="126353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3089768" y="2586684"/>
            <a:ext cx="126353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2341771" y="987148"/>
            <a:ext cx="7988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Inner radiation shield and mirror plus suspension cooled by radiation to about 100 K</a:t>
            </a:r>
          </a:p>
          <a:p>
            <a:r>
              <a:rPr lang="en-US" dirty="0"/>
              <a:t>Start with bottom of 80 K shield at 77K (simulation and figure: </a:t>
            </a:r>
            <a:r>
              <a:rPr lang="en-US" dirty="0" err="1"/>
              <a:t>Nikhef</a:t>
            </a:r>
            <a:r>
              <a:rPr lang="en-US" dirty="0"/>
              <a:t>)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008" y="1709709"/>
            <a:ext cx="6885968" cy="442482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066376" y="4214551"/>
            <a:ext cx="179850" cy="17456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xtBox 9"/>
          <p:cNvSpPr txBox="1"/>
          <p:nvPr/>
        </p:nvSpPr>
        <p:spPr>
          <a:xfrm>
            <a:off x="8911244" y="4128223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takes ca 300 h: 12 days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974492" y="5980644"/>
            <a:ext cx="3044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Figure: Design Report for </a:t>
            </a:r>
            <a:r>
              <a:rPr lang="en-US" sz="1400" dirty="0" err="1"/>
              <a:t>ETpathfinder</a:t>
            </a:r>
            <a:endParaRPr lang="nl-NL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4C34BF-E707-4E35-B9CF-868851F407B1}"/>
              </a:ext>
            </a:extLst>
          </p:cNvPr>
          <p:cNvSpPr txBox="1"/>
          <p:nvPr/>
        </p:nvSpPr>
        <p:spPr>
          <a:xfrm>
            <a:off x="9064101" y="4785064"/>
            <a:ext cx="250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(can be reduced by using additional coolers, </a:t>
            </a:r>
            <a:r>
              <a:rPr lang="en-US" dirty="0" err="1"/>
              <a:t>e.g</a:t>
            </a:r>
            <a:r>
              <a:rPr lang="en-US" dirty="0"/>
              <a:t> coolers for the 30K and 10 K stages)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2127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88292" y="4389119"/>
            <a:ext cx="126353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3089768" y="2586684"/>
            <a:ext cx="126353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1374130" y="1790125"/>
            <a:ext cx="854592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options for further cooling to 30K (ca 3W) and 10-15K (50 </a:t>
            </a:r>
            <a:r>
              <a:rPr lang="en-US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Helium-loop cooled by remote mechanical cooler: </a:t>
            </a:r>
          </a:p>
          <a:p>
            <a:r>
              <a:rPr lang="en-US" dirty="0"/>
              <a:t>	- sub-cooled He (single-phase liquid)</a:t>
            </a:r>
          </a:p>
          <a:p>
            <a:r>
              <a:rPr lang="en-US" dirty="0"/>
              <a:t>	- supercritical He (single-phase high-density gas, critical point 5.2K and 2.3 bar)</a:t>
            </a:r>
          </a:p>
          <a:p>
            <a:r>
              <a:rPr lang="en-US" dirty="0"/>
              <a:t>	- two-phase flow (vibrations due to boiling?)</a:t>
            </a:r>
          </a:p>
          <a:p>
            <a:r>
              <a:rPr lang="en-US" dirty="0"/>
              <a:t>	- superfluid helium (below 2.2 K, extreme thermal conductivity, zero viscosity)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Sorption-based thermal compressors with Joule-Thomson expansion:</a:t>
            </a:r>
          </a:p>
          <a:p>
            <a:r>
              <a:rPr lang="en-US" dirty="0"/>
              <a:t>	- absolute minimum of vibrations</a:t>
            </a:r>
          </a:p>
          <a:p>
            <a:r>
              <a:rPr lang="en-US" dirty="0"/>
              <a:t>	- but lower TRL (6 compared to 8)</a:t>
            </a:r>
          </a:p>
          <a:p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3" name="TextBox 2"/>
          <p:cNvSpPr txBox="1"/>
          <p:nvPr/>
        </p:nvSpPr>
        <p:spPr>
          <a:xfrm>
            <a:off x="1374130" y="734061"/>
            <a:ext cx="6714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Vibration-free cooling to 30K (inner shield) and 10 – 15 K (mirror) This is where the challenge is…..</a:t>
            </a:r>
            <a:endParaRPr lang="nl-N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artoon of businessman facing tightrope challenge Vector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3"/>
          <a:stretch/>
        </p:blipFill>
        <p:spPr bwMode="auto">
          <a:xfrm>
            <a:off x="9344488" y="0"/>
            <a:ext cx="2847512" cy="21144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1028628" y="819557"/>
            <a:ext cx="1257583" cy="475338"/>
            <a:chOff x="10147479" y="3024318"/>
            <a:chExt cx="1257583" cy="475338"/>
          </a:xfrm>
        </p:grpSpPr>
        <p:sp>
          <p:nvSpPr>
            <p:cNvPr id="5" name="Right Arrow 4"/>
            <p:cNvSpPr/>
            <p:nvPr/>
          </p:nvSpPr>
          <p:spPr>
            <a:xfrm>
              <a:off x="10147479" y="3024318"/>
              <a:ext cx="1182768" cy="47533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147479" y="3108098"/>
              <a:ext cx="12575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Pathfinder/ET</a:t>
              </a:r>
              <a:endParaRPr lang="nl-NL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2976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88292" y="4389119"/>
            <a:ext cx="126353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890636" y="623367"/>
            <a:ext cx="85459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Helium-loop cooled by remote mechanical cooler: </a:t>
            </a:r>
          </a:p>
          <a:p>
            <a:r>
              <a:rPr lang="en-US" dirty="0"/>
              <a:t>	- sub-cooled He (single-phase liquid)</a:t>
            </a:r>
          </a:p>
          <a:p>
            <a:r>
              <a:rPr lang="en-US" dirty="0"/>
              <a:t>	- supercritical He (single-phase high-density gas, critical point 5.2K and 2.3 bar)</a:t>
            </a:r>
          </a:p>
          <a:p>
            <a:r>
              <a:rPr lang="en-US" dirty="0"/>
              <a:t>	- two-phase flow (vibrations due to boiling?)</a:t>
            </a:r>
          </a:p>
          <a:p>
            <a:r>
              <a:rPr lang="en-US" dirty="0"/>
              <a:t>	- superfluid helium (below 2.2 K, extreme thermal conductivity, zero viscosity)</a:t>
            </a:r>
          </a:p>
          <a:p>
            <a:endParaRPr lang="nl-NL" dirty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5" t="34483" r="19180" b="15517"/>
          <a:stretch>
            <a:fillRect/>
          </a:stretch>
        </p:blipFill>
        <p:spPr bwMode="auto">
          <a:xfrm>
            <a:off x="968433" y="2186248"/>
            <a:ext cx="66849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8656460" y="4081144"/>
            <a:ext cx="2214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400" dirty="0"/>
              <a:t>Cryogenics (2008) </a:t>
            </a:r>
            <a:r>
              <a:rPr lang="en-US" altLang="nl-NL" sz="1400" u="sng" dirty="0"/>
              <a:t>48</a:t>
            </a:r>
            <a:r>
              <a:rPr lang="en-US" altLang="nl-NL" sz="1400" dirty="0"/>
              <a:t> 61-67</a:t>
            </a:r>
            <a:endParaRPr lang="nl-NL" altLang="nl-NL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656460" y="3681134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an example: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7859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38805" y="5709123"/>
            <a:ext cx="126353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3089768" y="2586684"/>
            <a:ext cx="126353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t="30365" r="49635" b="11241"/>
          <a:stretch>
            <a:fillRect/>
          </a:stretch>
        </p:blipFill>
        <p:spPr bwMode="auto">
          <a:xfrm>
            <a:off x="877454" y="649029"/>
            <a:ext cx="3657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8" t="65028" r="27335" b="15265"/>
          <a:stretch>
            <a:fillRect/>
          </a:stretch>
        </p:blipFill>
        <p:spPr bwMode="auto">
          <a:xfrm>
            <a:off x="7153512" y="664821"/>
            <a:ext cx="45926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t="35623" r="5379" b="43004"/>
          <a:stretch>
            <a:fillRect/>
          </a:stretch>
        </p:blipFill>
        <p:spPr bwMode="auto">
          <a:xfrm>
            <a:off x="838200" y="4740275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706254" y="5660229"/>
            <a:ext cx="2214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400" dirty="0"/>
              <a:t>Cryogenics (2008) </a:t>
            </a:r>
            <a:r>
              <a:rPr lang="en-US" altLang="nl-NL" sz="1400" u="sng" dirty="0"/>
              <a:t>48</a:t>
            </a:r>
            <a:r>
              <a:rPr lang="en-US" altLang="nl-NL" sz="1400" dirty="0"/>
              <a:t> 61-67</a:t>
            </a:r>
            <a:endParaRPr lang="nl-NL" altLang="nl-NL" sz="1400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3" t="15385" r="6250" b="40385"/>
          <a:stretch>
            <a:fillRect/>
          </a:stretch>
        </p:blipFill>
        <p:spPr bwMode="auto">
          <a:xfrm>
            <a:off x="4598312" y="664821"/>
            <a:ext cx="27828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50676" y="3474720"/>
            <a:ext cx="4070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this system: 20 mg/s</a:t>
            </a:r>
          </a:p>
          <a:p>
            <a:r>
              <a:rPr lang="en-US" dirty="0"/>
              <a:t>in an ETPF tower we would need 25 mg/s</a:t>
            </a:r>
          </a:p>
          <a:p>
            <a:r>
              <a:rPr lang="en-US" dirty="0"/>
              <a:t>(excluding losses in lines)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4819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88292" y="4389119"/>
            <a:ext cx="126353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1347836" y="681258"/>
            <a:ext cx="85459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Helium-loop cooled by remote mechanical cooler: </a:t>
            </a:r>
          </a:p>
          <a:p>
            <a:r>
              <a:rPr lang="en-US" dirty="0"/>
              <a:t>	- sub-cooled He (single-phase liquid)</a:t>
            </a:r>
          </a:p>
          <a:p>
            <a:r>
              <a:rPr lang="en-US" dirty="0"/>
              <a:t>	- supercritical He (single-phase high-density gas, critical point 5.2K and 2.3 bar)</a:t>
            </a:r>
          </a:p>
          <a:p>
            <a:r>
              <a:rPr lang="en-US" dirty="0"/>
              <a:t>	- two-phase flow (vibrations due to boiling?)</a:t>
            </a:r>
          </a:p>
          <a:p>
            <a:r>
              <a:rPr lang="en-US" dirty="0"/>
              <a:t>	- superfluid helium (below 2.2 K, extreme thermal conductivity, zero viscosity)</a:t>
            </a:r>
          </a:p>
          <a:p>
            <a:endParaRPr lang="nl-NL" dirty="0"/>
          </a:p>
        </p:txBody>
      </p:sp>
      <p:sp>
        <p:nvSpPr>
          <p:cNvPr id="3" name="TextBox 2"/>
          <p:cNvSpPr txBox="1"/>
          <p:nvPr/>
        </p:nvSpPr>
        <p:spPr>
          <a:xfrm>
            <a:off x="7531815" y="3115073"/>
            <a:ext cx="3672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what distance is required?</a:t>
            </a:r>
          </a:p>
          <a:p>
            <a:pPr marL="285750" indent="-285750">
              <a:buFontTx/>
              <a:buChar char="-"/>
            </a:pPr>
            <a:r>
              <a:rPr lang="en-US" dirty="0"/>
              <a:t>vibrations?</a:t>
            </a:r>
          </a:p>
          <a:p>
            <a:pPr marL="285750" indent="-285750">
              <a:buFontTx/>
              <a:buChar char="-"/>
            </a:pPr>
            <a:r>
              <a:rPr lang="en-US" dirty="0"/>
              <a:t>losses in flow line?</a:t>
            </a:r>
          </a:p>
          <a:p>
            <a:pPr marL="285750" indent="-285750">
              <a:buFontTx/>
              <a:buChar char="-"/>
            </a:pPr>
            <a:r>
              <a:rPr lang="en-US" dirty="0"/>
              <a:t>what flow regime?</a:t>
            </a:r>
            <a:r>
              <a:rPr lang="nl-NL" dirty="0"/>
              <a:t> (</a:t>
            </a:r>
            <a:r>
              <a:rPr lang="nl-NL" dirty="0" err="1"/>
              <a:t>combination</a:t>
            </a:r>
            <a:r>
              <a:rPr lang="nl-NL" dirty="0"/>
              <a:t>?)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43125" y="2730060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questions:</a:t>
            </a:r>
            <a:endParaRPr lang="nl-N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5506" y="2804872"/>
            <a:ext cx="1088968" cy="103560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1753984" y="5137266"/>
            <a:ext cx="532015" cy="6335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/>
          <p:cNvSpPr/>
          <p:nvPr/>
        </p:nvSpPr>
        <p:spPr>
          <a:xfrm>
            <a:off x="4258885" y="5561215"/>
            <a:ext cx="3056315" cy="20960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1997131" y="3840480"/>
            <a:ext cx="45719" cy="12967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tangle 15"/>
          <p:cNvSpPr/>
          <p:nvPr/>
        </p:nvSpPr>
        <p:spPr>
          <a:xfrm>
            <a:off x="2285999" y="5635536"/>
            <a:ext cx="1972886" cy="5037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1475506" y="3153399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compressor</a:t>
            </a:r>
            <a:endParaRPr lang="nl-NL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753984" y="5137266"/>
            <a:ext cx="822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cold head</a:t>
            </a:r>
            <a:endParaRPr lang="nl-NL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5118018" y="5491444"/>
            <a:ext cx="822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FPMI</a:t>
            </a:r>
            <a:endParaRPr lang="nl-NL" sz="16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165426" y="4205548"/>
            <a:ext cx="573578" cy="1825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39004" y="3730627"/>
            <a:ext cx="2379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distance compressor to cold head can be very long</a:t>
            </a:r>
            <a:endParaRPr lang="nl-NL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128431" y="5295130"/>
            <a:ext cx="307570" cy="2554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81326" y="4821757"/>
            <a:ext cx="298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distance cold head to FPMI trade-off between vibrations and losses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76012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88292" y="4389119"/>
            <a:ext cx="126353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3089768" y="2586684"/>
            <a:ext cx="126353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"/>
          <p:cNvSpPr/>
          <p:nvPr/>
        </p:nvSpPr>
        <p:spPr>
          <a:xfrm>
            <a:off x="1061258" y="825469"/>
            <a:ext cx="68025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Sorption-based thermal compressors with Joule-Thomson expansion:</a:t>
            </a:r>
          </a:p>
          <a:p>
            <a:r>
              <a:rPr lang="en-US" dirty="0"/>
              <a:t>	- absolute minimum of vibrations</a:t>
            </a:r>
          </a:p>
          <a:p>
            <a:r>
              <a:rPr lang="en-US" dirty="0"/>
              <a:t>	- but lower TRL (6 compared to 8)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321235" y="3698988"/>
            <a:ext cx="4800600" cy="2066925"/>
            <a:chOff x="3962400" y="4267200"/>
            <a:chExt cx="4800600" cy="2066925"/>
          </a:xfrm>
        </p:grpSpPr>
        <p:sp>
          <p:nvSpPr>
            <p:cNvPr id="10" name="Rectangle 9"/>
            <p:cNvSpPr/>
            <p:nvPr/>
          </p:nvSpPr>
          <p:spPr bwMode="auto">
            <a:xfrm>
              <a:off x="3962400" y="4267200"/>
              <a:ext cx="4800600" cy="206692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800">
                <a:solidFill>
                  <a:srgbClr val="FFFFFF"/>
                </a:solidFill>
              </a:endParaRPr>
            </a:p>
          </p:txBody>
        </p:sp>
        <p:pic>
          <p:nvPicPr>
            <p:cNvPr id="11" name="Picture 39" descr="C:\Johannes\Data 140403\Papers and conferences\4K sorption cooler\Figures\Fig 4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471" y="4343400"/>
              <a:ext cx="4455864" cy="1885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9364376"/>
              </p:ext>
            </p:extLst>
          </p:nvPr>
        </p:nvGraphicFramePr>
        <p:xfrm>
          <a:off x="7222160" y="947676"/>
          <a:ext cx="4132263" cy="504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CorelDRAW" r:id="rId4" imgW="5900557" imgH="7197289" progId="CorelDRAW.Graphic.13">
                  <p:embed/>
                </p:oleObj>
              </mc:Choice>
              <mc:Fallback>
                <p:oleObj name="CorelDRAW" r:id="rId4" imgW="5900557" imgH="7197289" progId="CorelDRAW.Graphic.13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2160" y="947676"/>
                        <a:ext cx="4132263" cy="504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5002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D:\Low Temperature\ESA\System design\Pictures\IMG_3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8"/>
          <a:stretch>
            <a:fillRect/>
          </a:stretch>
        </p:blipFill>
        <p:spPr bwMode="auto">
          <a:xfrm>
            <a:off x="8060114" y="1384560"/>
            <a:ext cx="3579813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ESA logo lo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93" y="5742615"/>
            <a:ext cx="2592790" cy="43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00" y="5095908"/>
            <a:ext cx="18002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C:\Johannes\Data 140403\Projects\Darwin\Artwork\Photos\Cooler integration\After filling\DSC059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"/>
          <a:stretch>
            <a:fillRect/>
          </a:stretch>
        </p:blipFill>
        <p:spPr bwMode="auto">
          <a:xfrm>
            <a:off x="3686783" y="790114"/>
            <a:ext cx="3841750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3867758" y="5614526"/>
            <a:ext cx="3306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nl-NL" sz="1800">
                <a:solidFill>
                  <a:srgbClr val="000000"/>
                </a:solidFill>
              </a:rPr>
              <a:t>Helium sorption-based cooler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nl-NL" sz="1800">
                <a:solidFill>
                  <a:srgbClr val="000000"/>
                </a:solidFill>
              </a:rPr>
              <a:t>50 K to 4 K (precooled at 14.5 K)</a:t>
            </a: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8117263" y="665423"/>
            <a:ext cx="3422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nl-NL" sz="1800">
                <a:solidFill>
                  <a:srgbClr val="000000"/>
                </a:solidFill>
              </a:rPr>
              <a:t>Hydrogen sorption-based cooler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nl-NL" sz="1800">
                <a:solidFill>
                  <a:srgbClr val="000000"/>
                </a:solidFill>
              </a:rPr>
              <a:t>90 K to 14.5 K (precooled at 50 K)</a:t>
            </a:r>
          </a:p>
        </p:txBody>
      </p:sp>
      <p:sp>
        <p:nvSpPr>
          <p:cNvPr id="22" name="Left Brace 21"/>
          <p:cNvSpPr/>
          <p:nvPr/>
        </p:nvSpPr>
        <p:spPr>
          <a:xfrm>
            <a:off x="8483976" y="3038736"/>
            <a:ext cx="360362" cy="1874837"/>
          </a:xfrm>
          <a:prstGeom prst="lef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Left Brace 22"/>
          <p:cNvSpPr/>
          <p:nvPr/>
        </p:nvSpPr>
        <p:spPr>
          <a:xfrm>
            <a:off x="8204577" y="1529023"/>
            <a:ext cx="644525" cy="1439863"/>
          </a:xfrm>
          <a:prstGeom prst="lef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Curved Right Arrow 23"/>
          <p:cNvSpPr/>
          <p:nvPr/>
        </p:nvSpPr>
        <p:spPr>
          <a:xfrm rot="10800000" flipH="1">
            <a:off x="7656889" y="1079761"/>
            <a:ext cx="466725" cy="1203325"/>
          </a:xfrm>
          <a:prstGeom prst="curvedRightArrow">
            <a:avLst>
              <a:gd name="adj1" fmla="val 25000"/>
              <a:gd name="adj2" fmla="val 59595"/>
              <a:gd name="adj3" fmla="val 45983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Left Arrow 24"/>
          <p:cNvSpPr/>
          <p:nvPr/>
        </p:nvSpPr>
        <p:spPr>
          <a:xfrm>
            <a:off x="7687052" y="3868997"/>
            <a:ext cx="682625" cy="215900"/>
          </a:xfrm>
          <a:prstGeom prst="lef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00" y="1263630"/>
            <a:ext cx="2489331" cy="341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621917" y="135776"/>
            <a:ext cx="71313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Sorption-based compressor with JT cold stage (heritage)</a:t>
            </a:r>
            <a:endParaRPr lang="en-GB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1015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717168" y="-7963"/>
            <a:ext cx="1514319" cy="68739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 2"/>
          <p:cNvSpPr/>
          <p:nvPr/>
        </p:nvSpPr>
        <p:spPr>
          <a:xfrm>
            <a:off x="0" y="-15926"/>
            <a:ext cx="1230284" cy="68739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4274" name="Content Placeholder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31" y="0"/>
            <a:ext cx="97497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itle 1"/>
          <p:cNvSpPr txBox="1">
            <a:spLocks/>
          </p:cNvSpPr>
          <p:nvPr/>
        </p:nvSpPr>
        <p:spPr bwMode="auto">
          <a:xfrm>
            <a:off x="2292351" y="603251"/>
            <a:ext cx="8124825" cy="454025"/>
          </a:xfrm>
          <a:prstGeom prst="rect">
            <a:avLst/>
          </a:prstGeom>
          <a:solidFill>
            <a:srgbClr val="00206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Einstein Telescope, next generation GW detector</a:t>
            </a:r>
          </a:p>
        </p:txBody>
      </p:sp>
      <p:sp>
        <p:nvSpPr>
          <p:cNvPr id="54276" name="TextBox 20"/>
          <p:cNvSpPr txBox="1">
            <a:spLocks noChangeArrowheads="1"/>
          </p:cNvSpPr>
          <p:nvPr/>
        </p:nvSpPr>
        <p:spPr bwMode="auto">
          <a:xfrm>
            <a:off x="6272213" y="1165224"/>
            <a:ext cx="4226762" cy="2062103"/>
          </a:xfrm>
          <a:prstGeom prst="rect">
            <a:avLst/>
          </a:prstGeom>
          <a:solidFill>
            <a:srgbClr val="002060">
              <a:alpha val="6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1600" dirty="0">
                <a:solidFill>
                  <a:srgbClr val="FFFFFF"/>
                </a:solidFill>
                <a:latin typeface="Calibri" panose="020F0502020204030204" pitchFamily="34" charset="0"/>
              </a:rPr>
              <a:t>Detector with higher sensitivity and starting at lower frequencies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1600" dirty="0">
                <a:solidFill>
                  <a:srgbClr val="FFFFFF"/>
                </a:solidFill>
                <a:latin typeface="Calibri" panose="020F0502020204030204" pitchFamily="34" charset="0"/>
              </a:rPr>
              <a:t> - underground to reduce seismic noise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1600" dirty="0">
                <a:solidFill>
                  <a:srgbClr val="FFFFFF"/>
                </a:solidFill>
                <a:latin typeface="Calibri" panose="020F0502020204030204" pitchFamily="34" charset="0"/>
              </a:rPr>
              <a:t> - longer arms (higher sensitivity) and more power in cavities (lower quantum noise)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1600" dirty="0">
                <a:solidFill>
                  <a:srgbClr val="FFFFFF"/>
                </a:solidFill>
                <a:latin typeface="Calibri" panose="020F0502020204030204" pitchFamily="34" charset="0"/>
              </a:rPr>
              <a:t> - </a:t>
            </a:r>
            <a:r>
              <a:rPr lang="en-US" altLang="nl-NL" sz="1600" b="1" dirty="0">
                <a:solidFill>
                  <a:srgbClr val="FFD966"/>
                </a:solidFill>
                <a:latin typeface="Calibri" panose="020F0502020204030204" pitchFamily="34" charset="0"/>
              </a:rPr>
              <a:t>Cryogenic mirrors </a:t>
            </a:r>
            <a:r>
              <a:rPr lang="en-US" altLang="nl-NL" sz="1600" dirty="0">
                <a:solidFill>
                  <a:srgbClr val="FFFFFF"/>
                </a:solidFill>
                <a:latin typeface="Calibri" panose="020F0502020204030204" pitchFamily="34" charset="0"/>
              </a:rPr>
              <a:t>(lower thermal noise)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1600" dirty="0">
                <a:solidFill>
                  <a:srgbClr val="FFFFFF"/>
                </a:solidFill>
                <a:latin typeface="Calibri" panose="020F0502020204030204" pitchFamily="34" charset="0"/>
              </a:rPr>
              <a:t> - 3 interferometers (measure all GW-polarizations)</a:t>
            </a:r>
            <a:endParaRPr lang="en-US" altLang="nl-NL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BC529B-7278-4328-96B7-5819A16F2A15}"/>
              </a:ext>
            </a:extLst>
          </p:cNvPr>
          <p:cNvSpPr/>
          <p:nvPr/>
        </p:nvSpPr>
        <p:spPr>
          <a:xfrm>
            <a:off x="6096000" y="2196275"/>
            <a:ext cx="4051177" cy="715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5626858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908175" y="381000"/>
            <a:ext cx="8610600" cy="6019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nl-NL" sz="2400">
              <a:solidFill>
                <a:srgbClr val="000000"/>
              </a:solidFill>
            </a:endParaRPr>
          </a:p>
        </p:txBody>
      </p:sp>
      <p:pic>
        <p:nvPicPr>
          <p:cNvPr id="4" name="Picture 12" descr="fig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684214"/>
            <a:ext cx="807720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4167188" y="381000"/>
            <a:ext cx="272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Test experiments: results</a:t>
            </a:r>
          </a:p>
        </p:txBody>
      </p: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480175" y="1600200"/>
            <a:ext cx="4114800" cy="3581400"/>
            <a:chOff x="3072" y="912"/>
            <a:chExt cx="2592" cy="2256"/>
          </a:xfrm>
        </p:grpSpPr>
        <p:sp>
          <p:nvSpPr>
            <p:cNvPr id="7" name="Rectangle 25"/>
            <p:cNvSpPr>
              <a:spLocks noChangeArrowheads="1"/>
            </p:cNvSpPr>
            <p:nvPr/>
          </p:nvSpPr>
          <p:spPr bwMode="auto">
            <a:xfrm>
              <a:off x="3072" y="912"/>
              <a:ext cx="2496" cy="22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nl-NL" altLang="nl-NL" sz="2400">
                <a:solidFill>
                  <a:srgbClr val="000000"/>
                </a:solidFill>
              </a:endParaRPr>
            </a:p>
          </p:txBody>
        </p:sp>
        <p:grpSp>
          <p:nvGrpSpPr>
            <p:cNvPr id="8" name="Group 24"/>
            <p:cNvGrpSpPr>
              <a:grpSpLocks/>
            </p:cNvGrpSpPr>
            <p:nvPr/>
          </p:nvGrpSpPr>
          <p:grpSpPr bwMode="auto">
            <a:xfrm>
              <a:off x="3120" y="1357"/>
              <a:ext cx="2400" cy="1763"/>
              <a:chOff x="2880" y="1104"/>
              <a:chExt cx="2400" cy="1763"/>
            </a:xfrm>
          </p:grpSpPr>
          <p:pic>
            <p:nvPicPr>
              <p:cNvPr id="10" name="Picture 19" descr="F:\nieuw\conferenties workshops\CEC\Darwin bijdrage\4K sorption paper Rev Sci Instrum\fig 11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175" b="15599"/>
              <a:stretch>
                <a:fillRect/>
              </a:stretch>
            </p:blipFill>
            <p:spPr bwMode="auto">
              <a:xfrm>
                <a:off x="2880" y="1104"/>
                <a:ext cx="2400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0" descr="F:\nieuw\conferenties workshops\CEC\Darwin bijdrage\4K sorption paper Rev Sci Instrum\fig 11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948" b="42825"/>
              <a:stretch>
                <a:fillRect/>
              </a:stretch>
            </p:blipFill>
            <p:spPr bwMode="auto">
              <a:xfrm>
                <a:off x="2880" y="1632"/>
                <a:ext cx="2400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" name="Group 21"/>
              <p:cNvGrpSpPr>
                <a:grpSpLocks/>
              </p:cNvGrpSpPr>
              <p:nvPr/>
            </p:nvGrpSpPr>
            <p:grpSpPr bwMode="auto">
              <a:xfrm>
                <a:off x="2880" y="2112"/>
                <a:ext cx="2400" cy="755"/>
                <a:chOff x="672" y="720"/>
                <a:chExt cx="2400" cy="755"/>
              </a:xfrm>
            </p:grpSpPr>
            <p:pic>
              <p:nvPicPr>
                <p:cNvPr id="13" name="Picture 22" descr="F:\nieuw\conferenties workshops\CEC\Darwin bijdrage\4K sorption paper Rev Sci Instrum\fig 11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70052"/>
                <a:stretch>
                  <a:fillRect/>
                </a:stretch>
              </p:blipFill>
              <p:spPr bwMode="auto">
                <a:xfrm>
                  <a:off x="672" y="720"/>
                  <a:ext cx="2400" cy="5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Picture 23" descr="F:\nieuw\conferenties workshops\CEC\Darwin bijdrage\4K sorption paper Rev Sci Instrum\fig 11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001" t="84401"/>
                <a:stretch>
                  <a:fillRect/>
                </a:stretch>
              </p:blipFill>
              <p:spPr bwMode="auto">
                <a:xfrm>
                  <a:off x="912" y="1200"/>
                  <a:ext cx="2160" cy="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9" name="Text Box 27"/>
            <p:cNvSpPr txBox="1">
              <a:spLocks noChangeArrowheads="1"/>
            </p:cNvSpPr>
            <p:nvPr/>
          </p:nvSpPr>
          <p:spPr bwMode="auto">
            <a:xfrm>
              <a:off x="3552" y="960"/>
              <a:ext cx="211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cold tip temperature stabilized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by PID controller and heater</a:t>
              </a:r>
              <a:endParaRPr lang="en-GB" sz="20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3949701" y="5905500"/>
            <a:ext cx="746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day 1</a:t>
            </a:r>
            <a:endParaRPr lang="en-GB" sz="200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7318375" y="5943600"/>
            <a:ext cx="533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nl-NL" altLang="nl-NL" sz="2000">
              <a:solidFill>
                <a:srgbClr val="000000"/>
              </a:solidFill>
            </a:endParaRPr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7226301" y="5881688"/>
            <a:ext cx="874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day 14</a:t>
            </a:r>
            <a:endParaRPr lang="en-GB" sz="200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22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2133601" y="1700214"/>
            <a:ext cx="4608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nl-NL" sz="1800" i="1">
                <a:solidFill>
                  <a:srgbClr val="000000"/>
                </a:solidFill>
                <a:latin typeface="Calibri" panose="020F0502020204030204" pitchFamily="34" charset="0"/>
              </a:rPr>
              <a:t>Mid Infrared ELT Imager and Spectrograph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22475"/>
            <a:ext cx="4319588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6" y="4354514"/>
            <a:ext cx="4143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152401"/>
            <a:ext cx="4008438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954714" y="304800"/>
            <a:ext cx="4645025" cy="5943600"/>
            <a:chOff x="4431324" y="304800"/>
            <a:chExt cx="4644750" cy="5943600"/>
          </a:xfrm>
        </p:grpSpPr>
        <p:sp>
          <p:nvSpPr>
            <p:cNvPr id="8" name="Oval 7"/>
            <p:cNvSpPr/>
            <p:nvPr/>
          </p:nvSpPr>
          <p:spPr>
            <a:xfrm>
              <a:off x="7629947" y="2286000"/>
              <a:ext cx="1125471" cy="3962400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 dirty="0">
                <a:solidFill>
                  <a:srgbClr val="000000"/>
                </a:solidFill>
                <a:latin typeface="Times New Roman"/>
              </a:endParaRPr>
            </a:p>
          </p:txBody>
        </p:sp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4431324" y="304800"/>
              <a:ext cx="4644750" cy="4594086"/>
              <a:chOff x="4431324" y="304800"/>
              <a:chExt cx="4644750" cy="4594086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783728" y="457200"/>
                <a:ext cx="1828692" cy="2895600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dirty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431324" y="304800"/>
                <a:ext cx="2017593" cy="40005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nl-NL" sz="2000" b="1" dirty="0">
                    <a:solidFill>
                      <a:srgbClr val="00CC99">
                        <a:lumMod val="75000"/>
                      </a:srgbClr>
                    </a:solidFill>
                    <a:latin typeface="Times New Roman" panose="02020603050405020304" pitchFamily="18" charset="0"/>
                  </a:rPr>
                  <a:t>DM-1: 1W demo</a:t>
                </a: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7526766" y="990600"/>
                <a:ext cx="1125470" cy="1219200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 dirty="0">
                  <a:solidFill>
                    <a:srgbClr val="000000"/>
                  </a:solidFill>
                  <a:latin typeface="Times New Roman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494952" y="571500"/>
                <a:ext cx="2555724" cy="70802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nl-NL" sz="2000" b="1" dirty="0">
                    <a:solidFill>
                      <a:srgbClr val="00CC99">
                        <a:lumMod val="75000"/>
                      </a:srgbClr>
                    </a:solidFill>
                    <a:latin typeface="Times New Roman" panose="02020603050405020304" pitchFamily="18" charset="0"/>
                  </a:rPr>
                  <a:t>DM-2: 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nl-NL" sz="2000" b="1" dirty="0" err="1">
                    <a:solidFill>
                      <a:srgbClr val="00CC99">
                        <a:lumMod val="75000"/>
                      </a:srgbClr>
                    </a:solidFill>
                    <a:latin typeface="Times New Roman" panose="02020603050405020304" pitchFamily="18" charset="0"/>
                  </a:rPr>
                  <a:t>scaled</a:t>
                </a:r>
                <a:r>
                  <a:rPr lang="nl-NL" sz="2000" b="1" dirty="0">
                    <a:solidFill>
                      <a:srgbClr val="00CC99">
                        <a:lumMod val="75000"/>
                      </a:srgbClr>
                    </a:solidFill>
                    <a:latin typeface="Times New Roman" panose="02020603050405020304" pitchFamily="18" charset="0"/>
                  </a:rPr>
                  <a:t> He compressor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791730" y="4191000"/>
                <a:ext cx="3284344" cy="70802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nl-NL" sz="2000" b="1" dirty="0">
                    <a:solidFill>
                      <a:srgbClr val="00CC99">
                        <a:lumMod val="75000"/>
                      </a:srgbClr>
                    </a:solidFill>
                    <a:latin typeface="Times New Roman" panose="02020603050405020304" pitchFamily="18" charset="0"/>
                  </a:rPr>
                  <a:t>DM-3: 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nl-NL" sz="2000" b="1" dirty="0">
                    <a:solidFill>
                      <a:srgbClr val="00CC99">
                        <a:lumMod val="75000"/>
                      </a:srgbClr>
                    </a:solidFill>
                    <a:latin typeface="Times New Roman" panose="02020603050405020304" pitchFamily="18" charset="0"/>
                  </a:rPr>
                  <a:t>full-flow demo He </a:t>
                </a:r>
                <a:r>
                  <a:rPr lang="nl-NL" sz="2000" b="1" dirty="0" err="1">
                    <a:solidFill>
                      <a:srgbClr val="00CC99">
                        <a:lumMod val="75000"/>
                      </a:srgbClr>
                    </a:solidFill>
                    <a:latin typeface="Times New Roman" panose="02020603050405020304" pitchFamily="18" charset="0"/>
                  </a:rPr>
                  <a:t>cold</a:t>
                </a:r>
                <a:r>
                  <a:rPr lang="nl-NL" sz="2000" b="1" dirty="0">
                    <a:solidFill>
                      <a:srgbClr val="00CC99">
                        <a:lumMod val="75000"/>
                      </a:srgbClr>
                    </a:solidFill>
                    <a:latin typeface="Times New Roman" panose="02020603050405020304" pitchFamily="18" charset="0"/>
                  </a:rPr>
                  <a:t> stage</a:t>
                </a:r>
              </a:p>
            </p:txBody>
          </p:sp>
        </p:grpSp>
      </p:grp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189163" y="609601"/>
            <a:ext cx="40497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1600">
                <a:solidFill>
                  <a:srgbClr val="000000"/>
                </a:solidFill>
              </a:rPr>
              <a:t>Y. Wu, “Development of a sorption-based Joule-Thomson cooler for the METIS instrument on E-ELT”, 25 November 2015, PhD thesis, University of Twente</a:t>
            </a:r>
            <a:endParaRPr lang="nl-NL" altLang="nl-NL" sz="160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89164" y="609601"/>
            <a:ext cx="3678237" cy="10779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000">
              <a:solidFill>
                <a:srgbClr val="FFFFFF"/>
              </a:solidFill>
              <a:latin typeface="Times New Roman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836988" y="2368550"/>
            <a:ext cx="2398712" cy="1289050"/>
            <a:chOff x="2313781" y="2368550"/>
            <a:chExt cx="2398662" cy="1289050"/>
          </a:xfrm>
        </p:grpSpPr>
        <p:sp>
          <p:nvSpPr>
            <p:cNvPr id="18" name="Oval 17"/>
            <p:cNvSpPr/>
            <p:nvPr/>
          </p:nvSpPr>
          <p:spPr>
            <a:xfrm>
              <a:off x="2313781" y="2368550"/>
              <a:ext cx="380992" cy="128905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12235" y="2727325"/>
              <a:ext cx="2000208" cy="523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2D2DB9"/>
                  </a:solidFill>
                  <a:latin typeface="Times New Roman" panose="02020603050405020304" pitchFamily="18" charset="0"/>
                </a:rPr>
                <a:t>Liquid nitrogen (LN2) cooled</a:t>
              </a:r>
              <a:endParaRPr lang="nl-NL" sz="1400" dirty="0">
                <a:solidFill>
                  <a:srgbClr val="2D2DB9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810001" y="3581400"/>
            <a:ext cx="2747963" cy="685800"/>
            <a:chOff x="2286000" y="3581400"/>
            <a:chExt cx="2747963" cy="685800"/>
          </a:xfrm>
        </p:grpSpPr>
        <p:sp>
          <p:nvSpPr>
            <p:cNvPr id="21" name="Oval 20"/>
            <p:cNvSpPr/>
            <p:nvPr/>
          </p:nvSpPr>
          <p:spPr>
            <a:xfrm>
              <a:off x="2286000" y="3581400"/>
              <a:ext cx="381000" cy="68580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44775" y="3675063"/>
              <a:ext cx="2389188" cy="523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2D2DB9"/>
                  </a:solidFill>
                  <a:latin typeface="Times New Roman" panose="02020603050405020304" pitchFamily="18" charset="0"/>
                </a:rPr>
                <a:t>3-stage sorption cooler starting from subcooled LN2</a:t>
              </a:r>
              <a:endParaRPr lang="nl-NL" sz="1400" dirty="0">
                <a:solidFill>
                  <a:srgbClr val="2D2DB9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5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56926" y="150576"/>
            <a:ext cx="48718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nl-NL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ETPF Proposed sorption-cooler configuration</a:t>
            </a:r>
            <a:endParaRPr lang="nl-NL" altLang="nl-NL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163853" y="734054"/>
            <a:ext cx="2678112" cy="4370387"/>
            <a:chOff x="914400" y="1219200"/>
            <a:chExt cx="2678113" cy="4370388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108075" y="1685925"/>
              <a:ext cx="617538" cy="339725"/>
              <a:chOff x="916227" y="1219200"/>
              <a:chExt cx="617477" cy="338554"/>
            </a:xfrm>
          </p:grpSpPr>
          <p:sp>
            <p:nvSpPr>
              <p:cNvPr id="44" name="TextBox 10"/>
              <p:cNvSpPr txBox="1">
                <a:spLocks noChangeArrowheads="1"/>
              </p:cNvSpPr>
              <p:nvPr/>
            </p:nvSpPr>
            <p:spPr bwMode="auto">
              <a:xfrm>
                <a:off x="916227" y="1219200"/>
                <a:ext cx="61747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nl-NL" sz="1600">
                    <a:solidFill>
                      <a:srgbClr val="000000"/>
                    </a:solidFill>
                  </a:rPr>
                  <a:t>C/Ne</a:t>
                </a:r>
                <a:endParaRPr lang="nl-NL" altLang="nl-NL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916227" y="1219200"/>
                <a:ext cx="617476" cy="3385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>
                  <a:solidFill>
                    <a:srgbClr val="FFFFFF"/>
                  </a:solidFill>
                  <a:latin typeface="Times New Roman"/>
                </a:endParaRPr>
              </a:p>
            </p:txBody>
          </p: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1943100" y="1687513"/>
              <a:ext cx="617538" cy="339725"/>
              <a:chOff x="3725923" y="1219200"/>
              <a:chExt cx="617477" cy="338554"/>
            </a:xfrm>
          </p:grpSpPr>
          <p:sp>
            <p:nvSpPr>
              <p:cNvPr id="42" name="TextBox 20"/>
              <p:cNvSpPr txBox="1">
                <a:spLocks noChangeArrowheads="1"/>
              </p:cNvSpPr>
              <p:nvPr/>
            </p:nvSpPr>
            <p:spPr bwMode="auto">
              <a:xfrm>
                <a:off x="3733800" y="1219200"/>
                <a:ext cx="59503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nl-NL" sz="1600">
                    <a:solidFill>
                      <a:srgbClr val="000000"/>
                    </a:solidFill>
                  </a:rPr>
                  <a:t>C/H</a:t>
                </a:r>
                <a:r>
                  <a:rPr lang="en-US" altLang="nl-NL" sz="1600" baseline="-25000">
                    <a:solidFill>
                      <a:srgbClr val="000000"/>
                    </a:solidFill>
                  </a:rPr>
                  <a:t>2</a:t>
                </a:r>
                <a:endParaRPr lang="nl-NL" altLang="nl-NL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725923" y="1219199"/>
                <a:ext cx="617476" cy="3385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>
                  <a:solidFill>
                    <a:srgbClr val="FFFFFF"/>
                  </a:solidFill>
                  <a:latin typeface="Times New Roman"/>
                </a:endParaRPr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2770188" y="1695450"/>
              <a:ext cx="617537" cy="338138"/>
              <a:chOff x="4716523" y="1219200"/>
              <a:chExt cx="617477" cy="338554"/>
            </a:xfrm>
          </p:grpSpPr>
          <p:sp>
            <p:nvSpPr>
              <p:cNvPr id="40" name="TextBox 21"/>
              <p:cNvSpPr txBox="1">
                <a:spLocks noChangeArrowheads="1"/>
              </p:cNvSpPr>
              <p:nvPr/>
            </p:nvSpPr>
            <p:spPr bwMode="auto">
              <a:xfrm>
                <a:off x="4716523" y="1219200"/>
                <a:ext cx="61747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nl-NL" sz="1600">
                    <a:solidFill>
                      <a:srgbClr val="000000"/>
                    </a:solidFill>
                  </a:rPr>
                  <a:t>C/He</a:t>
                </a:r>
                <a:endParaRPr lang="nl-NL" altLang="nl-NL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716523" y="1219200"/>
                <a:ext cx="617478" cy="33855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l-NL" sz="2000">
                  <a:solidFill>
                    <a:srgbClr val="FFFFFF"/>
                  </a:solidFill>
                  <a:latin typeface="Times New Roman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304925" y="2024062"/>
              <a:ext cx="227012" cy="8445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" name="TextBox 154"/>
            <p:cNvSpPr txBox="1">
              <a:spLocks noChangeArrowheads="1"/>
            </p:cNvSpPr>
            <p:nvPr/>
          </p:nvSpPr>
          <p:spPr bwMode="auto">
            <a:xfrm rot="-5400000">
              <a:off x="1041401" y="2165350"/>
              <a:ext cx="7302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nl-NL" sz="1400">
                  <a:solidFill>
                    <a:srgbClr val="000000"/>
                  </a:solidFill>
                </a:rPr>
                <a:t>CFHX</a:t>
              </a:r>
              <a:endParaRPr lang="nl-NL" altLang="nl-NL" sz="1400">
                <a:solidFill>
                  <a:srgbClr val="000000"/>
                </a:solidFill>
              </a:endParaRPr>
            </a:p>
          </p:txBody>
        </p:sp>
        <p:pic>
          <p:nvPicPr>
            <p:cNvPr id="10" name="Picture 16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5388" y="2613025"/>
              <a:ext cx="2143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2114550" y="2024062"/>
              <a:ext cx="228600" cy="8445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35288" y="2030412"/>
              <a:ext cx="228600" cy="8445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3" name="TextBox 164"/>
            <p:cNvSpPr txBox="1">
              <a:spLocks noChangeArrowheads="1"/>
            </p:cNvSpPr>
            <p:nvPr/>
          </p:nvSpPr>
          <p:spPr bwMode="auto">
            <a:xfrm rot="-5400000">
              <a:off x="1871663" y="2300287"/>
              <a:ext cx="7302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nl-NL" sz="1400">
                  <a:solidFill>
                    <a:srgbClr val="000000"/>
                  </a:solidFill>
                </a:rPr>
                <a:t>CFHX</a:t>
              </a:r>
              <a:endParaRPr lang="nl-NL" altLang="nl-NL" sz="1400">
                <a:solidFill>
                  <a:srgbClr val="000000"/>
                </a:solidFill>
              </a:endParaRPr>
            </a:p>
          </p:txBody>
        </p:sp>
        <p:sp>
          <p:nvSpPr>
            <p:cNvPr id="14" name="TextBox 165"/>
            <p:cNvSpPr txBox="1">
              <a:spLocks noChangeArrowheads="1"/>
            </p:cNvSpPr>
            <p:nvPr/>
          </p:nvSpPr>
          <p:spPr bwMode="auto">
            <a:xfrm rot="-5400000">
              <a:off x="2725738" y="2314575"/>
              <a:ext cx="6604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nl-NL" sz="1400">
                  <a:solidFill>
                    <a:srgbClr val="000000"/>
                  </a:solidFill>
                </a:rPr>
                <a:t>CFHX</a:t>
              </a:r>
              <a:endParaRPr lang="nl-NL" altLang="nl-NL" sz="140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22487" y="2922587"/>
              <a:ext cx="228600" cy="84296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33701" y="2897187"/>
              <a:ext cx="228600" cy="8445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44813" y="3763963"/>
              <a:ext cx="228600" cy="8445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71587" y="2860675"/>
              <a:ext cx="1973264" cy="5873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9" name="TextBox 172"/>
            <p:cNvSpPr txBox="1">
              <a:spLocks noChangeArrowheads="1"/>
            </p:cNvSpPr>
            <p:nvPr/>
          </p:nvSpPr>
          <p:spPr bwMode="auto">
            <a:xfrm rot="-5400000">
              <a:off x="2715419" y="3888581"/>
              <a:ext cx="660400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nl-NL" sz="1400">
                  <a:solidFill>
                    <a:srgbClr val="000000"/>
                  </a:solidFill>
                </a:rPr>
                <a:t>CFHX</a:t>
              </a:r>
              <a:endParaRPr lang="nl-NL" altLang="nl-NL" sz="1400">
                <a:solidFill>
                  <a:srgbClr val="000000"/>
                </a:solidFill>
              </a:endParaRPr>
            </a:p>
          </p:txBody>
        </p:sp>
        <p:pic>
          <p:nvPicPr>
            <p:cNvPr id="20" name="Picture 17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0" y="3468688"/>
              <a:ext cx="214313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7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738" y="4357688"/>
              <a:ext cx="214312" cy="17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2400301" y="4433888"/>
              <a:ext cx="415925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809876" y="4587876"/>
              <a:ext cx="363537" cy="11430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079625" y="3752851"/>
              <a:ext cx="1160462" cy="1397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082800" y="3713163"/>
              <a:ext cx="1157287" cy="650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35137" y="3386137"/>
              <a:ext cx="1676401" cy="220345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20762" y="1627187"/>
              <a:ext cx="2455864" cy="13731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20762" y="1547812"/>
              <a:ext cx="2455864" cy="144463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14400" y="1219200"/>
              <a:ext cx="2678113" cy="18986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0" name="TextBox 182"/>
            <p:cNvSpPr txBox="1">
              <a:spLocks noChangeArrowheads="1"/>
            </p:cNvSpPr>
            <p:nvPr/>
          </p:nvSpPr>
          <p:spPr bwMode="auto">
            <a:xfrm>
              <a:off x="1541463" y="1268413"/>
              <a:ext cx="12858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nl-NL" sz="1400">
                  <a:solidFill>
                    <a:srgbClr val="000000"/>
                  </a:solidFill>
                </a:rPr>
                <a:t>Subcooled LN</a:t>
              </a:r>
              <a:r>
                <a:rPr lang="en-US" altLang="nl-NL" sz="1400" baseline="-25000">
                  <a:solidFill>
                    <a:srgbClr val="000000"/>
                  </a:solidFill>
                </a:rPr>
                <a:t>2</a:t>
              </a:r>
              <a:endParaRPr lang="nl-NL" altLang="nl-NL" sz="140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941638" y="3052762"/>
              <a:ext cx="193675" cy="484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2" name="TextBox 171"/>
            <p:cNvSpPr txBox="1">
              <a:spLocks noChangeArrowheads="1"/>
            </p:cNvSpPr>
            <p:nvPr/>
          </p:nvSpPr>
          <p:spPr bwMode="auto">
            <a:xfrm rot="-5400000">
              <a:off x="2700338" y="3132137"/>
              <a:ext cx="6604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nl-NL" sz="1400">
                  <a:solidFill>
                    <a:srgbClr val="000000"/>
                  </a:solidFill>
                </a:rPr>
                <a:t>CFHX</a:t>
              </a:r>
              <a:endParaRPr lang="nl-NL" altLang="nl-NL" sz="140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144712" y="2984500"/>
              <a:ext cx="180975" cy="455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4" name="TextBox 170"/>
            <p:cNvSpPr txBox="1">
              <a:spLocks noChangeArrowheads="1"/>
            </p:cNvSpPr>
            <p:nvPr/>
          </p:nvSpPr>
          <p:spPr bwMode="auto">
            <a:xfrm rot="-5400000">
              <a:off x="1903413" y="3038475"/>
              <a:ext cx="6604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nl-NL" sz="1400">
                  <a:solidFill>
                    <a:srgbClr val="000000"/>
                  </a:solidFill>
                </a:rPr>
                <a:t>CFHX</a:t>
              </a:r>
              <a:endParaRPr lang="nl-NL" altLang="nl-NL" sz="1400">
                <a:solidFill>
                  <a:srgbClr val="000000"/>
                </a:solidFill>
              </a:endParaRPr>
            </a:p>
          </p:txBody>
        </p:sp>
        <p:sp>
          <p:nvSpPr>
            <p:cNvPr id="35" name="TextBox 188"/>
            <p:cNvSpPr txBox="1">
              <a:spLocks noChangeArrowheads="1"/>
            </p:cNvSpPr>
            <p:nvPr/>
          </p:nvSpPr>
          <p:spPr bwMode="auto">
            <a:xfrm>
              <a:off x="2271713" y="4856163"/>
              <a:ext cx="6873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nl-NL" sz="1400">
                  <a:solidFill>
                    <a:srgbClr val="000000"/>
                  </a:solidFill>
                </a:rPr>
                <a:t>5-10 K</a:t>
              </a:r>
              <a:endParaRPr lang="nl-NL" altLang="nl-NL" sz="1400">
                <a:solidFill>
                  <a:srgbClr val="000000"/>
                </a:solidFill>
              </a:endParaRPr>
            </a:p>
          </p:txBody>
        </p:sp>
        <p:sp>
          <p:nvSpPr>
            <p:cNvPr id="36" name="TextBox 190"/>
            <p:cNvSpPr txBox="1">
              <a:spLocks noChangeArrowheads="1"/>
            </p:cNvSpPr>
            <p:nvPr/>
          </p:nvSpPr>
          <p:spPr bwMode="auto">
            <a:xfrm>
              <a:off x="2044700" y="3754438"/>
              <a:ext cx="7778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nl-NL" sz="1400">
                  <a:solidFill>
                    <a:srgbClr val="000000"/>
                  </a:solidFill>
                </a:rPr>
                <a:t>15-20 K</a:t>
              </a:r>
              <a:endParaRPr lang="nl-NL" altLang="nl-NL" sz="1400">
                <a:solidFill>
                  <a:srgbClr val="000000"/>
                </a:solidFill>
              </a:endParaRPr>
            </a:p>
          </p:txBody>
        </p:sp>
        <p:sp>
          <p:nvSpPr>
            <p:cNvPr id="37" name="TextBox 191"/>
            <p:cNvSpPr txBox="1">
              <a:spLocks noChangeArrowheads="1"/>
            </p:cNvSpPr>
            <p:nvPr/>
          </p:nvSpPr>
          <p:spPr bwMode="auto">
            <a:xfrm>
              <a:off x="1506538" y="2598738"/>
              <a:ext cx="539750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nl-NL" sz="1400">
                  <a:solidFill>
                    <a:srgbClr val="000000"/>
                  </a:solidFill>
                </a:rPr>
                <a:t>40 K</a:t>
              </a:r>
              <a:endParaRPr lang="nl-NL" altLang="nl-NL" sz="1400">
                <a:solidFill>
                  <a:srgbClr val="000000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1951037" y="3138487"/>
              <a:ext cx="4763" cy="24765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3263901" y="3133725"/>
              <a:ext cx="4762" cy="24765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4659528" y="2127879"/>
            <a:ext cx="2997966" cy="2435225"/>
            <a:chOff x="5761568" y="2071235"/>
            <a:chExt cx="2997966" cy="2435225"/>
          </a:xfrm>
        </p:grpSpPr>
        <p:pic>
          <p:nvPicPr>
            <p:cNvPr id="47" name="Picture 3" descr="D:\Dropbox\LabWork@UT\METIS demos detail design\demo I_scaled-down sorp. compressor unit\Setup assembly\IMG_013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1568" y="2071235"/>
              <a:ext cx="2997966" cy="243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Box 2"/>
            <p:cNvSpPr txBox="1">
              <a:spLocks noChangeArrowheads="1"/>
            </p:cNvSpPr>
            <p:nvPr/>
          </p:nvSpPr>
          <p:spPr bwMode="auto">
            <a:xfrm rot="20899434">
              <a:off x="7092682" y="2272039"/>
              <a:ext cx="56619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nl-NL" sz="1200">
                  <a:solidFill>
                    <a:srgbClr val="FFFF00"/>
                  </a:solidFill>
                </a:rPr>
                <a:t>60 cm</a:t>
              </a:r>
              <a:endParaRPr lang="nl-NL" altLang="nl-NL" sz="1200">
                <a:solidFill>
                  <a:srgbClr val="FFFF00"/>
                </a:solidFill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 flipV="1">
              <a:off x="6499049" y="2396166"/>
              <a:ext cx="1752600" cy="355600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74" y="5277986"/>
            <a:ext cx="6657975" cy="135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8"/>
          <p:cNvSpPr txBox="1">
            <a:spLocks noChangeArrowheads="1"/>
          </p:cNvSpPr>
          <p:nvPr/>
        </p:nvSpPr>
        <p:spPr bwMode="auto">
          <a:xfrm>
            <a:off x="4231499" y="4572647"/>
            <a:ext cx="44821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1600" dirty="0">
                <a:solidFill>
                  <a:srgbClr val="000000"/>
                </a:solidFill>
              </a:rPr>
              <a:t>ETPF design based on ELT design and experiments: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nl-NL" sz="1600" dirty="0">
                <a:solidFill>
                  <a:srgbClr val="000000"/>
                </a:solidFill>
              </a:rPr>
              <a:t>ca. 30 cells, input 520 – 600 W (</a:t>
            </a:r>
            <a:r>
              <a:rPr lang="en-US" altLang="nl-NL" sz="1600" u="sng" dirty="0">
                <a:solidFill>
                  <a:srgbClr val="000000"/>
                </a:solidFill>
              </a:rPr>
              <a:t>preliminary</a:t>
            </a:r>
            <a:r>
              <a:rPr lang="en-US" altLang="nl-NL" sz="1600" dirty="0">
                <a:solidFill>
                  <a:srgbClr val="000000"/>
                </a:solidFill>
              </a:rPr>
              <a:t> data)</a:t>
            </a:r>
            <a:endParaRPr lang="nl-NL" altLang="nl-NL" sz="1600" dirty="0">
              <a:solidFill>
                <a:srgbClr val="000000"/>
              </a:solidFill>
            </a:endParaRPr>
          </a:p>
        </p:txBody>
      </p:sp>
      <p:pic>
        <p:nvPicPr>
          <p:cNvPr id="5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001" y="690310"/>
            <a:ext cx="4384463" cy="14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Group 13"/>
          <p:cNvGrpSpPr>
            <a:grpSpLocks/>
          </p:cNvGrpSpPr>
          <p:nvPr/>
        </p:nvGrpSpPr>
        <p:grpSpPr bwMode="auto">
          <a:xfrm>
            <a:off x="1081951" y="5582209"/>
            <a:ext cx="1644650" cy="739775"/>
            <a:chOff x="870506" y="5521880"/>
            <a:chExt cx="1644094" cy="738664"/>
          </a:xfrm>
        </p:grpSpPr>
        <p:sp>
          <p:nvSpPr>
            <p:cNvPr id="54" name="TextBox 10"/>
            <p:cNvSpPr txBox="1">
              <a:spLocks noChangeArrowheads="1"/>
            </p:cNvSpPr>
            <p:nvPr/>
          </p:nvSpPr>
          <p:spPr bwMode="auto">
            <a:xfrm>
              <a:off x="870506" y="5521880"/>
              <a:ext cx="1644094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nl-NL" sz="1400">
                  <a:solidFill>
                    <a:srgbClr val="000000"/>
                  </a:solidFill>
                </a:rPr>
                <a:t>Less cells and lower power needed if these go up</a:t>
              </a:r>
              <a:endParaRPr lang="nl-NL" altLang="nl-NL" sz="1400">
                <a:solidFill>
                  <a:srgbClr val="000000"/>
                </a:solidFill>
              </a:endParaRPr>
            </a:p>
          </p:txBody>
        </p:sp>
        <p:sp>
          <p:nvSpPr>
            <p:cNvPr id="55" name="Right Arrow 54"/>
            <p:cNvSpPr/>
            <p:nvPr/>
          </p:nvSpPr>
          <p:spPr>
            <a:xfrm>
              <a:off x="2279729" y="5889627"/>
              <a:ext cx="206305" cy="1299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56" name="Right Arrow 55"/>
            <p:cNvSpPr/>
            <p:nvPr/>
          </p:nvSpPr>
          <p:spPr>
            <a:xfrm>
              <a:off x="2286077" y="6041798"/>
              <a:ext cx="206305" cy="1299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0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718739" y="2895241"/>
            <a:ext cx="29689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Estimates (preliminary data!):</a:t>
            </a:r>
          </a:p>
          <a:p>
            <a:r>
              <a:rPr lang="en-US" dirty="0"/>
              <a:t>ETPF: 	ca 30 cells, </a:t>
            </a:r>
          </a:p>
          <a:p>
            <a:r>
              <a:rPr lang="en-US" dirty="0"/>
              <a:t>	volume ca 70 liter, 	input ca 600 W</a:t>
            </a:r>
          </a:p>
          <a:p>
            <a:r>
              <a:rPr lang="en-US" dirty="0"/>
              <a:t>ET:  x 10</a:t>
            </a:r>
            <a:endParaRPr lang="nl-NL" dirty="0"/>
          </a:p>
        </p:txBody>
      </p:sp>
      <p:pic>
        <p:nvPicPr>
          <p:cNvPr id="58" name="Picture 2" descr="Cartoon of businessman facing tightrope challeng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3"/>
          <a:stretch/>
        </p:blipFill>
        <p:spPr bwMode="auto">
          <a:xfrm>
            <a:off x="9344488" y="0"/>
            <a:ext cx="2847512" cy="21144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11028628" y="819557"/>
            <a:ext cx="1257583" cy="475338"/>
            <a:chOff x="10147479" y="3024318"/>
            <a:chExt cx="1257583" cy="475338"/>
          </a:xfrm>
        </p:grpSpPr>
        <p:sp>
          <p:nvSpPr>
            <p:cNvPr id="60" name="Right Arrow 59"/>
            <p:cNvSpPr/>
            <p:nvPr/>
          </p:nvSpPr>
          <p:spPr>
            <a:xfrm>
              <a:off x="10147479" y="3024318"/>
              <a:ext cx="1182768" cy="47533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147479" y="3108098"/>
              <a:ext cx="12575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Pathfinder/ET</a:t>
              </a:r>
              <a:endParaRPr lang="nl-NL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59073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86583" y="112507"/>
            <a:ext cx="40110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nl-NL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 / Challenges / Questions</a:t>
            </a:r>
            <a:endParaRPr lang="nl-NL" altLang="nl-NL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87730" y="1371599"/>
            <a:ext cx="8135560" cy="3139321"/>
            <a:chOff x="1238596" y="1005840"/>
            <a:chExt cx="8135560" cy="3139321"/>
          </a:xfrm>
        </p:grpSpPr>
        <p:sp>
          <p:nvSpPr>
            <p:cNvPr id="7" name="TextBox 6"/>
            <p:cNvSpPr txBox="1"/>
            <p:nvPr/>
          </p:nvSpPr>
          <p:spPr>
            <a:xfrm>
              <a:off x="1238596" y="1005840"/>
              <a:ext cx="8135560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LN</a:t>
              </a:r>
              <a:r>
                <a:rPr lang="en-US" baseline="-250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cooling</a:t>
              </a:r>
              <a:r>
                <a:rPr lang="en-US" dirty="0"/>
                <a:t> (radiation shields and precooling of mirror plus suspension):</a:t>
              </a:r>
            </a:p>
            <a:p>
              <a:endParaRPr lang="en-US" dirty="0"/>
            </a:p>
            <a:p>
              <a:r>
                <a:rPr lang="en-US" dirty="0"/>
                <a:t>	sub-cooled LN</a:t>
              </a:r>
              <a:r>
                <a:rPr lang="en-US" baseline="-25000" dirty="0"/>
                <a:t>2</a:t>
              </a:r>
              <a:r>
                <a:rPr lang="en-US" dirty="0"/>
                <a:t> loop</a:t>
              </a:r>
            </a:p>
            <a:p>
              <a:endParaRPr lang="en-US" dirty="0"/>
            </a:p>
            <a:p>
              <a:pPr marL="285750" indent="-285750">
                <a:buFontTx/>
                <a:buChar char="-"/>
              </a:pPr>
              <a:r>
                <a:rPr lang="en-US" dirty="0"/>
                <a:t>Cooling by pumped LN</a:t>
              </a:r>
              <a:r>
                <a:rPr lang="en-US" baseline="-25000" dirty="0"/>
                <a:t>2</a:t>
              </a:r>
              <a:r>
                <a:rPr lang="en-US" dirty="0"/>
                <a:t> bath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Cooling by cryocoolers	         preferred</a:t>
              </a:r>
            </a:p>
            <a:p>
              <a:r>
                <a:rPr lang="en-US" dirty="0"/>
                <a:t>			1 tower: 0,5 kW</a:t>
              </a:r>
            </a:p>
            <a:p>
              <a:r>
                <a:rPr lang="en-US" dirty="0"/>
                <a:t>			1 FPMI: 1 kW</a:t>
              </a:r>
            </a:p>
            <a:p>
              <a:endParaRPr lang="en-US" dirty="0"/>
            </a:p>
            <a:p>
              <a:r>
                <a:rPr 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Challenge:</a:t>
              </a:r>
              <a:r>
                <a:rPr lang="en-US" dirty="0"/>
                <a:t> reduce vibrations:	- cold box can be remote</a:t>
              </a:r>
            </a:p>
            <a:p>
              <a:r>
                <a:rPr lang="en-US" dirty="0"/>
                <a:t>			- but loss in transfer line adds to required cooling power</a:t>
              </a:r>
              <a:endParaRPr lang="nl-NL" dirty="0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1853739" y="1679171"/>
              <a:ext cx="299258" cy="1246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ight Arrow 9"/>
            <p:cNvSpPr/>
            <p:nvPr/>
          </p:nvSpPr>
          <p:spPr>
            <a:xfrm rot="10800000">
              <a:off x="4047203" y="2528394"/>
              <a:ext cx="299258" cy="1246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019947" y="3940233"/>
            <a:ext cx="98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trade-off</a:t>
            </a:r>
            <a:endParaRPr lang="nl-NL" dirty="0"/>
          </a:p>
        </p:txBody>
      </p:sp>
      <p:sp>
        <p:nvSpPr>
          <p:cNvPr id="3" name="Right Brace 2"/>
          <p:cNvSpPr/>
          <p:nvPr/>
        </p:nvSpPr>
        <p:spPr>
          <a:xfrm>
            <a:off x="9753940" y="3965172"/>
            <a:ext cx="266007" cy="39901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6879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86583" y="112507"/>
            <a:ext cx="40110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nl-NL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 / Challenges / Questions</a:t>
            </a:r>
            <a:endParaRPr lang="nl-NL" altLang="nl-NL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31818" y="842356"/>
            <a:ext cx="8135560" cy="2585323"/>
            <a:chOff x="1238596" y="1005840"/>
            <a:chExt cx="8135560" cy="2585323"/>
          </a:xfrm>
        </p:grpSpPr>
        <p:sp>
          <p:nvSpPr>
            <p:cNvPr id="14" name="TextBox 13"/>
            <p:cNvSpPr txBox="1"/>
            <p:nvPr/>
          </p:nvSpPr>
          <p:spPr>
            <a:xfrm>
              <a:off x="1238596" y="1005840"/>
              <a:ext cx="8135560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Inner shield and mirror cooling</a:t>
              </a:r>
              <a:r>
                <a:rPr lang="en-US" dirty="0"/>
                <a:t> (30K, ca 3W  and 10-15 K, ca. 50 </a:t>
              </a:r>
              <a:r>
                <a:rPr lang="en-US" dirty="0" err="1"/>
                <a:t>mW</a:t>
              </a:r>
              <a:r>
                <a:rPr lang="en-US" dirty="0"/>
                <a:t> ??):</a:t>
              </a:r>
            </a:p>
            <a:p>
              <a:endParaRPr lang="en-US" dirty="0"/>
            </a:p>
            <a:p>
              <a:r>
                <a:rPr lang="en-US" b="1" dirty="0">
                  <a:solidFill>
                    <a:srgbClr val="FF0000"/>
                  </a:solidFill>
                </a:rPr>
                <a:t>1.</a:t>
              </a:r>
              <a:r>
                <a:rPr lang="en-US" dirty="0"/>
                <a:t>	</a:t>
              </a:r>
              <a:r>
                <a:rPr lang="en-US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Can we establish Helium-loop cooling?</a:t>
              </a:r>
            </a:p>
            <a:p>
              <a:pPr marL="742950" lvl="1" indent="-285750">
                <a:buFontTx/>
                <a:buChar char="-"/>
              </a:pPr>
              <a:r>
                <a:rPr lang="en-US" dirty="0"/>
                <a:t>What flow regime is best regarding vibrations?</a:t>
              </a:r>
            </a:p>
            <a:p>
              <a:r>
                <a:rPr lang="en-US" dirty="0"/>
                <a:t>	subcooled/supercritical/2-phase/combination</a:t>
              </a:r>
            </a:p>
            <a:p>
              <a:pPr marL="742950" lvl="1" indent="-285750">
                <a:buFontTx/>
                <a:buChar char="-"/>
              </a:pPr>
              <a:r>
                <a:rPr lang="en-US" dirty="0"/>
                <a:t>Is superfluid helium an option, specifically regarding the step to ET?</a:t>
              </a:r>
            </a:p>
            <a:p>
              <a:endParaRPr lang="en-US" dirty="0"/>
            </a:p>
            <a:p>
              <a:r>
                <a:rPr 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Challenge:</a:t>
              </a:r>
              <a:r>
                <a:rPr lang="en-US" dirty="0"/>
                <a:t> reduce vibrations:	- cold box can be remote</a:t>
              </a:r>
            </a:p>
            <a:p>
              <a:r>
                <a:rPr lang="en-US" dirty="0"/>
                <a:t>			- but loss in transfer line adds to required cooling power</a:t>
              </a:r>
              <a:endParaRPr lang="nl-NL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1629295" y="1687483"/>
              <a:ext cx="299258" cy="1246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061511" y="2944123"/>
            <a:ext cx="98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trade-off</a:t>
            </a:r>
            <a:endParaRPr lang="nl-NL" dirty="0"/>
          </a:p>
        </p:txBody>
      </p:sp>
      <p:sp>
        <p:nvSpPr>
          <p:cNvPr id="18" name="Right Brace 17"/>
          <p:cNvSpPr/>
          <p:nvPr/>
        </p:nvSpPr>
        <p:spPr>
          <a:xfrm>
            <a:off x="9795504" y="2944123"/>
            <a:ext cx="266007" cy="39901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xtBox 18"/>
          <p:cNvSpPr txBox="1"/>
          <p:nvPr/>
        </p:nvSpPr>
        <p:spPr>
          <a:xfrm>
            <a:off x="1731818" y="3632662"/>
            <a:ext cx="93859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2.</a:t>
            </a:r>
            <a:r>
              <a:rPr lang="en-US" dirty="0"/>
              <a:t>	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sorption-based cooling be realized?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When does the low-T FPMI to be ready? (in other words: available time for realization?)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What temperatures and cooling powers? (design of ETPF needs to be fixed)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Challenges:</a:t>
            </a:r>
            <a:r>
              <a:rPr lang="en-US" dirty="0"/>
              <a:t> 	- demonstrate vibration-free operation (revisit analysis/design and experiments)</a:t>
            </a:r>
          </a:p>
          <a:p>
            <a:r>
              <a:rPr lang="en-US" dirty="0"/>
              <a:t>		- optimize design (maximum reliability, minimize size, minimize input power)</a:t>
            </a:r>
          </a:p>
          <a:p>
            <a:r>
              <a:rPr lang="en-US" dirty="0"/>
              <a:t>			</a:t>
            </a:r>
            <a:endParaRPr lang="nl-NL" dirty="0"/>
          </a:p>
        </p:txBody>
      </p:sp>
      <p:sp>
        <p:nvSpPr>
          <p:cNvPr id="20" name="Right Arrow 19"/>
          <p:cNvSpPr/>
          <p:nvPr/>
        </p:nvSpPr>
        <p:spPr>
          <a:xfrm>
            <a:off x="2183477" y="3746886"/>
            <a:ext cx="299258" cy="1246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Box 20"/>
          <p:cNvSpPr txBox="1"/>
          <p:nvPr/>
        </p:nvSpPr>
        <p:spPr>
          <a:xfrm>
            <a:off x="8701248" y="842356"/>
            <a:ext cx="268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2 options, or both?</a:t>
            </a:r>
            <a:endParaRPr lang="nl-NL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17779" y="5663987"/>
            <a:ext cx="674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UT-PhD student under </a:t>
            </a:r>
            <a:r>
              <a:rPr lang="en-US" dirty="0" err="1"/>
              <a:t>Nikhef</a:t>
            </a:r>
            <a:r>
              <a:rPr lang="en-US" dirty="0"/>
              <a:t> contract starts (hopefully) in September </a:t>
            </a:r>
            <a:endParaRPr lang="nl-NL" dirty="0"/>
          </a:p>
        </p:txBody>
      </p:sp>
      <p:sp>
        <p:nvSpPr>
          <p:cNvPr id="23" name="Right Arrow 22"/>
          <p:cNvSpPr/>
          <p:nvPr/>
        </p:nvSpPr>
        <p:spPr>
          <a:xfrm>
            <a:off x="1862052" y="5778211"/>
            <a:ext cx="299258" cy="1246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862052" y="6033319"/>
            <a:ext cx="6907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627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610436"/>
            <a:ext cx="3810000" cy="2543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40" y="623137"/>
            <a:ext cx="3771900" cy="2517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3792104"/>
            <a:ext cx="3802063" cy="2532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627" y="4358842"/>
            <a:ext cx="3719513" cy="1965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78823" y="139960"/>
            <a:ext cx="44277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nl-NL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Test and Qualification Facility</a:t>
            </a:r>
            <a:endParaRPr lang="nl-NL" altLang="nl-NL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6555" y="2408850"/>
            <a:ext cx="288001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6"/>
                </a:solidFill>
              </a:rPr>
              <a:t>in HDL process hall at UT?</a:t>
            </a:r>
            <a:endParaRPr lang="nl-NL" b="1" dirty="0">
              <a:solidFill>
                <a:schemeClr val="accent6"/>
              </a:solidFill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681451" y="706265"/>
            <a:ext cx="327105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2000" dirty="0"/>
              <a:t>for cryogenic component test experiments and qualification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nl-NL" sz="2000" dirty="0"/>
              <a:t>in tower setup as of ET-Pathfinder</a:t>
            </a:r>
            <a:endParaRPr lang="nl-NL" altLang="nl-NL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178830" y="3258589"/>
            <a:ext cx="2236124" cy="2660073"/>
            <a:chOff x="5153891" y="3350030"/>
            <a:chExt cx="2199847" cy="2660073"/>
          </a:xfrm>
        </p:grpSpPr>
        <p:pic>
          <p:nvPicPr>
            <p:cNvPr id="9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54" t="1498" r="893" b="5735"/>
            <a:stretch/>
          </p:blipFill>
          <p:spPr bwMode="auto">
            <a:xfrm>
              <a:off x="5233416" y="3350030"/>
              <a:ext cx="2120322" cy="266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153891" y="5644343"/>
              <a:ext cx="399011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81625" y="6047168"/>
            <a:ext cx="1837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(picture: M. </a:t>
            </a:r>
            <a:r>
              <a:rPr lang="en-US" sz="1200" dirty="0" err="1"/>
              <a:t>Doets</a:t>
            </a:r>
            <a:r>
              <a:rPr lang="en-US" sz="1200" dirty="0"/>
              <a:t> </a:t>
            </a:r>
            <a:r>
              <a:rPr lang="en-US" sz="1200" dirty="0" err="1"/>
              <a:t>Nikhef</a:t>
            </a:r>
            <a:r>
              <a:rPr lang="en-US" sz="1200" dirty="0"/>
              <a:t>)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187809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/>
          <a:stretch>
            <a:fillRect/>
          </a:stretch>
        </p:blipFill>
        <p:spPr bwMode="auto">
          <a:xfrm>
            <a:off x="1213659" y="859834"/>
            <a:ext cx="4889731" cy="390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9" y="2060575"/>
            <a:ext cx="397192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75475" y="773113"/>
            <a:ext cx="331628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ET- Pathfinder  (Maastricht)</a:t>
            </a:r>
            <a:endParaRPr lang="nl-NL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3019" y="5561214"/>
            <a:ext cx="3155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Pictures: Design Report for </a:t>
            </a:r>
            <a:r>
              <a:rPr lang="en-US" sz="1400" dirty="0" err="1"/>
              <a:t>ETpathfinder</a:t>
            </a:r>
            <a:endParaRPr lang="nl-NL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9332126" y="5097087"/>
            <a:ext cx="1513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 123K: </a:t>
            </a:r>
            <a:r>
              <a:rPr lang="en-US" sz="1600" dirty="0">
                <a:sym typeface="Symbol" panose="05050102010706020507" pitchFamily="18" charset="2"/>
              </a:rPr>
              <a:t></a:t>
            </a:r>
            <a:r>
              <a:rPr lang="en-US" sz="1600" baseline="-25000" dirty="0">
                <a:sym typeface="Symbol" panose="05050102010706020507" pitchFamily="18" charset="2"/>
              </a:rPr>
              <a:t>Si</a:t>
            </a:r>
            <a:r>
              <a:rPr lang="en-US" sz="1600" dirty="0">
                <a:sym typeface="Symbol" panose="05050102010706020507" pitchFamily="18" charset="2"/>
              </a:rPr>
              <a:t> = 0</a:t>
            </a:r>
            <a:endParaRPr lang="nl-NL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549354" y="2060575"/>
            <a:ext cx="1782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at ca. 20 K: limited by mirror coating thermal noise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68207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6462" cy="68611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0828" y="681643"/>
            <a:ext cx="2268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of H.J. </a:t>
            </a:r>
            <a:r>
              <a:rPr lang="en-US" sz="1400" dirty="0" err="1"/>
              <a:t>Bulten</a:t>
            </a:r>
            <a:r>
              <a:rPr lang="en-US" sz="1400" dirty="0"/>
              <a:t> (</a:t>
            </a:r>
            <a:r>
              <a:rPr lang="en-US" sz="1400" dirty="0" err="1"/>
              <a:t>Nikhef</a:t>
            </a:r>
            <a:r>
              <a:rPr lang="en-US" sz="1400" dirty="0"/>
              <a:t>)</a:t>
            </a:r>
            <a:endParaRPr lang="nl-NL" sz="1400" dirty="0"/>
          </a:p>
        </p:txBody>
      </p:sp>
      <p:grpSp>
        <p:nvGrpSpPr>
          <p:cNvPr id="6" name="Group 5"/>
          <p:cNvGrpSpPr/>
          <p:nvPr/>
        </p:nvGrpSpPr>
        <p:grpSpPr>
          <a:xfrm>
            <a:off x="2427316" y="4821382"/>
            <a:ext cx="3399906" cy="1689269"/>
            <a:chOff x="2427316" y="4821382"/>
            <a:chExt cx="3399906" cy="1689269"/>
          </a:xfrm>
        </p:grpSpPr>
        <p:sp>
          <p:nvSpPr>
            <p:cNvPr id="4" name="Oval 3"/>
            <p:cNvSpPr/>
            <p:nvPr/>
          </p:nvSpPr>
          <p:spPr>
            <a:xfrm>
              <a:off x="4871258" y="4821382"/>
              <a:ext cx="955964" cy="150460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27316" y="6141319"/>
              <a:ext cx="283731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This is where the trouble is</a:t>
              </a:r>
              <a:endParaRPr lang="nl-NL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60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34736" y="0"/>
            <a:ext cx="395726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3" y="0"/>
            <a:ext cx="824677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7556" b="5301"/>
          <a:stretch/>
        </p:blipFill>
        <p:spPr>
          <a:xfrm>
            <a:off x="7283001" y="0"/>
            <a:ext cx="2341432" cy="3666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9773" t="4579" b="9339"/>
          <a:stretch/>
        </p:blipFill>
        <p:spPr>
          <a:xfrm>
            <a:off x="9792155" y="0"/>
            <a:ext cx="2399843" cy="3666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65971" y="6432516"/>
            <a:ext cx="169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Pictures of </a:t>
            </a:r>
            <a:r>
              <a:rPr lang="en-US" sz="1600" dirty="0" err="1">
                <a:solidFill>
                  <a:schemeClr val="bg1"/>
                </a:solidFill>
              </a:rPr>
              <a:t>Nikhef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43240" y="4493372"/>
            <a:ext cx="437398" cy="182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8448375" y="4861903"/>
            <a:ext cx="437398" cy="171796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8438106" y="5219350"/>
            <a:ext cx="437398" cy="1717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8933218" y="4400146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300 K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4651" y="4763135"/>
            <a:ext cx="976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ca. 100 K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4651" y="5085361"/>
            <a:ext cx="87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ca. 30 K</a:t>
            </a:r>
            <a:endParaRPr lang="nl-N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00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34736" y="0"/>
            <a:ext cx="395726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3" y="0"/>
            <a:ext cx="824677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7556" b="5301"/>
          <a:stretch/>
        </p:blipFill>
        <p:spPr>
          <a:xfrm>
            <a:off x="7283001" y="0"/>
            <a:ext cx="2341432" cy="3666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9773" t="4579" b="9339"/>
          <a:stretch/>
        </p:blipFill>
        <p:spPr>
          <a:xfrm>
            <a:off x="9792155" y="0"/>
            <a:ext cx="2399843" cy="3666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65971" y="6432516"/>
            <a:ext cx="169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Pictures of </a:t>
            </a:r>
            <a:r>
              <a:rPr lang="en-US" sz="1600" dirty="0" err="1">
                <a:solidFill>
                  <a:schemeClr val="bg1"/>
                </a:solidFill>
              </a:rPr>
              <a:t>Nikhef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43240" y="4493372"/>
            <a:ext cx="437398" cy="182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8448375" y="4861903"/>
            <a:ext cx="437398" cy="171796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8438106" y="5219350"/>
            <a:ext cx="437398" cy="1717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8933218" y="4400146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300 K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4651" y="4763135"/>
            <a:ext cx="976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ca. 100 K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4651" y="5085361"/>
            <a:ext cx="87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ca. 30 K</a:t>
            </a:r>
            <a:endParaRPr lang="nl-NL" sz="16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3014" y="2169622"/>
            <a:ext cx="2891426" cy="565265"/>
            <a:chOff x="573014" y="2169622"/>
            <a:chExt cx="2891426" cy="565265"/>
          </a:xfrm>
        </p:grpSpPr>
        <p:sp>
          <p:nvSpPr>
            <p:cNvPr id="14" name="Right Arrow 13"/>
            <p:cNvSpPr/>
            <p:nvPr/>
          </p:nvSpPr>
          <p:spPr>
            <a:xfrm>
              <a:off x="597953" y="2169622"/>
              <a:ext cx="2866487" cy="565265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3014" y="2267263"/>
              <a:ext cx="28515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cold finger 10 K; 50 </a:t>
              </a:r>
              <a:r>
                <a:rPr lang="en-US" sz="1600" dirty="0" err="1"/>
                <a:t>mW</a:t>
              </a:r>
              <a:r>
                <a:rPr lang="en-US" sz="1600" dirty="0"/>
                <a:t> (TBD)</a:t>
              </a:r>
              <a:endParaRPr lang="nl-NL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7669" y="4252929"/>
            <a:ext cx="1931998" cy="788517"/>
            <a:chOff x="2747669" y="4252929"/>
            <a:chExt cx="1931998" cy="788517"/>
          </a:xfrm>
        </p:grpSpPr>
        <p:sp>
          <p:nvSpPr>
            <p:cNvPr id="22" name="Rectangle 21"/>
            <p:cNvSpPr/>
            <p:nvPr/>
          </p:nvSpPr>
          <p:spPr>
            <a:xfrm>
              <a:off x="2851265" y="4569423"/>
              <a:ext cx="1712422" cy="4239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Right Arrow 22"/>
            <p:cNvSpPr/>
            <p:nvPr/>
          </p:nvSpPr>
          <p:spPr>
            <a:xfrm rot="16200000">
              <a:off x="3397174" y="4259284"/>
              <a:ext cx="632988" cy="620278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47669" y="4456671"/>
              <a:ext cx="19319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mirror</a:t>
              </a:r>
            </a:p>
            <a:p>
              <a:pPr algn="ctr"/>
              <a:r>
                <a:rPr lang="en-US" sz="1600" dirty="0"/>
                <a:t>15 K; 10 </a:t>
              </a:r>
              <a:r>
                <a:rPr lang="en-US" sz="1600" dirty="0" err="1"/>
                <a:t>mW</a:t>
              </a:r>
              <a:r>
                <a:rPr lang="en-US" sz="1600" dirty="0"/>
                <a:t> (TBD</a:t>
              </a:r>
              <a:endParaRPr lang="nl-NL" sz="1600" dirty="0"/>
            </a:p>
          </p:txBody>
        </p:sp>
      </p:grpSp>
      <p:sp>
        <p:nvSpPr>
          <p:cNvPr id="24" name="Right Arrow 23"/>
          <p:cNvSpPr/>
          <p:nvPr/>
        </p:nvSpPr>
        <p:spPr>
          <a:xfrm>
            <a:off x="1437114" y="5170516"/>
            <a:ext cx="1842171" cy="56526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xtBox 24"/>
          <p:cNvSpPr txBox="1"/>
          <p:nvPr/>
        </p:nvSpPr>
        <p:spPr>
          <a:xfrm>
            <a:off x="1437114" y="5264001"/>
            <a:ext cx="1842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LN</a:t>
            </a:r>
            <a:r>
              <a:rPr lang="en-US" sz="1600" baseline="-25000" dirty="0"/>
              <a:t>2</a:t>
            </a:r>
            <a:r>
              <a:rPr lang="en-US" sz="1600" dirty="0"/>
              <a:t> reservoir: 6 l/h </a:t>
            </a:r>
            <a:endParaRPr lang="nl-NL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797759" y="5423915"/>
            <a:ext cx="2020849" cy="347917"/>
            <a:chOff x="7797759" y="5423915"/>
            <a:chExt cx="2020849" cy="347917"/>
          </a:xfrm>
        </p:grpSpPr>
        <p:sp>
          <p:nvSpPr>
            <p:cNvPr id="26" name="TextBox 25"/>
            <p:cNvSpPr txBox="1"/>
            <p:nvPr/>
          </p:nvSpPr>
          <p:spPr>
            <a:xfrm>
              <a:off x="8944651" y="5423915"/>
              <a:ext cx="873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ca. 10 K</a:t>
              </a:r>
              <a:endParaRPr lang="nl-NL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797759" y="5433278"/>
              <a:ext cx="1140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cold finger:</a:t>
              </a:r>
              <a:endParaRPr lang="nl-NL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887755" y="4708035"/>
            <a:ext cx="2004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(ca  420 W)  </a:t>
            </a:r>
            <a:r>
              <a:rPr lang="en-US" dirty="0">
                <a:solidFill>
                  <a:schemeClr val="bg1"/>
                </a:solidFill>
              </a:rPr>
              <a:t>LN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endParaRPr lang="nl-NL" dirty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 rot="407997">
            <a:off x="1096014" y="3952088"/>
            <a:ext cx="1870364" cy="377783"/>
            <a:chOff x="1055716" y="4030814"/>
            <a:chExt cx="1870364" cy="377783"/>
          </a:xfrm>
        </p:grpSpPr>
        <p:sp>
          <p:nvSpPr>
            <p:cNvPr id="20" name="Left-Right Arrow 19"/>
            <p:cNvSpPr/>
            <p:nvPr/>
          </p:nvSpPr>
          <p:spPr>
            <a:xfrm>
              <a:off x="1055716" y="4030814"/>
              <a:ext cx="1870364" cy="377783"/>
            </a:xfrm>
            <a:prstGeom prst="left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64749" y="4030814"/>
              <a:ext cx="73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ca. 1m</a:t>
              </a:r>
              <a:endParaRPr lang="nl-NL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42513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7731" y="822961"/>
            <a:ext cx="3273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ETPF: mirror </a:t>
            </a:r>
            <a:r>
              <a:rPr lang="en-US" dirty="0">
                <a:sym typeface="Symbol" panose="05050102010706020507" pitchFamily="18" charset="2"/>
              </a:rPr>
              <a:t> 15 cm;  1,4 kJ/K</a:t>
            </a:r>
          </a:p>
          <a:p>
            <a:r>
              <a:rPr lang="en-US" dirty="0">
                <a:sym typeface="Symbol" panose="05050102010706020507" pitchFamily="18" charset="2"/>
              </a:rPr>
              <a:t>ET:  mirror  45 cm;  95 kJ/K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045" y="4616415"/>
            <a:ext cx="2731820" cy="1543317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42" t="1990" r="1389" b="1971"/>
          <a:stretch/>
        </p:blipFill>
        <p:spPr>
          <a:xfrm>
            <a:off x="1363287" y="1537856"/>
            <a:ext cx="7007629" cy="4621876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64694" y="784788"/>
            <a:ext cx="5551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order of magnitude more cooling power needed in ET</a:t>
            </a:r>
          </a:p>
          <a:p>
            <a:r>
              <a:rPr lang="en-US" dirty="0"/>
              <a:t>(cool-down time will be one order of magnitude longer)</a:t>
            </a:r>
            <a:endParaRPr lang="nl-NL" dirty="0"/>
          </a:p>
        </p:txBody>
      </p:sp>
      <p:sp>
        <p:nvSpPr>
          <p:cNvPr id="7" name="Right Arrow 6"/>
          <p:cNvSpPr/>
          <p:nvPr/>
        </p:nvSpPr>
        <p:spPr>
          <a:xfrm>
            <a:off x="4911260" y="1053793"/>
            <a:ext cx="275881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090532-3442-4D05-A828-CB35980A3C80}"/>
              </a:ext>
            </a:extLst>
          </p:cNvPr>
          <p:cNvSpPr txBox="1"/>
          <p:nvPr/>
        </p:nvSpPr>
        <p:spPr>
          <a:xfrm>
            <a:off x="1587731" y="96182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ETPF versus ET</a:t>
            </a:r>
            <a:endParaRPr lang="nl-NL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1138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523"/>
          <a:stretch/>
        </p:blipFill>
        <p:spPr>
          <a:xfrm>
            <a:off x="1379912" y="831272"/>
            <a:ext cx="7961767" cy="51929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23768" y="4297679"/>
            <a:ext cx="126353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8437418" y="4297679"/>
            <a:ext cx="2592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FPMI (120K and 15 K)</a:t>
            </a:r>
            <a:endParaRPr lang="nl-NL" sz="2000" dirty="0"/>
          </a:p>
        </p:txBody>
      </p:sp>
      <p:sp>
        <p:nvSpPr>
          <p:cNvPr id="7" name="Rectangle 6"/>
          <p:cNvSpPr/>
          <p:nvPr/>
        </p:nvSpPr>
        <p:spPr>
          <a:xfrm>
            <a:off x="2225244" y="2495244"/>
            <a:ext cx="126353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1379912" y="166254"/>
            <a:ext cx="5819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LN2 cooling: subcooled: minimum vibrations</a:t>
            </a:r>
            <a:endParaRPr lang="nl-NL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41679" y="1318684"/>
            <a:ext cx="2313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Option1:</a:t>
            </a:r>
          </a:p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low-pressure LN2 bath</a:t>
            </a:r>
          </a:p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64K: 0,15 bar</a:t>
            </a:r>
            <a:endParaRPr lang="nl-N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25035" y="4899116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required flow rates </a:t>
            </a:r>
          </a:p>
          <a:p>
            <a:r>
              <a:rPr lang="en-US" dirty="0"/>
              <a:t>1 tower: ca 1 l/min</a:t>
            </a:r>
          </a:p>
          <a:p>
            <a:r>
              <a:rPr lang="en-US" dirty="0"/>
              <a:t>1 arm: ca 2 l/min</a:t>
            </a:r>
          </a:p>
          <a:p>
            <a:r>
              <a:rPr lang="en-US" dirty="0"/>
              <a:t>both arms: ca 4 l/min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2449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523"/>
          <a:stretch/>
        </p:blipFill>
        <p:spPr>
          <a:xfrm>
            <a:off x="1379912" y="831272"/>
            <a:ext cx="7961767" cy="51929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23768" y="4297679"/>
            <a:ext cx="126353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8437418" y="4297679"/>
            <a:ext cx="2592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FPMI (120K and 15 K)</a:t>
            </a:r>
            <a:endParaRPr lang="nl-NL" sz="2000" dirty="0"/>
          </a:p>
        </p:txBody>
      </p:sp>
      <p:sp>
        <p:nvSpPr>
          <p:cNvPr id="7" name="Rectangle 6"/>
          <p:cNvSpPr/>
          <p:nvPr/>
        </p:nvSpPr>
        <p:spPr>
          <a:xfrm>
            <a:off x="2225244" y="2495244"/>
            <a:ext cx="126353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1379912" y="166254"/>
            <a:ext cx="5819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LN2 cooling: subcooled: minimum vibrations</a:t>
            </a:r>
            <a:endParaRPr lang="nl-NL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41680" y="1318684"/>
            <a:ext cx="2130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Option2:</a:t>
            </a:r>
          </a:p>
          <a:p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Cryocooler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-cooled LN2 loop </a:t>
            </a:r>
          </a:p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(sub-cooled)</a:t>
            </a:r>
            <a:endParaRPr lang="nl-N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980" y="627919"/>
            <a:ext cx="1660104" cy="26070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69085" y="782671"/>
            <a:ext cx="2554316" cy="2452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9425035" y="4899116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required flow rates </a:t>
            </a:r>
          </a:p>
          <a:p>
            <a:r>
              <a:rPr lang="en-US" dirty="0"/>
              <a:t>1 tower: ca 1 l/min</a:t>
            </a:r>
          </a:p>
          <a:p>
            <a:r>
              <a:rPr lang="en-US" dirty="0"/>
              <a:t>1 arm: ca 2 l/min</a:t>
            </a:r>
          </a:p>
          <a:p>
            <a:r>
              <a:rPr lang="en-US" dirty="0"/>
              <a:t>both arms: ca 4 l/min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7437266"/>
      </p:ext>
    </p:extLst>
  </p:cSld>
  <p:clrMapOvr>
    <a:masterClrMapping/>
  </p:clrMapOvr>
</p:sld>
</file>

<file path=ppt/theme/theme1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1371</Words>
  <Application>Microsoft Office PowerPoint</Application>
  <PresentationFormat>Widescreen</PresentationFormat>
  <Paragraphs>208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Narrow</vt:lpstr>
      <vt:lpstr>Calibri</vt:lpstr>
      <vt:lpstr>Times New Roman</vt:lpstr>
      <vt:lpstr>4_Default Design</vt:lpstr>
      <vt:lpstr>5_Default Design</vt:lpstr>
      <vt:lpstr>6_Default Design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Twente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ter Brake</dc:creator>
  <cp:lastModifiedBy>Brake, H.J.M. ter (TNW)</cp:lastModifiedBy>
  <cp:revision>49</cp:revision>
  <dcterms:created xsi:type="dcterms:W3CDTF">2020-07-09T11:23:03Z</dcterms:created>
  <dcterms:modified xsi:type="dcterms:W3CDTF">2020-07-15T09:29:24Z</dcterms:modified>
</cp:coreProperties>
</file>