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96" r:id="rId2"/>
    <p:sldId id="422" r:id="rId3"/>
    <p:sldId id="395" r:id="rId4"/>
    <p:sldId id="393" r:id="rId5"/>
    <p:sldId id="420" r:id="rId6"/>
    <p:sldId id="419" r:id="rId7"/>
    <p:sldId id="423" r:id="rId8"/>
    <p:sldId id="259" r:id="rId9"/>
    <p:sldId id="257" r:id="rId10"/>
    <p:sldId id="427" r:id="rId11"/>
    <p:sldId id="426" r:id="rId12"/>
    <p:sldId id="33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BABA"/>
    <a:srgbClr val="0F0FCF"/>
    <a:srgbClr val="EA0000"/>
    <a:srgbClr val="078697"/>
    <a:srgbClr val="D12916"/>
    <a:srgbClr val="0000CC"/>
    <a:srgbClr val="D41715"/>
    <a:srgbClr val="D63717"/>
    <a:srgbClr val="CCFF99"/>
    <a:srgbClr val="E357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14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4C2F4-60CD-4233-8A85-63CAC91D292D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CFF76-6FD0-4184-BC47-73698AFE7D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978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CFF76-6FD0-4184-BC47-73698AFE7D0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921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CFF76-6FD0-4184-BC47-73698AFE7D0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481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CFF76-6FD0-4184-BC47-73698AFE7D0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722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34270-DC41-4417-B905-705103B1D50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582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34270-DC41-4417-B905-705103B1D50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252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19F350-835E-4220-B3D3-799C7AA5E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A5B7E5E-5098-4913-9248-DFF2338580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06E50AC-A185-43CB-A816-560556674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AD9B-AD7F-4B2C-9577-A122746117D3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7FA7D81-4D3B-4B5E-86F6-3B7AFC1A9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0D817B0-8DF0-431A-9ADD-4AC2D487F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1F7C-BB6C-4E5F-B4E5-FCEDF5BE05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332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397A6A-DAA1-4391-A0E4-6AB5BFF60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C24333F-55C1-4A85-AA70-60B64F5902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D85488C-F482-4F9A-AB1A-354315D0A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AD9B-AD7F-4B2C-9577-A122746117D3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C63AFC6-768F-44C0-93CB-E00FE909D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A4C0437-B02B-484B-AECB-1235DA358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1F7C-BB6C-4E5F-B4E5-FCEDF5BE05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530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2E36A8B-7D36-44D4-A8D9-942E9BAC2F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530A178-B86A-4C80-AAB2-0F328CEB9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A4F1F36-E4FA-4B70-86C2-866901A78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AD9B-AD7F-4B2C-9577-A122746117D3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2813AA2-F84B-4EB2-BA38-2310510D8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28AA920-B2A7-4878-A4A3-DD10997C9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1F7C-BB6C-4E5F-B4E5-FCEDF5BE05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330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0E74F8-DFD1-4106-99AC-BC9BEDB73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FB5FF58-8DE9-419E-9113-3F3219A37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43B013A-8125-4B98-8B8D-5E0115342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AD9B-AD7F-4B2C-9577-A122746117D3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CD621EA-93B4-42AB-99D7-21366B9B5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EC99025-6527-45DE-95A8-C7B3C05E2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1F7C-BB6C-4E5F-B4E5-FCEDF5BE05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791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A6A8D2-A06B-4041-9858-21D50D74C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37BFF7E-2A27-4E47-9CCC-A2217D61EC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64E09CC-3085-4D91-ACD1-1B8FF71E7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AD9B-AD7F-4B2C-9577-A122746117D3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06051A3-94E5-4BB4-8CFC-235661BC4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A0A3D4B-CD37-4160-BDD2-3D818ACC5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1F7C-BB6C-4E5F-B4E5-FCEDF5BE05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124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A242E5-BA63-4F46-895B-EAB3FCA62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B6697FF-D9B6-4F41-973C-A623A7A669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A1BC843-5A5C-4569-9575-AB56238494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4A93427-8AC2-4518-9661-AF555995C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AD9B-AD7F-4B2C-9577-A122746117D3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15FE35B-19FB-4099-BDD4-5284AF6FE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89308E5-AB6A-449C-B944-8E54E0C6E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1F7C-BB6C-4E5F-B4E5-FCEDF5BE05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658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62B6D5-E1CD-4C14-86E9-2DE52A8C4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21AA00E-6C5B-4E22-9A7B-FCC991629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39BCF19-378A-4BBD-A263-071C334AC2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68D4E42-4099-4730-8E56-8994649090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EC48A46-65A6-489F-80D1-F5331B6C0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CB5D47C-CEC3-4E51-B672-ED07B34A8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AD9B-AD7F-4B2C-9577-A122746117D3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BCA04BA-62FA-4483-B921-193AB5F03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D3DE7A8-012F-4769-AF70-9D89D1579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1F7C-BB6C-4E5F-B4E5-FCEDF5BE05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669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62B785-80D8-4470-A55B-8DF361310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E0655D3-041F-4096-9806-EA412972C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AD9B-AD7F-4B2C-9577-A122746117D3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A72358C-1451-448C-8DA6-B3219C83F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52A7EF0-EF0F-453E-A72A-0A82421E6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1F7C-BB6C-4E5F-B4E5-FCEDF5BE05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229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1027CAB-2AE3-46F5-9090-1B8EBC879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AD9B-AD7F-4B2C-9577-A122746117D3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8F7E2FB-E94E-426F-968A-729F8F697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7ADDD24-44BE-41B1-9127-B98AAB20C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1F7C-BB6C-4E5F-B4E5-FCEDF5BE05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442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AC3747-8062-44E8-A404-EC6F38D30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4F75064-6AFE-4692-87DF-9DE4FCCFE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123E3B6-89EF-4A15-8BB8-4500418904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C2A1F82-D4E0-4000-9484-477E32F2C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AD9B-AD7F-4B2C-9577-A122746117D3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34FA6E7-5444-4496-B633-9B11B1182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BD1AE84-6798-4B55-BE8F-73E64DEE4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1F7C-BB6C-4E5F-B4E5-FCEDF5BE05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042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9CC935-8404-45EE-A534-132A86699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A555922-BA27-4882-9F20-6D8029AC62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6EB7EEA-6A49-424E-B01C-E95B413B0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2DDA891-5573-4F9C-9C64-815D1B824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AD9B-AD7F-4B2C-9577-A122746117D3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560E4A7-CD3A-4A0F-87EE-9E868D447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CCCE7D6-C7BE-4DC5-9D5B-A897F3527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1F7C-BB6C-4E5F-B4E5-FCEDF5BE05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962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2FF501F-0F9C-401A-B3BD-1FDF592B7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1907E18-C390-4BA4-B3D5-0B4BC2A25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5EEF4D0-DB2C-48E8-98D4-4A8EF99D21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9AD9B-AD7F-4B2C-9577-A122746117D3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12903A1-E246-41DF-8209-8A662BE908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5527DF1-1701-4727-BD7F-773B3842DB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01F7C-BB6C-4E5F-B4E5-FCEDF5BE05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484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3.jpe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12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1.png"/><Relationship Id="rId5" Type="http://schemas.openxmlformats.org/officeDocument/2006/relationships/image" Target="../media/image26.jpeg"/><Relationship Id="rId10" Type="http://schemas.microsoft.com/office/2007/relationships/hdphoto" Target="../media/hdphoto1.wdp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63E70CA-3A99-4C47-B0D1-E9C31953C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510" y="-4836637"/>
            <a:ext cx="12258502" cy="1365398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E98164E-4D59-4DC3-85FB-EF2EB3658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024" y="110921"/>
            <a:ext cx="10520192" cy="1301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400" dirty="0" err="1" smtClean="0">
                <a:solidFill>
                  <a:srgbClr val="FF0000"/>
                </a:solidFill>
              </a:rPr>
              <a:t>Ultracold</a:t>
            </a:r>
            <a:r>
              <a:rPr lang="en-GB" sz="4400" dirty="0" smtClean="0">
                <a:solidFill>
                  <a:srgbClr val="FF0000"/>
                </a:solidFill>
              </a:rPr>
              <a:t> molecules for quantum science and tests of fundamental physics</a:t>
            </a:r>
            <a:endParaRPr lang="en-GB" sz="4400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FFB786-567F-4840-BC5F-BFFAEBA5B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5987" y="5376850"/>
            <a:ext cx="3597964" cy="1040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Mike Tarbutt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</a:rPr>
              <a:t>Centre for Cold Matter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</a:rPr>
              <a:t> Imperial College London</a:t>
            </a:r>
          </a:p>
        </p:txBody>
      </p:sp>
    </p:spTree>
    <p:extLst>
      <p:ext uri="{BB962C8B-B14F-4D97-AF65-F5344CB8AC3E}">
        <p14:creationId xmlns:p14="http://schemas.microsoft.com/office/powerpoint/2010/main" val="81491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47528" y="763840"/>
            <a:ext cx="4036010" cy="6218829"/>
            <a:chOff x="230996" y="727881"/>
            <a:chExt cx="4036010" cy="621882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46" t="5428" r="28092" b="11238"/>
            <a:stretch/>
          </p:blipFill>
          <p:spPr>
            <a:xfrm>
              <a:off x="230996" y="1398018"/>
              <a:ext cx="4036010" cy="5548692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88847" y="727881"/>
              <a:ext cx="38543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 A fountain of </a:t>
              </a:r>
              <a:r>
                <a:rPr lang="en-GB" sz="2000" dirty="0" err="1"/>
                <a:t>ultracold</a:t>
              </a:r>
              <a:r>
                <a:rPr lang="en-GB" sz="2000" dirty="0"/>
                <a:t> </a:t>
              </a:r>
              <a:r>
                <a:rPr lang="en-GB" sz="2000" dirty="0" err="1"/>
                <a:t>YbF</a:t>
              </a:r>
              <a:r>
                <a:rPr lang="en-GB" sz="2000" dirty="0"/>
                <a:t> for measuring the electron EDM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72623" y="2276873"/>
            <a:ext cx="4032448" cy="40324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83703" y="5916906"/>
            <a:ext cx="529309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GB" dirty="0">
                <a:solidFill>
                  <a:srgbClr val="3333CC"/>
                </a:solidFill>
              </a:rPr>
              <a:t>  Sensitivity proportional to spin-precession time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GB" dirty="0">
                <a:solidFill>
                  <a:srgbClr val="3333CC"/>
                </a:solidFill>
              </a:rPr>
              <a:t>  Can be very long with </a:t>
            </a:r>
            <a:r>
              <a:rPr lang="en-GB" dirty="0" err="1">
                <a:solidFill>
                  <a:srgbClr val="3333CC"/>
                </a:solidFill>
              </a:rPr>
              <a:t>ultracold</a:t>
            </a:r>
            <a:r>
              <a:rPr lang="en-GB" dirty="0">
                <a:solidFill>
                  <a:srgbClr val="3333CC"/>
                </a:solidFill>
              </a:rPr>
              <a:t> molecules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8568" y="0"/>
            <a:ext cx="951708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 dirty="0" smtClean="0">
                <a:solidFill>
                  <a:srgbClr val="0000CC"/>
                </a:solidFill>
              </a:rPr>
              <a:t>Measuring electron EDM using </a:t>
            </a:r>
            <a:r>
              <a:rPr lang="en-GB" sz="3200" dirty="0" err="1" smtClean="0">
                <a:solidFill>
                  <a:srgbClr val="0000CC"/>
                </a:solidFill>
              </a:rPr>
              <a:t>ultracold</a:t>
            </a:r>
            <a:r>
              <a:rPr lang="en-GB" sz="3200" dirty="0" smtClean="0">
                <a:solidFill>
                  <a:srgbClr val="0000CC"/>
                </a:solidFill>
              </a:rPr>
              <a:t> </a:t>
            </a:r>
            <a:r>
              <a:rPr lang="en-GB" sz="3200" dirty="0" err="1" smtClean="0">
                <a:solidFill>
                  <a:srgbClr val="0000CC"/>
                </a:solidFill>
              </a:rPr>
              <a:t>YbF</a:t>
            </a:r>
            <a:r>
              <a:rPr lang="en-GB" sz="3200" dirty="0" smtClean="0">
                <a:solidFill>
                  <a:srgbClr val="0000CC"/>
                </a:solidFill>
              </a:rPr>
              <a:t> molecules</a:t>
            </a:r>
            <a:endParaRPr lang="en-GB" sz="3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77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5.55556E-7 -0.42616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59712" y="-59473"/>
            <a:ext cx="9144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 dirty="0">
                <a:solidFill>
                  <a:srgbClr val="0000CC"/>
                </a:solidFill>
              </a:rPr>
              <a:t>Transverse cooling of </a:t>
            </a:r>
            <a:r>
              <a:rPr lang="en-GB" sz="3200" dirty="0" err="1" smtClean="0">
                <a:solidFill>
                  <a:srgbClr val="0000CC"/>
                </a:solidFill>
              </a:rPr>
              <a:t>YbF</a:t>
            </a:r>
            <a:endParaRPr lang="en-GB" sz="3200" dirty="0">
              <a:solidFill>
                <a:srgbClr val="0000CC"/>
              </a:solidFill>
            </a:endParaRPr>
          </a:p>
        </p:txBody>
      </p:sp>
      <p:sp>
        <p:nvSpPr>
          <p:cNvPr id="6" name="Isosceles Triangle 5"/>
          <p:cNvSpPr/>
          <p:nvPr/>
        </p:nvSpPr>
        <p:spPr>
          <a:xfrm rot="10800000">
            <a:off x="2745246" y="737728"/>
            <a:ext cx="1119963" cy="5753720"/>
          </a:xfrm>
          <a:prstGeom prst="triangle">
            <a:avLst/>
          </a:prstGeom>
          <a:gradFill flip="none" rotWithShape="1">
            <a:gsLst>
              <a:gs pos="0">
                <a:srgbClr val="FC9204">
                  <a:tint val="66000"/>
                  <a:satMod val="160000"/>
                </a:srgbClr>
              </a:gs>
              <a:gs pos="50000">
                <a:srgbClr val="FC9204">
                  <a:tint val="44500"/>
                  <a:satMod val="160000"/>
                </a:srgbClr>
              </a:gs>
              <a:gs pos="100000">
                <a:srgbClr val="FC9204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2723974" y="3475307"/>
            <a:ext cx="0" cy="11842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210078" y="4588180"/>
            <a:ext cx="1648045" cy="14885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741702" y="4510702"/>
            <a:ext cx="1098699" cy="66853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738159" y="4429190"/>
            <a:ext cx="1098699" cy="66853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745245" y="4255529"/>
            <a:ext cx="1098699" cy="66853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738160" y="4337041"/>
            <a:ext cx="1098699" cy="66853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752336" y="4167905"/>
            <a:ext cx="1098699" cy="66853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745244" y="3623341"/>
            <a:ext cx="1098699" cy="66853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738157" y="3993215"/>
            <a:ext cx="1098699" cy="66853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750563" y="3809933"/>
            <a:ext cx="1098699" cy="66853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2738158" y="4074727"/>
            <a:ext cx="1098699" cy="66853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2738156" y="3887412"/>
            <a:ext cx="1098699" cy="66853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750563" y="3730149"/>
            <a:ext cx="1098699" cy="66853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2742883" y="3541872"/>
            <a:ext cx="1098699" cy="66853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181716" y="3399911"/>
            <a:ext cx="1686950" cy="12174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865210" y="3475307"/>
            <a:ext cx="0" cy="11842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465109" y="2013621"/>
            <a:ext cx="1790700" cy="0"/>
          </a:xfrm>
          <a:prstGeom prst="straightConnector1">
            <a:avLst/>
          </a:prstGeom>
          <a:ln w="28575">
            <a:solidFill>
              <a:srgbClr val="139D3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837246" y="6412455"/>
            <a:ext cx="130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YbF</a:t>
            </a:r>
            <a:r>
              <a:rPr lang="en-GB" dirty="0"/>
              <a:t> source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566802" y="3782859"/>
            <a:ext cx="1308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Transverse cooling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524001" y="1274172"/>
            <a:ext cx="1561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Probe lasers</a:t>
            </a:r>
          </a:p>
        </p:txBody>
      </p:sp>
      <p:sp>
        <p:nvSpPr>
          <p:cNvPr id="44" name="Oval 43"/>
          <p:cNvSpPr/>
          <p:nvPr/>
        </p:nvSpPr>
        <p:spPr>
          <a:xfrm>
            <a:off x="3142046" y="1839705"/>
            <a:ext cx="330200" cy="3302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6" name="Straight Connector 45"/>
          <p:cNvCxnSpPr>
            <a:stCxn id="44" idx="3"/>
          </p:cNvCxnSpPr>
          <p:nvPr/>
        </p:nvCxnSpPr>
        <p:spPr>
          <a:xfrm flipH="1">
            <a:off x="2691639" y="2121549"/>
            <a:ext cx="498765" cy="2499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673603" y="2212805"/>
            <a:ext cx="130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Camera 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569760" y="4718829"/>
            <a:ext cx="1172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552 + 568 + 565nm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3986319" y="3459405"/>
            <a:ext cx="0" cy="1228133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949830" y="3895250"/>
            <a:ext cx="774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20cm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BA50568-C3A1-40E0-8C36-435963101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4942" y="1213141"/>
            <a:ext cx="3926326" cy="16009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87CC854-FCDC-4F20-951D-7F86436184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0162" y="1224718"/>
            <a:ext cx="3941107" cy="16009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D7909F4-9E3B-4879-BDDA-F3E4C132A0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0162" y="1220955"/>
            <a:ext cx="3941107" cy="1618982"/>
          </a:xfrm>
          <a:prstGeom prst="rect">
            <a:avLst/>
          </a:prstGeom>
        </p:spPr>
      </p:pic>
      <p:sp>
        <p:nvSpPr>
          <p:cNvPr id="66" name="Oval 65">
            <a:extLst>
              <a:ext uri="{FF2B5EF4-FFF2-40B4-BE49-F238E27FC236}">
                <a16:creationId xmlns:a16="http://schemas.microsoft.com/office/drawing/2014/main" xmlns="" id="{B98A6E9C-39BB-4440-AF54-CD0AF1690C35}"/>
              </a:ext>
            </a:extLst>
          </p:cNvPr>
          <p:cNvSpPr/>
          <p:nvPr/>
        </p:nvSpPr>
        <p:spPr>
          <a:xfrm>
            <a:off x="3145036" y="778900"/>
            <a:ext cx="330200" cy="3302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xmlns="" id="{5FC2D687-2F37-4E4B-A41A-773B8D412537}"/>
              </a:ext>
            </a:extLst>
          </p:cNvPr>
          <p:cNvCxnSpPr/>
          <p:nvPr/>
        </p:nvCxnSpPr>
        <p:spPr>
          <a:xfrm>
            <a:off x="2465109" y="952797"/>
            <a:ext cx="1790700" cy="0"/>
          </a:xfrm>
          <a:prstGeom prst="straightConnector1">
            <a:avLst/>
          </a:prstGeom>
          <a:ln w="28575">
            <a:solidFill>
              <a:srgbClr val="139D3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33708539-5F83-4B32-B1AE-2CF2CDC1775C}"/>
              </a:ext>
            </a:extLst>
          </p:cNvPr>
          <p:cNvSpPr txBox="1"/>
          <p:nvPr/>
        </p:nvSpPr>
        <p:spPr>
          <a:xfrm>
            <a:off x="1632920" y="388272"/>
            <a:ext cx="130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Camera 2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xmlns="" id="{0CB14E55-6B1D-41CF-90BA-F60E3C7779F3}"/>
              </a:ext>
            </a:extLst>
          </p:cNvPr>
          <p:cNvCxnSpPr>
            <a:cxnSpLocks/>
            <a:stCxn id="66" idx="1"/>
          </p:cNvCxnSpPr>
          <p:nvPr/>
        </p:nvCxnSpPr>
        <p:spPr>
          <a:xfrm flipH="1" flipV="1">
            <a:off x="2643283" y="611937"/>
            <a:ext cx="550110" cy="2153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B53A845F-793D-499F-8EA8-F519DD7F7146}"/>
              </a:ext>
            </a:extLst>
          </p:cNvPr>
          <p:cNvSpPr txBox="1"/>
          <p:nvPr/>
        </p:nvSpPr>
        <p:spPr>
          <a:xfrm>
            <a:off x="6097517" y="810754"/>
            <a:ext cx="22411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No cooling applied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81E4F365-A002-4C64-9A92-403434C1D201}"/>
              </a:ext>
            </a:extLst>
          </p:cNvPr>
          <p:cNvSpPr txBox="1"/>
          <p:nvPr/>
        </p:nvSpPr>
        <p:spPr>
          <a:xfrm>
            <a:off x="6097517" y="808846"/>
            <a:ext cx="19647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Blue-detuned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7D9FFF9F-E2C3-420B-9960-FDB5475A6001}"/>
              </a:ext>
            </a:extLst>
          </p:cNvPr>
          <p:cNvSpPr txBox="1"/>
          <p:nvPr/>
        </p:nvSpPr>
        <p:spPr>
          <a:xfrm>
            <a:off x="6097517" y="809800"/>
            <a:ext cx="252120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Red-detuned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66C594C-C3FB-4FE4-A37E-6235513991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5226" y="2895018"/>
            <a:ext cx="4849322" cy="3268722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xmlns="" id="{8537F29A-2242-455A-8FD5-4573631F47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6382" y="2885308"/>
            <a:ext cx="5543474" cy="32881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15197" y="6474010"/>
            <a:ext cx="3922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See J. Lim et al., Phys. Rev. Lett. </a:t>
            </a:r>
            <a:r>
              <a:rPr lang="en-GB" sz="1400" b="1" dirty="0" smtClean="0"/>
              <a:t>120</a:t>
            </a:r>
            <a:r>
              <a:rPr lang="en-GB" sz="1400" dirty="0" smtClean="0"/>
              <a:t>, 123201 (2018)</a:t>
            </a:r>
            <a:endParaRPr lang="en-GB" sz="1400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BB7EFA25-2BA2-4501-AC98-5F60E65FBF48}"/>
              </a:ext>
            </a:extLst>
          </p:cNvPr>
          <p:cNvSpPr txBox="1"/>
          <p:nvPr/>
        </p:nvSpPr>
        <p:spPr>
          <a:xfrm>
            <a:off x="7761767" y="3080207"/>
            <a:ext cx="1538176" cy="461665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1A0EBC"/>
                </a:solidFill>
                <a:cs typeface="Arial" panose="020B0604020202020204" pitchFamily="34" charset="0"/>
              </a:rPr>
              <a:t>T &lt; 100 µK</a:t>
            </a:r>
          </a:p>
        </p:txBody>
      </p:sp>
    </p:spTree>
    <p:extLst>
      <p:ext uri="{BB962C8B-B14F-4D97-AF65-F5344CB8AC3E}">
        <p14:creationId xmlns:p14="http://schemas.microsoft.com/office/powerpoint/2010/main" val="321907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81" grpId="0" animBg="1"/>
      <p:bldP spid="7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5" descr="EPSRC1TMO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3661" y="6297940"/>
            <a:ext cx="418465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023" y="526553"/>
            <a:ext cx="1841500" cy="296734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45A2AF4F-B0AC-46B4-B3D7-E1713FB62A95}"/>
              </a:ext>
            </a:extLst>
          </p:cNvPr>
          <p:cNvGrpSpPr/>
          <p:nvPr/>
        </p:nvGrpSpPr>
        <p:grpSpPr>
          <a:xfrm>
            <a:off x="4343629" y="820523"/>
            <a:ext cx="1919322" cy="2533146"/>
            <a:chOff x="3948731" y="609640"/>
            <a:chExt cx="1919322" cy="2533146"/>
          </a:xfrm>
        </p:grpSpPr>
        <p:pic>
          <p:nvPicPr>
            <p:cNvPr id="14" name="Picture 2" descr="Image result for sarunas jurgilas">
              <a:extLst>
                <a:ext uri="{FF2B5EF4-FFF2-40B4-BE49-F238E27FC236}">
                  <a16:creationId xmlns="" xmlns:a16="http://schemas.microsoft.com/office/drawing/2014/main" id="{9BE390E4-5227-43BE-BDE9-E986050CF0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8731" y="609640"/>
              <a:ext cx="1895432" cy="2533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855BA568-530F-4125-8A4F-9F8F450AFAB7}"/>
                </a:ext>
              </a:extLst>
            </p:cNvPr>
            <p:cNvSpPr/>
            <p:nvPr/>
          </p:nvSpPr>
          <p:spPr>
            <a:xfrm>
              <a:off x="3982646" y="2721111"/>
              <a:ext cx="188540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b="1" dirty="0">
                  <a:solidFill>
                    <a:srgbClr val="FFC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Sarunas Jurgilas</a:t>
              </a: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06DB4FF7-D730-494D-8C25-89935F66E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-11705"/>
            <a:ext cx="1261735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000" dirty="0">
                <a:solidFill>
                  <a:srgbClr val="0000CC"/>
                </a:solidFill>
              </a:rPr>
              <a:t>Thanks to group </a:t>
            </a:r>
            <a:r>
              <a:rPr lang="en-GB" sz="4000" dirty="0" smtClean="0">
                <a:solidFill>
                  <a:srgbClr val="0000CC"/>
                </a:solidFill>
              </a:rPr>
              <a:t>members</a:t>
            </a:r>
            <a:endParaRPr lang="en-GB" sz="4000" dirty="0">
              <a:solidFill>
                <a:srgbClr val="0000CC"/>
              </a:solidFill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B5442D98-AA1C-46D4-B61E-C63042A6883D}"/>
              </a:ext>
            </a:extLst>
          </p:cNvPr>
          <p:cNvGrpSpPr/>
          <p:nvPr/>
        </p:nvGrpSpPr>
        <p:grpSpPr>
          <a:xfrm>
            <a:off x="2225456" y="782144"/>
            <a:ext cx="2067636" cy="2542232"/>
            <a:chOff x="1603611" y="731691"/>
            <a:chExt cx="2067636" cy="2542232"/>
          </a:xfrm>
        </p:grpSpPr>
        <p:pic>
          <p:nvPicPr>
            <p:cNvPr id="1030" name="Picture 6" descr="Picture of Dr Hannah J Williams">
              <a:extLst>
                <a:ext uri="{FF2B5EF4-FFF2-40B4-BE49-F238E27FC236}">
                  <a16:creationId xmlns="" xmlns:a16="http://schemas.microsoft.com/office/drawing/2014/main" id="{26D5508C-5043-4ECC-BE15-07D2DB7FE0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437" y="731691"/>
              <a:ext cx="1901588" cy="2542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C61D915E-8625-4F1A-B8D6-2454EEEEB82D}"/>
                </a:ext>
              </a:extLst>
            </p:cNvPr>
            <p:cNvSpPr txBox="1"/>
            <p:nvPr/>
          </p:nvSpPr>
          <p:spPr>
            <a:xfrm>
              <a:off x="1603611" y="2852382"/>
              <a:ext cx="20676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>
                  <a:solidFill>
                    <a:srgbClr val="EA0000"/>
                  </a:solidFill>
                </a:rPr>
                <a:t>Hannah Williams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450BFC21-7830-4489-9A02-346CC7D13723}"/>
              </a:ext>
            </a:extLst>
          </p:cNvPr>
          <p:cNvGrpSpPr/>
          <p:nvPr/>
        </p:nvGrpSpPr>
        <p:grpSpPr>
          <a:xfrm>
            <a:off x="6418299" y="888622"/>
            <a:ext cx="2067636" cy="2435754"/>
            <a:chOff x="5413611" y="709826"/>
            <a:chExt cx="2067636" cy="2435754"/>
          </a:xfrm>
        </p:grpSpPr>
        <p:pic>
          <p:nvPicPr>
            <p:cNvPr id="9" name="Picture 2" descr="Picture of Dr Jonas H Rodewald">
              <a:extLst>
                <a:ext uri="{FF2B5EF4-FFF2-40B4-BE49-F238E27FC236}">
                  <a16:creationId xmlns="" xmlns:a16="http://schemas.microsoft.com/office/drawing/2014/main" id="{E51EC550-F88C-4B39-83F3-1EEABDFA7E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3777" y="709826"/>
              <a:ext cx="1781175" cy="2381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289088A0-281A-43F4-9E38-799A79192187}"/>
                </a:ext>
              </a:extLst>
            </p:cNvPr>
            <p:cNvSpPr txBox="1"/>
            <p:nvPr/>
          </p:nvSpPr>
          <p:spPr>
            <a:xfrm>
              <a:off x="5413611" y="2745470"/>
              <a:ext cx="20676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Jonas Rodewald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E4B16C0B-FCDB-470E-89A9-E5ABA546F8AE}"/>
              </a:ext>
            </a:extLst>
          </p:cNvPr>
          <p:cNvGrpSpPr/>
          <p:nvPr/>
        </p:nvGrpSpPr>
        <p:grpSpPr>
          <a:xfrm>
            <a:off x="8379709" y="1017369"/>
            <a:ext cx="2247331" cy="2150218"/>
            <a:chOff x="2346274" y="3521047"/>
            <a:chExt cx="2221176" cy="2048573"/>
          </a:xfrm>
        </p:grpSpPr>
        <p:pic>
          <p:nvPicPr>
            <p:cNvPr id="1029" name="Picture 5" descr="http://i1.rgstatic.net/i/profile/41330551eb0657d193_l_d3dd6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6274" y="3521047"/>
              <a:ext cx="1878524" cy="2025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86DF9C19-E10B-4567-8EA6-087F9E7C3F7C}"/>
                </a:ext>
              </a:extLst>
            </p:cNvPr>
            <p:cNvSpPr txBox="1"/>
            <p:nvPr/>
          </p:nvSpPr>
          <p:spPr>
            <a:xfrm>
              <a:off x="2499814" y="5188424"/>
              <a:ext cx="2067636" cy="381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>
                  <a:solidFill>
                    <a:srgbClr val="002060"/>
                  </a:solidFill>
                </a:rPr>
                <a:t>Thomas Wall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6698CCDA-359C-450C-806B-8A5279A7BA2E}"/>
              </a:ext>
            </a:extLst>
          </p:cNvPr>
          <p:cNvGrpSpPr/>
          <p:nvPr/>
        </p:nvGrpSpPr>
        <p:grpSpPr>
          <a:xfrm>
            <a:off x="4855499" y="3786502"/>
            <a:ext cx="2336330" cy="2321320"/>
            <a:chOff x="7864151" y="3707440"/>
            <a:chExt cx="1999206" cy="1986362"/>
          </a:xfrm>
        </p:grpSpPr>
        <p:pic>
          <p:nvPicPr>
            <p:cNvPr id="29" name="Picture 3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375" t="16669" r="208" b="43176"/>
            <a:stretch/>
          </p:blipFill>
          <p:spPr bwMode="auto">
            <a:xfrm>
              <a:off x="7864151" y="3707440"/>
              <a:ext cx="1999206" cy="1986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TextBox 59">
              <a:extLst>
                <a:ext uri="{FF2B5EF4-FFF2-40B4-BE49-F238E27FC236}">
                  <a16:creationId xmlns="" xmlns:a16="http://schemas.microsoft.com/office/drawing/2014/main" id="{6FFA3EBB-D374-440A-A665-F8AABD369075}"/>
                </a:ext>
              </a:extLst>
            </p:cNvPr>
            <p:cNvSpPr txBox="1"/>
            <p:nvPr/>
          </p:nvSpPr>
          <p:spPr>
            <a:xfrm>
              <a:off x="8293289" y="5288588"/>
              <a:ext cx="1294263" cy="357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>
                  <a:solidFill>
                    <a:srgbClr val="E357C8"/>
                  </a:solidFill>
                </a:rPr>
                <a:t>Ben Sauer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="" xmlns:a16="http://schemas.microsoft.com/office/drawing/2014/main" id="{02124206-7A06-40D0-A1FC-E8F553003BF8}"/>
              </a:ext>
            </a:extLst>
          </p:cNvPr>
          <p:cNvGrpSpPr/>
          <p:nvPr/>
        </p:nvGrpSpPr>
        <p:grpSpPr>
          <a:xfrm>
            <a:off x="7452117" y="3852393"/>
            <a:ext cx="2648000" cy="2054463"/>
            <a:chOff x="9862627" y="3812890"/>
            <a:chExt cx="2317813" cy="1798285"/>
          </a:xfrm>
        </p:grpSpPr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2627" y="3812890"/>
              <a:ext cx="2317813" cy="1798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TextBox 60">
              <a:extLst>
                <a:ext uri="{FF2B5EF4-FFF2-40B4-BE49-F238E27FC236}">
                  <a16:creationId xmlns="" xmlns:a16="http://schemas.microsoft.com/office/drawing/2014/main" id="{9B79EA2F-289D-4DE6-A9EF-764448D911AB}"/>
                </a:ext>
              </a:extLst>
            </p:cNvPr>
            <p:cNvSpPr txBox="1"/>
            <p:nvPr/>
          </p:nvSpPr>
          <p:spPr>
            <a:xfrm>
              <a:off x="10980803" y="5242164"/>
              <a:ext cx="1141863" cy="35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>
                  <a:solidFill>
                    <a:srgbClr val="CCFF99"/>
                  </a:solidFill>
                </a:rPr>
                <a:t>Ed Hinds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4CB9B222-765E-464A-8AC1-ABD95CBDE31E}"/>
              </a:ext>
            </a:extLst>
          </p:cNvPr>
          <p:cNvGrpSpPr/>
          <p:nvPr/>
        </p:nvGrpSpPr>
        <p:grpSpPr>
          <a:xfrm>
            <a:off x="2478904" y="3721627"/>
            <a:ext cx="2241830" cy="2489859"/>
            <a:chOff x="5426018" y="758084"/>
            <a:chExt cx="2241830" cy="2489859"/>
          </a:xfrm>
        </p:grpSpPr>
        <p:pic>
          <p:nvPicPr>
            <p:cNvPr id="22" name="Picture 4" descr="https://i1.wp.com/www.qsum.org.uk/qsumwebsite/wp-content/uploads/2017/09/noah.jpg?resize=300%2C300&amp;ssl=1">
              <a:extLst>
                <a:ext uri="{FF2B5EF4-FFF2-40B4-BE49-F238E27FC236}">
                  <a16:creationId xmlns="" xmlns:a16="http://schemas.microsoft.com/office/drawing/2014/main" id="{B32E4953-F790-4421-9485-E2F9EFD240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18110" b="9292"/>
            <a:stretch/>
          </p:blipFill>
          <p:spPr bwMode="auto">
            <a:xfrm>
              <a:off x="5426018" y="758084"/>
              <a:ext cx="2241830" cy="24832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76CFF07D-7ABC-4F4E-BCB1-3CAA75FBF64F}"/>
                </a:ext>
              </a:extLst>
            </p:cNvPr>
            <p:cNvSpPr txBox="1"/>
            <p:nvPr/>
          </p:nvSpPr>
          <p:spPr>
            <a:xfrm>
              <a:off x="5829869" y="2847833"/>
              <a:ext cx="14512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>
                  <a:solidFill>
                    <a:schemeClr val="bg1"/>
                  </a:solidFill>
                </a:rPr>
                <a:t>Noah Fitch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9773" y="3834772"/>
            <a:ext cx="2263568" cy="2301370"/>
            <a:chOff x="-49124" y="3915160"/>
            <a:chExt cx="1974992" cy="2007973"/>
          </a:xfrm>
        </p:grpSpPr>
        <p:pic>
          <p:nvPicPr>
            <p:cNvPr id="2" name="Picture 2" descr="Image result for jongseok lim imperial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9124" y="3915160"/>
              <a:ext cx="1974992" cy="1974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AA122323-DFAB-437D-A127-48685101AACE}"/>
                </a:ext>
              </a:extLst>
            </p:cNvPr>
            <p:cNvSpPr txBox="1"/>
            <p:nvPr/>
          </p:nvSpPr>
          <p:spPr>
            <a:xfrm>
              <a:off x="242539" y="5523023"/>
              <a:ext cx="1610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solidFill>
                    <a:srgbClr val="FEBABA"/>
                  </a:solidFill>
                </a:rPr>
                <a:t>Jongseok Lim</a:t>
              </a:r>
              <a:endParaRPr lang="en-GB" sz="2000" b="1" dirty="0">
                <a:solidFill>
                  <a:srgbClr val="FEBABA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0381602" y="884900"/>
            <a:ext cx="1823210" cy="2404392"/>
            <a:chOff x="2282317" y="3804340"/>
            <a:chExt cx="1676342" cy="2210706"/>
          </a:xfrm>
        </p:grpSpPr>
        <p:pic>
          <p:nvPicPr>
            <p:cNvPr id="1028" name="Picture 4" descr="Image result for michael trigatzis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2317" y="3804340"/>
              <a:ext cx="1654164" cy="22107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AA122323-DFAB-437D-A127-48685101AACE}"/>
                </a:ext>
              </a:extLst>
            </p:cNvPr>
            <p:cNvSpPr txBox="1"/>
            <p:nvPr/>
          </p:nvSpPr>
          <p:spPr>
            <a:xfrm>
              <a:off x="2348321" y="5607899"/>
              <a:ext cx="1610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err="1" smtClean="0">
                  <a:solidFill>
                    <a:srgbClr val="FFFF00"/>
                  </a:solidFill>
                </a:rPr>
                <a:t>MikeTrigatzis</a:t>
              </a:r>
              <a:endParaRPr lang="en-GB" sz="20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348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579537" y="1648565"/>
            <a:ext cx="2905075" cy="2998791"/>
            <a:chOff x="6830062" y="3430249"/>
            <a:chExt cx="2905075" cy="2998791"/>
          </a:xfrm>
        </p:grpSpPr>
        <p:grpSp>
          <p:nvGrpSpPr>
            <p:cNvPr id="3" name="Group 2"/>
            <p:cNvGrpSpPr/>
            <p:nvPr/>
          </p:nvGrpSpPr>
          <p:grpSpPr>
            <a:xfrm>
              <a:off x="6830062" y="3430249"/>
              <a:ext cx="2783835" cy="2788687"/>
              <a:chOff x="6830062" y="3430249"/>
              <a:chExt cx="2783835" cy="2788687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5561" y="3430249"/>
                <a:ext cx="2758336" cy="2758336"/>
              </a:xfrm>
              <a:prstGeom prst="rect">
                <a:avLst/>
              </a:prstGeom>
            </p:spPr>
          </p:pic>
          <p:sp>
            <p:nvSpPr>
              <p:cNvPr id="6" name="Rectangle 5"/>
              <p:cNvSpPr/>
              <p:nvPr/>
            </p:nvSpPr>
            <p:spPr>
              <a:xfrm>
                <a:off x="6830062" y="5572605"/>
                <a:ext cx="2295941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0F0FCF"/>
                    </a:solidFill>
                  </a:rPr>
                  <a:t>Measuring EDM with ultracold molecules</a:t>
                </a: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6835993" y="6152041"/>
              <a:ext cx="2899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See New J. Phys. </a:t>
              </a:r>
              <a:r>
                <a:rPr lang="en-GB" sz="1200" b="1" dirty="0"/>
                <a:t>15</a:t>
              </a:r>
              <a:r>
                <a:rPr lang="en-GB" sz="1200" dirty="0"/>
                <a:t>, 053034 (2013)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1AFCBA00-9914-49AA-85D3-DEEB48E49F86}"/>
              </a:ext>
            </a:extLst>
          </p:cNvPr>
          <p:cNvGrpSpPr/>
          <p:nvPr/>
        </p:nvGrpSpPr>
        <p:grpSpPr>
          <a:xfrm>
            <a:off x="6184144" y="1354017"/>
            <a:ext cx="3552457" cy="3061125"/>
            <a:chOff x="3172612" y="4203520"/>
            <a:chExt cx="3552457" cy="3061125"/>
          </a:xfrm>
        </p:grpSpPr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807BE2D0-6442-456B-B367-5F4D10F95BE3}"/>
                </a:ext>
              </a:extLst>
            </p:cNvPr>
            <p:cNvGrpSpPr/>
            <p:nvPr/>
          </p:nvGrpSpPr>
          <p:grpSpPr>
            <a:xfrm>
              <a:off x="3172612" y="4203520"/>
              <a:ext cx="3058087" cy="3061125"/>
              <a:chOff x="3172612" y="4203520"/>
              <a:chExt cx="3058087" cy="3061125"/>
            </a:xfrm>
          </p:grpSpPr>
          <p:pic>
            <p:nvPicPr>
              <p:cNvPr id="10" name="Picture 9">
                <a:extLst>
                  <a:ext uri="{FF2B5EF4-FFF2-40B4-BE49-F238E27FC236}">
                    <a16:creationId xmlns="" xmlns:a16="http://schemas.microsoft.com/office/drawing/2014/main" id="{404B2BE5-2566-46A1-BFF7-281FBD4C77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10606" y="4203520"/>
                <a:ext cx="2832632" cy="2393546"/>
              </a:xfrm>
              <a:prstGeom prst="rect">
                <a:avLst/>
              </a:prstGeom>
            </p:spPr>
          </p:pic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40FF0975-35CE-4A72-94F2-4A9F2B0308BB}"/>
                  </a:ext>
                </a:extLst>
              </p:cNvPr>
              <p:cNvSpPr/>
              <p:nvPr/>
            </p:nvSpPr>
            <p:spPr>
              <a:xfrm>
                <a:off x="3172612" y="6618314"/>
                <a:ext cx="305808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0F0FCF"/>
                    </a:solidFill>
                  </a:rPr>
                  <a:t>Molecule </a:t>
                </a:r>
                <a:r>
                  <a:rPr lang="en-GB" dirty="0" smtClean="0">
                    <a:solidFill>
                      <a:srgbClr val="0F0FCF"/>
                    </a:solidFill>
                  </a:rPr>
                  <a:t>chips for processing quantum information</a:t>
                </a:r>
                <a:endParaRPr lang="en-GB" dirty="0">
                  <a:solidFill>
                    <a:srgbClr val="0F0FCF"/>
                  </a:solidFill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ECB5596A-C468-46B6-A2E8-65E31B3166D1}"/>
                </a:ext>
              </a:extLst>
            </p:cNvPr>
            <p:cNvSpPr txBox="1"/>
            <p:nvPr/>
          </p:nvSpPr>
          <p:spPr>
            <a:xfrm>
              <a:off x="3825925" y="6320067"/>
              <a:ext cx="2899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From Nature Physics </a:t>
              </a:r>
              <a:r>
                <a:rPr lang="en-GB" sz="1200" b="1" dirty="0"/>
                <a:t>2</a:t>
              </a:r>
              <a:r>
                <a:rPr lang="en-GB" sz="1200" dirty="0"/>
                <a:t>, 636 (2006).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D46F5233-2A2B-42B0-ADD5-C13461B07CD5}"/>
              </a:ext>
            </a:extLst>
          </p:cNvPr>
          <p:cNvGrpSpPr/>
          <p:nvPr/>
        </p:nvGrpSpPr>
        <p:grpSpPr>
          <a:xfrm>
            <a:off x="3271236" y="1280972"/>
            <a:ext cx="2750527" cy="3142421"/>
            <a:chOff x="3704436" y="1304476"/>
            <a:chExt cx="2750527" cy="3142421"/>
          </a:xfrm>
        </p:grpSpPr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60B9F619-5383-4B19-A4A3-6C00747631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04436" y="1304476"/>
              <a:ext cx="2750527" cy="2659875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BC5AB2E9-34E5-4254-BA08-18C88F51DDA9}"/>
                </a:ext>
              </a:extLst>
            </p:cNvPr>
            <p:cNvSpPr/>
            <p:nvPr/>
          </p:nvSpPr>
          <p:spPr>
            <a:xfrm>
              <a:off x="3840881" y="3800566"/>
              <a:ext cx="247763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dirty="0">
                  <a:solidFill>
                    <a:srgbClr val="0F0FCF"/>
                  </a:solidFill>
                </a:rPr>
                <a:t>Single molecules in tweezer trap arrays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F8581540-8F31-4413-BED5-42BD4264462C}"/>
              </a:ext>
            </a:extLst>
          </p:cNvPr>
          <p:cNvGrpSpPr/>
          <p:nvPr/>
        </p:nvGrpSpPr>
        <p:grpSpPr>
          <a:xfrm>
            <a:off x="1142484" y="2515679"/>
            <a:ext cx="836221" cy="570844"/>
            <a:chOff x="3460476" y="1299568"/>
            <a:chExt cx="836221" cy="570844"/>
          </a:xfrm>
        </p:grpSpPr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173538A2-8C9F-4DA2-94C7-F0786D7167DB}"/>
                </a:ext>
              </a:extLst>
            </p:cNvPr>
            <p:cNvGrpSpPr/>
            <p:nvPr/>
          </p:nvGrpSpPr>
          <p:grpSpPr>
            <a:xfrm>
              <a:off x="3470000" y="1309631"/>
              <a:ext cx="656832" cy="560781"/>
              <a:chOff x="3470000" y="1309631"/>
              <a:chExt cx="656832" cy="560781"/>
            </a:xfrm>
          </p:grpSpPr>
          <p:sp>
            <p:nvSpPr>
              <p:cNvPr id="19" name="Oval 18">
                <a:extLst>
                  <a:ext uri="{FF2B5EF4-FFF2-40B4-BE49-F238E27FC236}">
                    <a16:creationId xmlns="" xmlns:a16="http://schemas.microsoft.com/office/drawing/2014/main" id="{075D5E00-6AB8-4922-91D6-2F9EC36DB2EE}"/>
                  </a:ext>
                </a:extLst>
              </p:cNvPr>
              <p:cNvSpPr/>
              <p:nvPr/>
            </p:nvSpPr>
            <p:spPr>
              <a:xfrm rot="17454535">
                <a:off x="3470000" y="1448208"/>
                <a:ext cx="422204" cy="422204"/>
              </a:xfrm>
              <a:prstGeom prst="ellipse">
                <a:avLst/>
              </a:prstGeom>
              <a:solidFill>
                <a:srgbClr val="2D2D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="" xmlns:a16="http://schemas.microsoft.com/office/drawing/2014/main" id="{0D8F059C-D180-4E4F-A5CB-497614458BC3}"/>
                  </a:ext>
                </a:extLst>
              </p:cNvPr>
              <p:cNvSpPr/>
              <p:nvPr/>
            </p:nvSpPr>
            <p:spPr>
              <a:xfrm rot="17454535">
                <a:off x="3780454" y="1309631"/>
                <a:ext cx="346378" cy="34637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FE51E07B-EE8D-4EDE-947F-15CA47B7E761}"/>
                </a:ext>
              </a:extLst>
            </p:cNvPr>
            <p:cNvSpPr txBox="1"/>
            <p:nvPr/>
          </p:nvSpPr>
          <p:spPr>
            <a:xfrm>
              <a:off x="3460476" y="1490086"/>
              <a:ext cx="4625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</a:rPr>
                <a:t>Ca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F03DEA38-9328-44A2-BE57-F311B27537A2}"/>
                </a:ext>
              </a:extLst>
            </p:cNvPr>
            <p:cNvSpPr txBox="1"/>
            <p:nvPr/>
          </p:nvSpPr>
          <p:spPr>
            <a:xfrm>
              <a:off x="3834181" y="1299568"/>
              <a:ext cx="4625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</a:rPr>
                <a:t>F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D61F0EC5-5F70-46B7-A6CE-80BEFF7BED19}"/>
              </a:ext>
            </a:extLst>
          </p:cNvPr>
          <p:cNvGrpSpPr/>
          <p:nvPr/>
        </p:nvGrpSpPr>
        <p:grpSpPr>
          <a:xfrm>
            <a:off x="143446" y="1991052"/>
            <a:ext cx="462516" cy="341474"/>
            <a:chOff x="2328531" y="961014"/>
            <a:chExt cx="462516" cy="341474"/>
          </a:xfrm>
        </p:grpSpPr>
        <p:sp>
          <p:nvSpPr>
            <p:cNvPr id="22" name="Oval 21">
              <a:extLst>
                <a:ext uri="{FF2B5EF4-FFF2-40B4-BE49-F238E27FC236}">
                  <a16:creationId xmlns="" xmlns:a16="http://schemas.microsoft.com/office/drawing/2014/main" id="{53585B76-2413-44AA-B60B-BBDD83D6EA4B}"/>
                </a:ext>
              </a:extLst>
            </p:cNvPr>
            <p:cNvSpPr/>
            <p:nvPr/>
          </p:nvSpPr>
          <p:spPr>
            <a:xfrm>
              <a:off x="2355112" y="962246"/>
              <a:ext cx="340242" cy="340242"/>
            </a:xfrm>
            <a:prstGeom prst="ellipse">
              <a:avLst/>
            </a:prstGeom>
            <a:solidFill>
              <a:srgbClr val="139D3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1CA369B5-A639-4C04-9808-DB695264B3ED}"/>
                </a:ext>
              </a:extLst>
            </p:cNvPr>
            <p:cNvSpPr txBox="1"/>
            <p:nvPr/>
          </p:nvSpPr>
          <p:spPr>
            <a:xfrm>
              <a:off x="2328531" y="961014"/>
              <a:ext cx="4625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err="1">
                  <a:solidFill>
                    <a:schemeClr val="bg1"/>
                  </a:solidFill>
                </a:rPr>
                <a:t>Rb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207265F8-8E60-45BC-A1B0-C4C37AA0FC9E}"/>
              </a:ext>
            </a:extLst>
          </p:cNvPr>
          <p:cNvSpPr txBox="1"/>
          <p:nvPr/>
        </p:nvSpPr>
        <p:spPr>
          <a:xfrm>
            <a:off x="1526820" y="2894574"/>
            <a:ext cx="653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C604A1"/>
                </a:solidFill>
              </a:rPr>
              <a:t>??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043D4F14-2556-4831-BF95-A7A345D9E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-11705"/>
            <a:ext cx="1261735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000" dirty="0" smtClean="0">
                <a:solidFill>
                  <a:srgbClr val="0000CC"/>
                </a:solidFill>
              </a:rPr>
              <a:t>Directions</a:t>
            </a:r>
            <a:endParaRPr lang="en-GB" sz="4000" dirty="0">
              <a:solidFill>
                <a:srgbClr val="0000CC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0761" y="3750031"/>
            <a:ext cx="2924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rgbClr val="0F0FCF"/>
                </a:solidFill>
              </a:rPr>
              <a:t>Collisions between </a:t>
            </a:r>
            <a:r>
              <a:rPr lang="en-GB" dirty="0" err="1" smtClean="0">
                <a:solidFill>
                  <a:srgbClr val="0F0FCF"/>
                </a:solidFill>
              </a:rPr>
              <a:t>ultracold</a:t>
            </a:r>
            <a:r>
              <a:rPr lang="en-GB" dirty="0" smtClean="0">
                <a:solidFill>
                  <a:srgbClr val="0F0FCF"/>
                </a:solidFill>
              </a:rPr>
              <a:t> atoms and molecules</a:t>
            </a:r>
            <a:endParaRPr lang="en-GB" dirty="0">
              <a:solidFill>
                <a:srgbClr val="0F0F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31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10052 0.0340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26" y="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33333E-6 L 0.17071 -0.0287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29" y="-143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34176075-E4A9-432F-A51D-B93F0AA9154F}"/>
              </a:ext>
            </a:extLst>
          </p:cNvPr>
          <p:cNvGrpSpPr/>
          <p:nvPr/>
        </p:nvGrpSpPr>
        <p:grpSpPr>
          <a:xfrm>
            <a:off x="1031785" y="789956"/>
            <a:ext cx="6432742" cy="3758138"/>
            <a:chOff x="2045948" y="772802"/>
            <a:chExt cx="7882722" cy="4605246"/>
          </a:xfrm>
        </p:grpSpPr>
        <p:grpSp>
          <p:nvGrpSpPr>
            <p:cNvPr id="23" name="Group 22"/>
            <p:cNvGrpSpPr/>
            <p:nvPr/>
          </p:nvGrpSpPr>
          <p:grpSpPr>
            <a:xfrm>
              <a:off x="2045948" y="772802"/>
              <a:ext cx="7882722" cy="4605246"/>
              <a:chOff x="1381432" y="685709"/>
              <a:chExt cx="5789748" cy="3382488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441880" y="685709"/>
                <a:ext cx="5729300" cy="3382488"/>
              </a:xfrm>
              <a:prstGeom prst="rect">
                <a:avLst/>
              </a:prstGeom>
            </p:spPr>
          </p:pic>
          <p:grpSp>
            <p:nvGrpSpPr>
              <p:cNvPr id="20" name="Group 19"/>
              <p:cNvGrpSpPr/>
              <p:nvPr/>
            </p:nvGrpSpPr>
            <p:grpSpPr>
              <a:xfrm>
                <a:off x="1381432" y="3352800"/>
                <a:ext cx="5694305" cy="657726"/>
                <a:chOff x="1381432" y="3352800"/>
                <a:chExt cx="5694305" cy="657726"/>
              </a:xfrm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1381432" y="3352800"/>
                  <a:ext cx="2826774" cy="65772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4208206" y="3629938"/>
                  <a:ext cx="2443212" cy="3521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6640607" y="3503473"/>
                  <a:ext cx="435130" cy="47848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1" name="Rectangle 20"/>
              <p:cNvSpPr/>
              <p:nvPr/>
            </p:nvSpPr>
            <p:spPr>
              <a:xfrm>
                <a:off x="1441880" y="685709"/>
                <a:ext cx="308262" cy="30734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25" name="Straight Connector 24"/>
            <p:cNvCxnSpPr/>
            <p:nvPr/>
          </p:nvCxnSpPr>
          <p:spPr>
            <a:xfrm>
              <a:off x="3203757" y="4798229"/>
              <a:ext cx="4256934" cy="0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4733128" y="4432972"/>
              <a:ext cx="1160340" cy="414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130 cm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92F28031-8D6F-4C6D-9506-E279B2118D75}"/>
              </a:ext>
            </a:extLst>
          </p:cNvPr>
          <p:cNvGrpSpPr/>
          <p:nvPr/>
        </p:nvGrpSpPr>
        <p:grpSpPr>
          <a:xfrm>
            <a:off x="518354" y="4158510"/>
            <a:ext cx="2814662" cy="967367"/>
            <a:chOff x="1065934" y="5177365"/>
            <a:chExt cx="2814662" cy="967367"/>
          </a:xfrm>
        </p:grpSpPr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B4AE9791-97C1-41C4-8C88-DEACE2512D6C}"/>
                </a:ext>
              </a:extLst>
            </p:cNvPr>
            <p:cNvGrpSpPr/>
            <p:nvPr/>
          </p:nvGrpSpPr>
          <p:grpSpPr>
            <a:xfrm>
              <a:off x="1065934" y="5177365"/>
              <a:ext cx="1941570" cy="958217"/>
              <a:chOff x="263152" y="2198255"/>
              <a:chExt cx="1941570" cy="958217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="" xmlns:a16="http://schemas.microsoft.com/office/drawing/2014/main" id="{B8BB1CAB-54AB-4619-AC23-35EBB13FE150}"/>
                  </a:ext>
                </a:extLst>
              </p:cNvPr>
              <p:cNvGrpSpPr/>
              <p:nvPr/>
            </p:nvGrpSpPr>
            <p:grpSpPr>
              <a:xfrm rot="16200000">
                <a:off x="942087" y="1803404"/>
                <a:ext cx="369332" cy="1727201"/>
                <a:chOff x="2377185" y="2735952"/>
                <a:chExt cx="369332" cy="1344389"/>
              </a:xfrm>
            </p:grpSpPr>
            <p:cxnSp>
              <p:nvCxnSpPr>
                <p:cNvPr id="28" name="Straight Arrow Connector 27">
                  <a:extLst>
                    <a:ext uri="{FF2B5EF4-FFF2-40B4-BE49-F238E27FC236}">
                      <a16:creationId xmlns="" xmlns:a16="http://schemas.microsoft.com/office/drawing/2014/main" id="{CB2F9FF1-791D-41E1-80C1-467B6FFECCEE}"/>
                    </a:ext>
                  </a:extLst>
                </p:cNvPr>
                <p:cNvCxnSpPr/>
                <p:nvPr/>
              </p:nvCxnSpPr>
              <p:spPr>
                <a:xfrm flipH="1" flipV="1">
                  <a:off x="2552700" y="2735952"/>
                  <a:ext cx="12700" cy="1344389"/>
                </a:xfrm>
                <a:prstGeom prst="straightConnector1">
                  <a:avLst/>
                </a:prstGeom>
                <a:ln w="38100">
                  <a:solidFill>
                    <a:srgbClr val="1DAD35"/>
                  </a:solidFill>
                  <a:prstDash val="sys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TextBox 28">
                  <a:extLst>
                    <a:ext uri="{FF2B5EF4-FFF2-40B4-BE49-F238E27FC236}">
                      <a16:creationId xmlns="" xmlns:a16="http://schemas.microsoft.com/office/drawing/2014/main" id="{02C27EE4-D509-41C0-BE3D-D08811A733D2}"/>
                    </a:ext>
                  </a:extLst>
                </p:cNvPr>
                <p:cNvSpPr txBox="1"/>
                <p:nvPr/>
              </p:nvSpPr>
              <p:spPr>
                <a:xfrm rot="5400000">
                  <a:off x="2145613" y="3353496"/>
                  <a:ext cx="832476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>
                      <a:solidFill>
                        <a:srgbClr val="139D3E"/>
                      </a:solidFill>
                    </a:rPr>
                    <a:t>531.0 nm</a:t>
                  </a:r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="" xmlns:a16="http://schemas.microsoft.com/office/drawing/2014/main" id="{BFC0E532-5AE0-450B-8773-17450A9E42D9}"/>
                  </a:ext>
                </a:extLst>
              </p:cNvPr>
              <p:cNvGrpSpPr/>
              <p:nvPr/>
            </p:nvGrpSpPr>
            <p:grpSpPr>
              <a:xfrm rot="16200000">
                <a:off x="942088" y="2108205"/>
                <a:ext cx="369332" cy="1727201"/>
                <a:chOff x="2377184" y="2735952"/>
                <a:chExt cx="369332" cy="1344389"/>
              </a:xfrm>
            </p:grpSpPr>
            <p:cxnSp>
              <p:nvCxnSpPr>
                <p:cNvPr id="22" name="Straight Arrow Connector 21">
                  <a:extLst>
                    <a:ext uri="{FF2B5EF4-FFF2-40B4-BE49-F238E27FC236}">
                      <a16:creationId xmlns="" xmlns:a16="http://schemas.microsoft.com/office/drawing/2014/main" id="{F4E96082-FA2C-42F9-ACA6-17B296E8E1DA}"/>
                    </a:ext>
                  </a:extLst>
                </p:cNvPr>
                <p:cNvCxnSpPr/>
                <p:nvPr/>
              </p:nvCxnSpPr>
              <p:spPr>
                <a:xfrm flipH="1" flipV="1">
                  <a:off x="2552700" y="2735952"/>
                  <a:ext cx="12700" cy="1344389"/>
                </a:xfrm>
                <a:prstGeom prst="straightConnector1">
                  <a:avLst/>
                </a:prstGeom>
                <a:ln w="38100">
                  <a:solidFill>
                    <a:srgbClr val="FF3300"/>
                  </a:solidFill>
                  <a:prstDash val="sys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TextBox 23">
                  <a:extLst>
                    <a:ext uri="{FF2B5EF4-FFF2-40B4-BE49-F238E27FC236}">
                      <a16:creationId xmlns="" xmlns:a16="http://schemas.microsoft.com/office/drawing/2014/main" id="{A457B188-0D8F-40C7-8801-FD34516AE280}"/>
                    </a:ext>
                  </a:extLst>
                </p:cNvPr>
                <p:cNvSpPr txBox="1"/>
                <p:nvPr/>
              </p:nvSpPr>
              <p:spPr>
                <a:xfrm rot="5400000">
                  <a:off x="2145612" y="3353494"/>
                  <a:ext cx="832475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>
                      <a:solidFill>
                        <a:srgbClr val="FF3300"/>
                      </a:solidFill>
                    </a:rPr>
                    <a:t>628.6 nm</a:t>
                  </a:r>
                </a:p>
              </p:txBody>
            </p:sp>
          </p:grpSp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BA188B63-988C-43C2-A45B-D8FFB424CBE4}"/>
                  </a:ext>
                </a:extLst>
              </p:cNvPr>
              <p:cNvSpPr txBox="1"/>
              <p:nvPr/>
            </p:nvSpPr>
            <p:spPr>
              <a:xfrm>
                <a:off x="1137922" y="2198255"/>
                <a:ext cx="1066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u="sng" dirty="0">
                    <a:solidFill>
                      <a:srgbClr val="1A0EBC"/>
                    </a:solidFill>
                  </a:rPr>
                  <a:t>Slowing</a:t>
                </a: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E88570AF-7D5F-4514-8FCB-8DF05A89ABED}"/>
                </a:ext>
              </a:extLst>
            </p:cNvPr>
            <p:cNvSpPr txBox="1"/>
            <p:nvPr/>
          </p:nvSpPr>
          <p:spPr>
            <a:xfrm>
              <a:off x="2862275" y="5457899"/>
              <a:ext cx="10183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139D3E"/>
                  </a:solidFill>
                </a:rPr>
                <a:t>B-X (0-0)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ABFFFE8E-A278-4EAC-A654-E2B64295B4DE}"/>
                </a:ext>
              </a:extLst>
            </p:cNvPr>
            <p:cNvSpPr txBox="1"/>
            <p:nvPr/>
          </p:nvSpPr>
          <p:spPr>
            <a:xfrm>
              <a:off x="2862275" y="5775400"/>
              <a:ext cx="10131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A-X (0-1)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62452B04-FC34-4C04-B708-6C40BF0C1ACB}"/>
              </a:ext>
            </a:extLst>
          </p:cNvPr>
          <p:cNvGrpSpPr/>
          <p:nvPr/>
        </p:nvGrpSpPr>
        <p:grpSpPr>
          <a:xfrm>
            <a:off x="487697" y="5124801"/>
            <a:ext cx="2766422" cy="1713025"/>
            <a:chOff x="4905296" y="4996099"/>
            <a:chExt cx="2766422" cy="1713025"/>
          </a:xfrm>
        </p:grpSpPr>
        <p:grpSp>
          <p:nvGrpSpPr>
            <p:cNvPr id="30" name="Group 29">
              <a:extLst>
                <a:ext uri="{FF2B5EF4-FFF2-40B4-BE49-F238E27FC236}">
                  <a16:creationId xmlns="" xmlns:a16="http://schemas.microsoft.com/office/drawing/2014/main" id="{387A13FB-5391-49B9-80DB-08BEDEDF4F59}"/>
                </a:ext>
              </a:extLst>
            </p:cNvPr>
            <p:cNvGrpSpPr/>
            <p:nvPr/>
          </p:nvGrpSpPr>
          <p:grpSpPr>
            <a:xfrm>
              <a:off x="4905296" y="4996099"/>
              <a:ext cx="1753224" cy="1713025"/>
              <a:chOff x="7378653" y="5234300"/>
              <a:chExt cx="1753224" cy="1713025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="" xmlns:a16="http://schemas.microsoft.com/office/drawing/2014/main" id="{4B6A444F-E22B-4B8C-9F12-137FFD247516}"/>
                  </a:ext>
                </a:extLst>
              </p:cNvPr>
              <p:cNvGrpSpPr/>
              <p:nvPr/>
            </p:nvGrpSpPr>
            <p:grpSpPr>
              <a:xfrm rot="16200000">
                <a:off x="8044887" y="4856636"/>
                <a:ext cx="369332" cy="1701799"/>
                <a:chOff x="2415288" y="2259696"/>
                <a:chExt cx="369332" cy="1663670"/>
              </a:xfrm>
            </p:grpSpPr>
            <p:cxnSp>
              <p:nvCxnSpPr>
                <p:cNvPr id="42" name="Straight Arrow Connector 41">
                  <a:extLst>
                    <a:ext uri="{FF2B5EF4-FFF2-40B4-BE49-F238E27FC236}">
                      <a16:creationId xmlns="" xmlns:a16="http://schemas.microsoft.com/office/drawing/2014/main" id="{82E3CA7C-5A63-4A56-A7BC-A81E26B8859D}"/>
                    </a:ext>
                  </a:extLst>
                </p:cNvPr>
                <p:cNvCxnSpPr/>
                <p:nvPr/>
              </p:nvCxnSpPr>
              <p:spPr>
                <a:xfrm rot="5400000" flipH="1">
                  <a:off x="1737031" y="3091531"/>
                  <a:ext cx="1663670" cy="0"/>
                </a:xfrm>
                <a:prstGeom prst="straightConnector1">
                  <a:avLst/>
                </a:prstGeom>
                <a:ln w="38100">
                  <a:solidFill>
                    <a:srgbClr val="FC9204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TextBox 42">
                  <a:extLst>
                    <a:ext uri="{FF2B5EF4-FFF2-40B4-BE49-F238E27FC236}">
                      <a16:creationId xmlns="" xmlns:a16="http://schemas.microsoft.com/office/drawing/2014/main" id="{7A7D2FE6-4A13-4A41-9DA9-893466434B5E}"/>
                    </a:ext>
                  </a:extLst>
                </p:cNvPr>
                <p:cNvSpPr txBox="1"/>
                <p:nvPr/>
              </p:nvSpPr>
              <p:spPr>
                <a:xfrm rot="5400000">
                  <a:off x="2077173" y="3057082"/>
                  <a:ext cx="1045561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>
                      <a:solidFill>
                        <a:srgbClr val="FC9204"/>
                      </a:solidFill>
                    </a:rPr>
                    <a:t>606.3 nm</a:t>
                  </a:r>
                </a:p>
              </p:txBody>
            </p:sp>
          </p:grpSp>
          <p:grpSp>
            <p:nvGrpSpPr>
              <p:cNvPr id="32" name="Group 31">
                <a:extLst>
                  <a:ext uri="{FF2B5EF4-FFF2-40B4-BE49-F238E27FC236}">
                    <a16:creationId xmlns="" xmlns:a16="http://schemas.microsoft.com/office/drawing/2014/main" id="{93D1C2E6-4E58-4703-AACE-3712FB7B990F}"/>
                  </a:ext>
                </a:extLst>
              </p:cNvPr>
              <p:cNvGrpSpPr/>
              <p:nvPr/>
            </p:nvGrpSpPr>
            <p:grpSpPr>
              <a:xfrm rot="16200000">
                <a:off x="8057588" y="5205221"/>
                <a:ext cx="369332" cy="1727201"/>
                <a:chOff x="2377188" y="2735952"/>
                <a:chExt cx="369332" cy="1344389"/>
              </a:xfrm>
            </p:grpSpPr>
            <p:cxnSp>
              <p:nvCxnSpPr>
                <p:cNvPr id="40" name="Straight Arrow Connector 39">
                  <a:extLst>
                    <a:ext uri="{FF2B5EF4-FFF2-40B4-BE49-F238E27FC236}">
                      <a16:creationId xmlns="" xmlns:a16="http://schemas.microsoft.com/office/drawing/2014/main" id="{2C318F3E-2E27-4D9C-BA83-508C2BCF5A11}"/>
                    </a:ext>
                  </a:extLst>
                </p:cNvPr>
                <p:cNvCxnSpPr/>
                <p:nvPr/>
              </p:nvCxnSpPr>
              <p:spPr>
                <a:xfrm flipH="1" flipV="1">
                  <a:off x="2552700" y="2735952"/>
                  <a:ext cx="12700" cy="1344389"/>
                </a:xfrm>
                <a:prstGeom prst="straightConnector1">
                  <a:avLst/>
                </a:prstGeom>
                <a:ln w="38100">
                  <a:solidFill>
                    <a:srgbClr val="FF3300"/>
                  </a:solidFill>
                  <a:prstDash val="solid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TextBox 40">
                  <a:extLst>
                    <a:ext uri="{FF2B5EF4-FFF2-40B4-BE49-F238E27FC236}">
                      <a16:creationId xmlns="" xmlns:a16="http://schemas.microsoft.com/office/drawing/2014/main" id="{8EFD4CD8-D23D-4B3C-8528-3666E4FC17D1}"/>
                    </a:ext>
                  </a:extLst>
                </p:cNvPr>
                <p:cNvSpPr txBox="1"/>
                <p:nvPr/>
              </p:nvSpPr>
              <p:spPr>
                <a:xfrm rot="5400000">
                  <a:off x="2144192" y="3325988"/>
                  <a:ext cx="835323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>
                      <a:solidFill>
                        <a:srgbClr val="FF3300"/>
                      </a:solidFill>
                    </a:rPr>
                    <a:t>628.6 nm</a:t>
                  </a:r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="" xmlns:a16="http://schemas.microsoft.com/office/drawing/2014/main" id="{341C8B30-8D2A-42AA-89E1-4419F9195ED4}"/>
                  </a:ext>
                </a:extLst>
              </p:cNvPr>
              <p:cNvGrpSpPr/>
              <p:nvPr/>
            </p:nvGrpSpPr>
            <p:grpSpPr>
              <a:xfrm rot="16200000">
                <a:off x="8057589" y="5560821"/>
                <a:ext cx="369332" cy="1727201"/>
                <a:chOff x="2377189" y="2735952"/>
                <a:chExt cx="369332" cy="1344389"/>
              </a:xfrm>
            </p:grpSpPr>
            <p:cxnSp>
              <p:nvCxnSpPr>
                <p:cNvPr id="38" name="Straight Arrow Connector 37">
                  <a:extLst>
                    <a:ext uri="{FF2B5EF4-FFF2-40B4-BE49-F238E27FC236}">
                      <a16:creationId xmlns="" xmlns:a16="http://schemas.microsoft.com/office/drawing/2014/main" id="{EA1499A9-DF39-4D9A-B3A1-E1E4B018A078}"/>
                    </a:ext>
                  </a:extLst>
                </p:cNvPr>
                <p:cNvCxnSpPr/>
                <p:nvPr/>
              </p:nvCxnSpPr>
              <p:spPr>
                <a:xfrm flipH="1" flipV="1">
                  <a:off x="2552700" y="2735952"/>
                  <a:ext cx="12700" cy="1344389"/>
                </a:xfrm>
                <a:prstGeom prst="straightConnector1">
                  <a:avLst/>
                </a:prstGeom>
                <a:ln w="38100">
                  <a:solidFill>
                    <a:srgbClr val="FF3300"/>
                  </a:solidFill>
                  <a:prstDash val="solid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TextBox 38">
                  <a:extLst>
                    <a:ext uri="{FF2B5EF4-FFF2-40B4-BE49-F238E27FC236}">
                      <a16:creationId xmlns="" xmlns:a16="http://schemas.microsoft.com/office/drawing/2014/main" id="{75004339-ADE7-45F7-B8FE-A99AB69E43EA}"/>
                    </a:ext>
                  </a:extLst>
                </p:cNvPr>
                <p:cNvSpPr txBox="1"/>
                <p:nvPr/>
              </p:nvSpPr>
              <p:spPr>
                <a:xfrm rot="5400000">
                  <a:off x="2139595" y="3319011"/>
                  <a:ext cx="844519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>
                      <a:solidFill>
                        <a:srgbClr val="FF3300"/>
                      </a:solidFill>
                    </a:rPr>
                    <a:t>628.1 nm</a:t>
                  </a:r>
                </a:p>
              </p:txBody>
            </p:sp>
          </p:grpSp>
          <p:sp>
            <p:nvSpPr>
              <p:cNvPr id="34" name="TextBox 33">
                <a:extLst>
                  <a:ext uri="{FF2B5EF4-FFF2-40B4-BE49-F238E27FC236}">
                    <a16:creationId xmlns="" xmlns:a16="http://schemas.microsoft.com/office/drawing/2014/main" id="{27B790BF-3E39-4F61-90E0-92CAF603268D}"/>
                  </a:ext>
                </a:extLst>
              </p:cNvPr>
              <p:cNvSpPr txBox="1"/>
              <p:nvPr/>
            </p:nvSpPr>
            <p:spPr>
              <a:xfrm>
                <a:off x="8402857" y="5234300"/>
                <a:ext cx="711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u="sng" dirty="0">
                    <a:solidFill>
                      <a:srgbClr val="1A0EBC"/>
                    </a:solidFill>
                  </a:rPr>
                  <a:t>MOT</a:t>
                </a:r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="" xmlns:a16="http://schemas.microsoft.com/office/drawing/2014/main" id="{C3010ACB-57B5-4F2F-B9CC-DEE2B5238A3C}"/>
                  </a:ext>
                </a:extLst>
              </p:cNvPr>
              <p:cNvGrpSpPr/>
              <p:nvPr/>
            </p:nvGrpSpPr>
            <p:grpSpPr>
              <a:xfrm rot="16200000">
                <a:off x="8083611" y="5899058"/>
                <a:ext cx="369332" cy="1727201"/>
                <a:chOff x="2377202" y="2735952"/>
                <a:chExt cx="369332" cy="1344389"/>
              </a:xfrm>
            </p:grpSpPr>
            <p:cxnSp>
              <p:nvCxnSpPr>
                <p:cNvPr id="36" name="Straight Arrow Connector 35">
                  <a:extLst>
                    <a:ext uri="{FF2B5EF4-FFF2-40B4-BE49-F238E27FC236}">
                      <a16:creationId xmlns="" xmlns:a16="http://schemas.microsoft.com/office/drawing/2014/main" id="{9460DB5D-2EAB-41C5-BDDA-D2E653FD133E}"/>
                    </a:ext>
                  </a:extLst>
                </p:cNvPr>
                <p:cNvCxnSpPr/>
                <p:nvPr/>
              </p:nvCxnSpPr>
              <p:spPr>
                <a:xfrm flipH="1" flipV="1">
                  <a:off x="2552700" y="2735952"/>
                  <a:ext cx="12700" cy="1344389"/>
                </a:xfrm>
                <a:prstGeom prst="straightConnector1">
                  <a:avLst/>
                </a:prstGeom>
                <a:ln w="38100">
                  <a:solidFill>
                    <a:srgbClr val="FF3300"/>
                  </a:solidFill>
                  <a:prstDash val="solid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TextBox 36">
                  <a:extLst>
                    <a:ext uri="{FF2B5EF4-FFF2-40B4-BE49-F238E27FC236}">
                      <a16:creationId xmlns="" xmlns:a16="http://schemas.microsoft.com/office/drawing/2014/main" id="{7691168B-6804-4636-865F-FD1905B88531}"/>
                    </a:ext>
                  </a:extLst>
                </p:cNvPr>
                <p:cNvSpPr txBox="1"/>
                <p:nvPr/>
              </p:nvSpPr>
              <p:spPr>
                <a:xfrm rot="5400000">
                  <a:off x="2124233" y="3299668"/>
                  <a:ext cx="875270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>
                      <a:solidFill>
                        <a:srgbClr val="FF3300"/>
                      </a:solidFill>
                    </a:rPr>
                    <a:t>627.7 nm</a:t>
                  </a:r>
                </a:p>
              </p:txBody>
            </p:sp>
          </p:grpSp>
        </p:grp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4180989B-2C60-4691-8594-156FF714583E}"/>
                </a:ext>
              </a:extLst>
            </p:cNvPr>
            <p:cNvSpPr txBox="1"/>
            <p:nvPr/>
          </p:nvSpPr>
          <p:spPr>
            <a:xfrm>
              <a:off x="6658521" y="5642565"/>
              <a:ext cx="10131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A-X (0-1)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0BD9CD10-B9B1-4521-BD19-A96DE0023094}"/>
                </a:ext>
              </a:extLst>
            </p:cNvPr>
            <p:cNvSpPr txBox="1"/>
            <p:nvPr/>
          </p:nvSpPr>
          <p:spPr>
            <a:xfrm>
              <a:off x="6658521" y="5996601"/>
              <a:ext cx="10131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A-X (1-2)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64A548A2-FBCD-4B9D-9114-F866ED5AE95C}"/>
                </a:ext>
              </a:extLst>
            </p:cNvPr>
            <p:cNvSpPr txBox="1"/>
            <p:nvPr/>
          </p:nvSpPr>
          <p:spPr>
            <a:xfrm>
              <a:off x="6658521" y="6335578"/>
              <a:ext cx="10131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A-X (2-3)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2729903B-A2D0-4FC2-81D7-EB2846404B7A}"/>
                </a:ext>
              </a:extLst>
            </p:cNvPr>
            <p:cNvSpPr txBox="1"/>
            <p:nvPr/>
          </p:nvSpPr>
          <p:spPr>
            <a:xfrm>
              <a:off x="6658521" y="5296059"/>
              <a:ext cx="10131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FC9204"/>
                  </a:solidFill>
                </a:rPr>
                <a:t>A-X (0-0)</a:t>
              </a:r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043D4F14-2556-4831-BF95-A7A345D9E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-11705"/>
            <a:ext cx="1261735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000" dirty="0">
                <a:solidFill>
                  <a:srgbClr val="0000CC"/>
                </a:solidFill>
              </a:rPr>
              <a:t>Magneto-optical trapping of </a:t>
            </a:r>
            <a:r>
              <a:rPr lang="en-GB" sz="4000" dirty="0" err="1">
                <a:solidFill>
                  <a:srgbClr val="0000CC"/>
                </a:solidFill>
              </a:rPr>
              <a:t>CaF</a:t>
            </a:r>
            <a:endParaRPr lang="en-GB" sz="4000" dirty="0">
              <a:solidFill>
                <a:srgbClr val="0000CC"/>
              </a:solidFill>
            </a:endParaRPr>
          </a:p>
        </p:txBody>
      </p:sp>
      <p:pic>
        <p:nvPicPr>
          <p:cNvPr id="51" name="Graphic 50">
            <a:extLst>
              <a:ext uri="{FF2B5EF4-FFF2-40B4-BE49-F238E27FC236}">
                <a16:creationId xmlns="" xmlns:a16="http://schemas.microsoft.com/office/drawing/2014/main" id="{400D0195-E695-4D8C-9673-97F1B44FA1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54137" y="1118082"/>
            <a:ext cx="3736882" cy="2735494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F53774BF-93AF-466F-B591-12B3E49878AE}"/>
              </a:ext>
            </a:extLst>
          </p:cNvPr>
          <p:cNvSpPr txBox="1"/>
          <p:nvPr/>
        </p:nvSpPr>
        <p:spPr>
          <a:xfrm>
            <a:off x="8120417" y="4244380"/>
            <a:ext cx="37053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CC"/>
                </a:solidFill>
              </a:rPr>
              <a:t>Number of molecules: 2x10</a:t>
            </a:r>
            <a:r>
              <a:rPr lang="en-GB" sz="2000" baseline="30000" dirty="0">
                <a:solidFill>
                  <a:srgbClr val="0000CC"/>
                </a:solidFill>
              </a:rPr>
              <a:t>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CC"/>
                </a:solidFill>
              </a:rPr>
              <a:t>Density: 2x10</a:t>
            </a:r>
            <a:r>
              <a:rPr lang="en-GB" sz="2000" baseline="30000" dirty="0">
                <a:solidFill>
                  <a:srgbClr val="0000CC"/>
                </a:solidFill>
              </a:rPr>
              <a:t>5 </a:t>
            </a:r>
            <a:r>
              <a:rPr lang="en-GB" sz="2000" dirty="0">
                <a:solidFill>
                  <a:srgbClr val="0000CC"/>
                </a:solidFill>
              </a:rPr>
              <a:t>cm</a:t>
            </a:r>
            <a:r>
              <a:rPr lang="en-GB" sz="2000" baseline="30000" dirty="0">
                <a:solidFill>
                  <a:srgbClr val="0000CC"/>
                </a:solidFill>
              </a:rPr>
              <a:t>-3</a:t>
            </a:r>
            <a:endParaRPr lang="en-GB" sz="2000" dirty="0">
              <a:solidFill>
                <a:srgbClr val="0000C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CC"/>
                </a:solidFill>
              </a:rPr>
              <a:t>Temperature: 12 </a:t>
            </a:r>
            <a:r>
              <a:rPr lang="en-GB" sz="2000" dirty="0" err="1">
                <a:solidFill>
                  <a:srgbClr val="0000CC"/>
                </a:solidFill>
              </a:rPr>
              <a:t>mK</a:t>
            </a:r>
            <a:endParaRPr lang="en-GB" sz="2000" dirty="0">
              <a:solidFill>
                <a:srgbClr val="0000C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CC"/>
                </a:solidFill>
              </a:rPr>
              <a:t>Trap frequency: 100 Hz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CC"/>
                </a:solidFill>
              </a:rPr>
              <a:t>Lifetime: 100 </a:t>
            </a:r>
            <a:r>
              <a:rPr lang="en-GB" sz="2000" dirty="0" err="1">
                <a:solidFill>
                  <a:srgbClr val="0000CC"/>
                </a:solidFill>
              </a:rPr>
              <a:t>ms</a:t>
            </a:r>
            <a:endParaRPr lang="en-GB" sz="2000" dirty="0">
              <a:solidFill>
                <a:srgbClr val="0000CC"/>
              </a:solidFill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3858717" y="4342514"/>
            <a:ext cx="3244970" cy="2515486"/>
            <a:chOff x="3330123" y="4412090"/>
            <a:chExt cx="3244970" cy="2515486"/>
          </a:xfrm>
        </p:grpSpPr>
        <p:cxnSp>
          <p:nvCxnSpPr>
            <p:cNvPr id="27" name="Straight Arrow Connector 26"/>
            <p:cNvCxnSpPr/>
            <p:nvPr/>
          </p:nvCxnSpPr>
          <p:spPr>
            <a:xfrm flipV="1">
              <a:off x="5072932" y="4984750"/>
              <a:ext cx="0" cy="1460387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" name="Group 66"/>
            <p:cNvGrpSpPr/>
            <p:nvPr/>
          </p:nvGrpSpPr>
          <p:grpSpPr>
            <a:xfrm>
              <a:off x="3330123" y="4412090"/>
              <a:ext cx="3244970" cy="2515486"/>
              <a:chOff x="3330123" y="4412090"/>
              <a:chExt cx="3244970" cy="2515486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4508389" y="4412090"/>
                <a:ext cx="2066704" cy="2515486"/>
                <a:chOff x="4508389" y="4412090"/>
                <a:chExt cx="2066704" cy="2515486"/>
              </a:xfrm>
            </p:grpSpPr>
            <p:cxnSp>
              <p:nvCxnSpPr>
                <p:cNvPr id="8" name="Straight Connector 7"/>
                <p:cNvCxnSpPr/>
                <p:nvPr/>
              </p:nvCxnSpPr>
              <p:spPr>
                <a:xfrm>
                  <a:off x="4508389" y="6712555"/>
                  <a:ext cx="120064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4508389" y="6445137"/>
                  <a:ext cx="120064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4508389" y="6032086"/>
                  <a:ext cx="120064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4508389" y="4911743"/>
                  <a:ext cx="120064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4508389" y="4634188"/>
                  <a:ext cx="120064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" name="TextBox 9"/>
                <p:cNvSpPr txBox="1"/>
                <p:nvPr/>
              </p:nvSpPr>
              <p:spPr>
                <a:xfrm>
                  <a:off x="5740206" y="6558244"/>
                  <a:ext cx="83488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 smtClean="0"/>
                    <a:t>N=0</a:t>
                  </a:r>
                  <a:endParaRPr lang="en-GB" dirty="0"/>
                </a:p>
              </p:txBody>
            </p:sp>
            <p:sp>
              <p:nvSpPr>
                <p:cNvPr id="56" name="TextBox 55"/>
                <p:cNvSpPr txBox="1"/>
                <p:nvPr/>
              </p:nvSpPr>
              <p:spPr>
                <a:xfrm>
                  <a:off x="5740206" y="6260471"/>
                  <a:ext cx="83488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 smtClean="0"/>
                    <a:t>N=1</a:t>
                  </a:r>
                  <a:endParaRPr lang="en-GB" dirty="0"/>
                </a:p>
              </p:txBody>
            </p:sp>
            <p:sp>
              <p:nvSpPr>
                <p:cNvPr id="57" name="TextBox 56"/>
                <p:cNvSpPr txBox="1"/>
                <p:nvPr/>
              </p:nvSpPr>
              <p:spPr>
                <a:xfrm>
                  <a:off x="5740206" y="5849109"/>
                  <a:ext cx="83488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 smtClean="0"/>
                    <a:t>N=2</a:t>
                  </a:r>
                  <a:endParaRPr lang="en-GB" dirty="0"/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>
                  <a:off x="5740206" y="4743251"/>
                  <a:ext cx="83488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 smtClean="0"/>
                    <a:t>N=0</a:t>
                  </a:r>
                  <a:endParaRPr lang="en-GB" dirty="0"/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>
                  <a:off x="5740206" y="4412090"/>
                  <a:ext cx="83488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 smtClean="0"/>
                    <a:t>N=1</a:t>
                  </a:r>
                  <a:endParaRPr lang="en-GB" dirty="0"/>
                </a:p>
              </p:txBody>
            </p:sp>
          </p:grpSp>
          <p:grpSp>
            <p:nvGrpSpPr>
              <p:cNvPr id="62" name="Group 61"/>
              <p:cNvGrpSpPr/>
              <p:nvPr/>
            </p:nvGrpSpPr>
            <p:grpSpPr>
              <a:xfrm>
                <a:off x="3330123" y="6027213"/>
                <a:ext cx="1051378" cy="686024"/>
                <a:chOff x="3330123" y="6027213"/>
                <a:chExt cx="1051378" cy="686024"/>
              </a:xfrm>
            </p:grpSpPr>
            <p:sp>
              <p:nvSpPr>
                <p:cNvPr id="60" name="Left Brace 59"/>
                <p:cNvSpPr/>
                <p:nvPr/>
              </p:nvSpPr>
              <p:spPr>
                <a:xfrm>
                  <a:off x="4221845" y="6027213"/>
                  <a:ext cx="159656" cy="686024"/>
                </a:xfrm>
                <a:prstGeom prst="leftBrace">
                  <a:avLst>
                    <a:gd name="adj1" fmla="val 8333"/>
                    <a:gd name="adj2" fmla="val 52777"/>
                  </a:avLst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3330123" y="6188912"/>
                  <a:ext cx="9715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/>
                    <a:t>g</a:t>
                  </a:r>
                  <a:r>
                    <a:rPr lang="en-GB" dirty="0" smtClean="0"/>
                    <a:t>round</a:t>
                  </a:r>
                  <a:endParaRPr lang="en-GB" dirty="0"/>
                </a:p>
              </p:txBody>
            </p:sp>
          </p:grpSp>
          <p:grpSp>
            <p:nvGrpSpPr>
              <p:cNvPr id="66" name="Group 65"/>
              <p:cNvGrpSpPr/>
              <p:nvPr/>
            </p:nvGrpSpPr>
            <p:grpSpPr>
              <a:xfrm>
                <a:off x="3424221" y="4592904"/>
                <a:ext cx="1012608" cy="391846"/>
                <a:chOff x="3424221" y="4592904"/>
                <a:chExt cx="1012608" cy="391846"/>
              </a:xfrm>
            </p:grpSpPr>
            <p:sp>
              <p:nvSpPr>
                <p:cNvPr id="64" name="Left Brace 63"/>
                <p:cNvSpPr/>
                <p:nvPr/>
              </p:nvSpPr>
              <p:spPr>
                <a:xfrm>
                  <a:off x="4317563" y="4592904"/>
                  <a:ext cx="119266" cy="391846"/>
                </a:xfrm>
                <a:prstGeom prst="leftBrace">
                  <a:avLst>
                    <a:gd name="adj1" fmla="val 8333"/>
                    <a:gd name="adj2" fmla="val 52777"/>
                  </a:avLst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3424221" y="4604161"/>
                  <a:ext cx="9715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 smtClean="0"/>
                    <a:t>excited</a:t>
                  </a:r>
                  <a:endParaRPr lang="en-GB" dirty="0"/>
                </a:p>
              </p:txBody>
            </p:sp>
          </p:grpSp>
        </p:grpSp>
        <p:sp>
          <p:nvSpPr>
            <p:cNvPr id="68" name="TextBox 67"/>
            <p:cNvSpPr txBox="1"/>
            <p:nvPr/>
          </p:nvSpPr>
          <p:spPr>
            <a:xfrm>
              <a:off x="4646818" y="5434370"/>
              <a:ext cx="92378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cooling</a:t>
              </a:r>
              <a:endParaRPr lang="en-GB" dirty="0">
                <a:solidFill>
                  <a:srgbClr val="FF0000"/>
                </a:solidFill>
              </a:endParaRP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7596335" y="6504057"/>
            <a:ext cx="44673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See Williams et al, </a:t>
            </a:r>
            <a:r>
              <a:rPr lang="en-GB" sz="1600" dirty="0"/>
              <a:t>New J. Phys. </a:t>
            </a:r>
            <a:r>
              <a:rPr lang="en-GB" sz="1600" b="1" dirty="0" smtClean="0"/>
              <a:t>19</a:t>
            </a:r>
            <a:r>
              <a:rPr lang="en-GB" sz="1600" dirty="0" smtClean="0"/>
              <a:t>, 113035 (2017)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52397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308410" y="53315"/>
            <a:ext cx="9144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600" dirty="0">
                <a:solidFill>
                  <a:srgbClr val="0000CC"/>
                </a:solidFill>
              </a:rPr>
              <a:t>Sub-Doppler cooling I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257677" y="799609"/>
            <a:ext cx="4148450" cy="3224880"/>
            <a:chOff x="162200" y="653389"/>
            <a:chExt cx="3951316" cy="307163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2200" y="716017"/>
              <a:ext cx="3951316" cy="3009005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62200" y="653389"/>
              <a:ext cx="184641" cy="2084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6B4943C-3D60-4FD8-9E8A-5665EEB5453A}"/>
              </a:ext>
            </a:extLst>
          </p:cNvPr>
          <p:cNvSpPr txBox="1"/>
          <p:nvPr/>
        </p:nvSpPr>
        <p:spPr>
          <a:xfrm>
            <a:off x="5022840" y="5903275"/>
            <a:ext cx="2169570" cy="523220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1A0EBC"/>
                </a:solidFill>
                <a:cs typeface="Arial" panose="020B0604020202020204" pitchFamily="34" charset="0"/>
              </a:rPr>
              <a:t>T = 55 ± 2 µK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F7BFE0C1-C292-4CD1-ADEE-6FD9878A9095}"/>
              </a:ext>
            </a:extLst>
          </p:cNvPr>
          <p:cNvGrpSpPr/>
          <p:nvPr/>
        </p:nvGrpSpPr>
        <p:grpSpPr>
          <a:xfrm>
            <a:off x="2425658" y="4203477"/>
            <a:ext cx="7515401" cy="1496135"/>
            <a:chOff x="674442" y="4547069"/>
            <a:chExt cx="7515401" cy="1496135"/>
          </a:xfrm>
        </p:grpSpPr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FEDA3A3C-F5D8-43B2-B807-8389638C87D2}"/>
                </a:ext>
              </a:extLst>
            </p:cNvPr>
            <p:cNvGrpSpPr/>
            <p:nvPr/>
          </p:nvGrpSpPr>
          <p:grpSpPr>
            <a:xfrm>
              <a:off x="674442" y="4912770"/>
              <a:ext cx="7363936" cy="1130434"/>
              <a:chOff x="716901" y="5145576"/>
              <a:chExt cx="7363936" cy="1077130"/>
            </a:xfrm>
          </p:grpSpPr>
          <p:pic>
            <p:nvPicPr>
              <p:cNvPr id="19" name="Graphic 18">
                <a:extLst>
                  <a:ext uri="{FF2B5EF4-FFF2-40B4-BE49-F238E27FC236}">
                    <a16:creationId xmlns="" xmlns:a16="http://schemas.microsoft.com/office/drawing/2014/main" id="{9907F30D-DA0E-4D47-93FE-D274040786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37062" y="5184481"/>
                <a:ext cx="7343775" cy="1038225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AD571414-2997-4BFE-BB75-4593F68DDC6A}"/>
                  </a:ext>
                </a:extLst>
              </p:cNvPr>
              <p:cNvSpPr txBox="1"/>
              <p:nvPr/>
            </p:nvSpPr>
            <p:spPr>
              <a:xfrm>
                <a:off x="2183002" y="5145576"/>
                <a:ext cx="748145" cy="322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solidFill>
                      <a:schemeClr val="bg1"/>
                    </a:solidFill>
                  </a:rPr>
                  <a:t>7 </a:t>
                </a:r>
                <a:r>
                  <a:rPr lang="en-GB" sz="1600" dirty="0" err="1">
                    <a:solidFill>
                      <a:schemeClr val="bg1"/>
                    </a:solidFill>
                  </a:rPr>
                  <a:t>ms</a:t>
                </a:r>
                <a:endParaRPr lang="en-GB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BBD7F08E-F81D-4EE9-8F1A-5ECC5CAC6271}"/>
                  </a:ext>
                </a:extLst>
              </p:cNvPr>
              <p:cNvSpPr txBox="1"/>
              <p:nvPr/>
            </p:nvSpPr>
            <p:spPr>
              <a:xfrm>
                <a:off x="716901" y="5145576"/>
                <a:ext cx="748145" cy="322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solidFill>
                      <a:schemeClr val="bg1"/>
                    </a:solidFill>
                  </a:rPr>
                  <a:t>5 </a:t>
                </a:r>
                <a:r>
                  <a:rPr lang="en-GB" sz="1600" dirty="0" err="1">
                    <a:solidFill>
                      <a:schemeClr val="bg1"/>
                    </a:solidFill>
                  </a:rPr>
                  <a:t>ms</a:t>
                </a:r>
                <a:endParaRPr lang="en-GB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33A89899-1FF5-4CF5-BEC2-51F8026259CE}"/>
                  </a:ext>
                </a:extLst>
              </p:cNvPr>
              <p:cNvSpPr txBox="1"/>
              <p:nvPr/>
            </p:nvSpPr>
            <p:spPr>
              <a:xfrm>
                <a:off x="3714432" y="5145576"/>
                <a:ext cx="748145" cy="322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solidFill>
                      <a:schemeClr val="bg1"/>
                    </a:solidFill>
                  </a:rPr>
                  <a:t>9 </a:t>
                </a:r>
                <a:r>
                  <a:rPr lang="en-GB" sz="1600" dirty="0" err="1">
                    <a:solidFill>
                      <a:schemeClr val="bg1"/>
                    </a:solidFill>
                  </a:rPr>
                  <a:t>ms</a:t>
                </a:r>
                <a:endParaRPr lang="en-GB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96DE1F9C-6DED-4CDD-B675-C5AF0DA06F08}"/>
                  </a:ext>
                </a:extLst>
              </p:cNvPr>
              <p:cNvSpPr txBox="1"/>
              <p:nvPr/>
            </p:nvSpPr>
            <p:spPr>
              <a:xfrm>
                <a:off x="5145942" y="5145576"/>
                <a:ext cx="748145" cy="322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solidFill>
                      <a:schemeClr val="bg1"/>
                    </a:solidFill>
                  </a:rPr>
                  <a:t>11 </a:t>
                </a:r>
                <a:r>
                  <a:rPr lang="en-GB" sz="1600" dirty="0" err="1">
                    <a:solidFill>
                      <a:schemeClr val="bg1"/>
                    </a:solidFill>
                  </a:rPr>
                  <a:t>ms</a:t>
                </a:r>
                <a:endParaRPr lang="en-GB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BD886537-3AF6-4925-B079-A6309E5030F9}"/>
                  </a:ext>
                </a:extLst>
              </p:cNvPr>
              <p:cNvSpPr txBox="1"/>
              <p:nvPr/>
            </p:nvSpPr>
            <p:spPr>
              <a:xfrm>
                <a:off x="6676574" y="5145576"/>
                <a:ext cx="748145" cy="322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solidFill>
                      <a:schemeClr val="bg1"/>
                    </a:solidFill>
                  </a:rPr>
                  <a:t>13 </a:t>
                </a:r>
                <a:r>
                  <a:rPr lang="en-GB" sz="1600" dirty="0" err="1">
                    <a:solidFill>
                      <a:schemeClr val="bg1"/>
                    </a:solidFill>
                  </a:rPr>
                  <a:t>ms</a:t>
                </a:r>
                <a:endParaRPr lang="en-GB" sz="1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D9E2D380-ABD1-4D4C-9186-43CC6778011B}"/>
                </a:ext>
              </a:extLst>
            </p:cNvPr>
            <p:cNvSpPr txBox="1"/>
            <p:nvPr/>
          </p:nvSpPr>
          <p:spPr>
            <a:xfrm>
              <a:off x="765586" y="4547069"/>
              <a:ext cx="74242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rgbClr val="1A0EBC"/>
                  </a:solidFill>
                </a:rPr>
                <a:t>Ballistic expansion of an ultracold cloud at optimum molasses intensity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DF2C8519-2A3D-4EDD-9D90-FC228A831447}"/>
              </a:ext>
            </a:extLst>
          </p:cNvPr>
          <p:cNvSpPr txBox="1"/>
          <p:nvPr/>
        </p:nvSpPr>
        <p:spPr>
          <a:xfrm>
            <a:off x="7458696" y="6465628"/>
            <a:ext cx="4661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See S. Truppe et al., Nature Physics, </a:t>
            </a:r>
            <a:r>
              <a:rPr lang="en-GB" sz="1600" b="1" dirty="0"/>
              <a:t>13, </a:t>
            </a:r>
            <a:r>
              <a:rPr lang="en-GB" sz="1600" dirty="0"/>
              <a:t>1173 (2017)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5F537B40-855F-49BA-B320-628B3839F770}"/>
              </a:ext>
            </a:extLst>
          </p:cNvPr>
          <p:cNvSpPr txBox="1"/>
          <p:nvPr/>
        </p:nvSpPr>
        <p:spPr>
          <a:xfrm>
            <a:off x="1237526" y="1364288"/>
            <a:ext cx="464288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A0EBC"/>
                </a:solidFill>
              </a:rPr>
              <a:t>Load the MOT at full intensity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A0EBC"/>
                </a:solidFill>
              </a:rPr>
              <a:t>Ramp down the intensity to 1%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A0EBC"/>
                </a:solidFill>
              </a:rPr>
              <a:t>Switch off the MOT coils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A0EBC"/>
                </a:solidFill>
              </a:rPr>
              <a:t>Switch to a positive detuning of 20 MHz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A0EBC"/>
                </a:solidFill>
              </a:rPr>
              <a:t>Turn the intensity back up </a:t>
            </a:r>
            <a:r>
              <a:rPr lang="en-GB" dirty="0" smtClean="0">
                <a:solidFill>
                  <a:srgbClr val="1A0EBC"/>
                </a:solidFill>
              </a:rPr>
              <a:t>again</a:t>
            </a:r>
            <a:endParaRPr lang="en-GB" dirty="0">
              <a:solidFill>
                <a:srgbClr val="1A0E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82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BC70DFF1-C329-4565-9F95-B853978ED404}"/>
              </a:ext>
            </a:extLst>
          </p:cNvPr>
          <p:cNvGrpSpPr/>
          <p:nvPr/>
        </p:nvGrpSpPr>
        <p:grpSpPr>
          <a:xfrm>
            <a:off x="-129035" y="3971697"/>
            <a:ext cx="4085892" cy="2004169"/>
            <a:chOff x="524901" y="3971697"/>
            <a:chExt cx="4085892" cy="2004169"/>
          </a:xfrm>
        </p:grpSpPr>
        <p:cxnSp>
          <p:nvCxnSpPr>
            <p:cNvPr id="3" name="Straight Connector 2">
              <a:extLst>
                <a:ext uri="{FF2B5EF4-FFF2-40B4-BE49-F238E27FC236}">
                  <a16:creationId xmlns="" xmlns:a16="http://schemas.microsoft.com/office/drawing/2014/main" id="{79371025-D573-44E0-9470-EF715028F50A}"/>
                </a:ext>
              </a:extLst>
            </p:cNvPr>
            <p:cNvCxnSpPr/>
            <p:nvPr/>
          </p:nvCxnSpPr>
          <p:spPr>
            <a:xfrm>
              <a:off x="2272146" y="5791200"/>
              <a:ext cx="166254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="" xmlns:a16="http://schemas.microsoft.com/office/drawing/2014/main" id="{1330F6A0-0C21-45E3-B402-05C34A732ECC}"/>
                </a:ext>
              </a:extLst>
            </p:cNvPr>
            <p:cNvCxnSpPr/>
            <p:nvPr/>
          </p:nvCxnSpPr>
          <p:spPr>
            <a:xfrm>
              <a:off x="2272146" y="4995949"/>
              <a:ext cx="166254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="" xmlns:a16="http://schemas.microsoft.com/office/drawing/2014/main" id="{765CCE60-0A5F-496F-9059-FF6857E12D4D}"/>
                </a:ext>
              </a:extLst>
            </p:cNvPr>
            <p:cNvCxnSpPr/>
            <p:nvPr/>
          </p:nvCxnSpPr>
          <p:spPr>
            <a:xfrm>
              <a:off x="2272146" y="4436225"/>
              <a:ext cx="166254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="" xmlns:a16="http://schemas.microsoft.com/office/drawing/2014/main" id="{E0ECFE61-47EC-463A-BF8E-26C3EDE2B6E2}"/>
                </a:ext>
              </a:extLst>
            </p:cNvPr>
            <p:cNvCxnSpPr/>
            <p:nvPr/>
          </p:nvCxnSpPr>
          <p:spPr>
            <a:xfrm>
              <a:off x="2272146" y="4197926"/>
              <a:ext cx="166254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7F110DDA-0AE5-41BC-9894-26B1C5C388A4}"/>
                </a:ext>
              </a:extLst>
            </p:cNvPr>
            <p:cNvSpPr txBox="1"/>
            <p:nvPr/>
          </p:nvSpPr>
          <p:spPr>
            <a:xfrm>
              <a:off x="4023360" y="5606534"/>
              <a:ext cx="5874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F=1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19BF7E41-28DA-4F38-8165-A582A68AF2E4}"/>
                </a:ext>
              </a:extLst>
            </p:cNvPr>
            <p:cNvSpPr txBox="1"/>
            <p:nvPr/>
          </p:nvSpPr>
          <p:spPr>
            <a:xfrm>
              <a:off x="4023359" y="4811283"/>
              <a:ext cx="5874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F=0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CCF66E74-4396-4954-B091-87B2D3B77171}"/>
                </a:ext>
              </a:extLst>
            </p:cNvPr>
            <p:cNvSpPr txBox="1"/>
            <p:nvPr/>
          </p:nvSpPr>
          <p:spPr>
            <a:xfrm>
              <a:off x="4023359" y="4251559"/>
              <a:ext cx="5874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F=1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171FCEA3-861F-4565-A1F5-3CAF0509E906}"/>
                </a:ext>
              </a:extLst>
            </p:cNvPr>
            <p:cNvSpPr txBox="1"/>
            <p:nvPr/>
          </p:nvSpPr>
          <p:spPr>
            <a:xfrm>
              <a:off x="4023358" y="3971697"/>
              <a:ext cx="5874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F=2</a:t>
              </a:r>
            </a:p>
          </p:txBody>
        </p:sp>
        <p:sp>
          <p:nvSpPr>
            <p:cNvPr id="11" name="Left Brace 10">
              <a:extLst>
                <a:ext uri="{FF2B5EF4-FFF2-40B4-BE49-F238E27FC236}">
                  <a16:creationId xmlns="" xmlns:a16="http://schemas.microsoft.com/office/drawing/2014/main" id="{744B9D00-CD19-48C8-8C41-FE9C49D0B8FF}"/>
                </a:ext>
              </a:extLst>
            </p:cNvPr>
            <p:cNvSpPr/>
            <p:nvPr/>
          </p:nvSpPr>
          <p:spPr>
            <a:xfrm>
              <a:off x="1790008" y="4156364"/>
              <a:ext cx="393470" cy="1673625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E3FABB31-481C-44E4-A58B-5258133472D8}"/>
                </a:ext>
              </a:extLst>
            </p:cNvPr>
            <p:cNvSpPr txBox="1"/>
            <p:nvPr/>
          </p:nvSpPr>
          <p:spPr>
            <a:xfrm>
              <a:off x="1007912" y="4806520"/>
              <a:ext cx="7105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N = 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B271260D-8209-4B50-B287-E66559CDE190}"/>
                </a:ext>
              </a:extLst>
            </p:cNvPr>
            <p:cNvSpPr txBox="1"/>
            <p:nvPr/>
          </p:nvSpPr>
          <p:spPr>
            <a:xfrm>
              <a:off x="524901" y="4191950"/>
              <a:ext cx="15484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Electronic ground state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5261D217-3403-421E-A4C7-40D9089B0DC8}"/>
              </a:ext>
            </a:extLst>
          </p:cNvPr>
          <p:cNvGrpSpPr/>
          <p:nvPr/>
        </p:nvGrpSpPr>
        <p:grpSpPr>
          <a:xfrm>
            <a:off x="122829" y="1492719"/>
            <a:ext cx="3745360" cy="553998"/>
            <a:chOff x="776765" y="1492719"/>
            <a:chExt cx="3745360" cy="553998"/>
          </a:xfrm>
        </p:grpSpPr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B530286C-CD9F-492D-AFCB-8089A712E510}"/>
                </a:ext>
              </a:extLst>
            </p:cNvPr>
            <p:cNvGrpSpPr/>
            <p:nvPr/>
          </p:nvGrpSpPr>
          <p:grpSpPr>
            <a:xfrm>
              <a:off x="2272146" y="1492719"/>
              <a:ext cx="2249979" cy="553998"/>
              <a:chOff x="2424546" y="1472922"/>
              <a:chExt cx="2249979" cy="553998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="" xmlns:a16="http://schemas.microsoft.com/office/drawing/2014/main" id="{355EAC58-1967-4E0A-805A-0543E722ACDA}"/>
                  </a:ext>
                </a:extLst>
              </p:cNvPr>
              <p:cNvGrpSpPr/>
              <p:nvPr/>
            </p:nvGrpSpPr>
            <p:grpSpPr>
              <a:xfrm>
                <a:off x="2424546" y="1695796"/>
                <a:ext cx="1662546" cy="113607"/>
                <a:chOff x="2424546" y="1695796"/>
                <a:chExt cx="1662546" cy="113607"/>
              </a:xfrm>
            </p:grpSpPr>
            <p:cxnSp>
              <p:nvCxnSpPr>
                <p:cNvPr id="20" name="Straight Connector 19">
                  <a:extLst>
                    <a:ext uri="{FF2B5EF4-FFF2-40B4-BE49-F238E27FC236}">
                      <a16:creationId xmlns="" xmlns:a16="http://schemas.microsoft.com/office/drawing/2014/main" id="{B4B001BD-D706-469A-B12E-E878DDC2A55B}"/>
                    </a:ext>
                  </a:extLst>
                </p:cNvPr>
                <p:cNvCxnSpPr/>
                <p:nvPr/>
              </p:nvCxnSpPr>
              <p:spPr>
                <a:xfrm>
                  <a:off x="2424546" y="1695796"/>
                  <a:ext cx="166254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="" xmlns:a16="http://schemas.microsoft.com/office/drawing/2014/main" id="{56433BD8-3FBB-4DEF-AEA1-A5A1685F43AA}"/>
                    </a:ext>
                  </a:extLst>
                </p:cNvPr>
                <p:cNvCxnSpPr/>
                <p:nvPr/>
              </p:nvCxnSpPr>
              <p:spPr>
                <a:xfrm>
                  <a:off x="2424546" y="1809403"/>
                  <a:ext cx="166254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9A569584-8BBB-487C-8BAA-570187ED8629}"/>
                  </a:ext>
                </a:extLst>
              </p:cNvPr>
              <p:cNvSpPr txBox="1"/>
              <p:nvPr/>
            </p:nvSpPr>
            <p:spPr>
              <a:xfrm>
                <a:off x="4087092" y="1657588"/>
                <a:ext cx="5874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F’=0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484F7B6A-F2D8-476E-9C9B-5295AF65D341}"/>
                  </a:ext>
                </a:extLst>
              </p:cNvPr>
              <p:cNvSpPr txBox="1"/>
              <p:nvPr/>
            </p:nvSpPr>
            <p:spPr>
              <a:xfrm>
                <a:off x="4087092" y="1472922"/>
                <a:ext cx="5874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F’=1</a:t>
                </a: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884B4B68-9E31-4895-A2D6-F9F8160D8E9C}"/>
                </a:ext>
              </a:extLst>
            </p:cNvPr>
            <p:cNvSpPr txBox="1"/>
            <p:nvPr/>
          </p:nvSpPr>
          <p:spPr>
            <a:xfrm>
              <a:off x="776765" y="1577163"/>
              <a:ext cx="1460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Excited state</a:t>
              </a:r>
            </a:p>
          </p:txBody>
        </p:sp>
      </p:grp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32256B0D-2451-484F-932A-3FCFB19C85DF}"/>
              </a:ext>
            </a:extLst>
          </p:cNvPr>
          <p:cNvCxnSpPr/>
          <p:nvPr/>
        </p:nvCxnSpPr>
        <p:spPr>
          <a:xfrm flipV="1">
            <a:off x="1972886" y="1235825"/>
            <a:ext cx="0" cy="4555375"/>
          </a:xfrm>
          <a:prstGeom prst="straightConnector1">
            <a:avLst/>
          </a:prstGeom>
          <a:ln w="28575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CB5A0EC4-9A67-4D95-9BE0-DFC5B1C94C95}"/>
              </a:ext>
            </a:extLst>
          </p:cNvPr>
          <p:cNvGrpSpPr/>
          <p:nvPr/>
        </p:nvGrpSpPr>
        <p:grpSpPr>
          <a:xfrm>
            <a:off x="2285999" y="1224744"/>
            <a:ext cx="554181" cy="3768432"/>
            <a:chOff x="2939935" y="1224744"/>
            <a:chExt cx="554181" cy="3768432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="" xmlns:a16="http://schemas.microsoft.com/office/drawing/2014/main" id="{71CF39C5-3E88-4FD4-8DDC-EB98260C92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39935" y="1224744"/>
              <a:ext cx="0" cy="3768432"/>
            </a:xfrm>
            <a:prstGeom prst="straightConnector1">
              <a:avLst/>
            </a:prstGeom>
            <a:ln w="28575">
              <a:solidFill>
                <a:srgbClr val="0000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="" xmlns:a16="http://schemas.microsoft.com/office/drawing/2014/main" id="{32B3110E-0005-4E8F-8635-A9E01C6CA7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17026" y="1224744"/>
              <a:ext cx="0" cy="3211481"/>
            </a:xfrm>
            <a:prstGeom prst="straightConnector1">
              <a:avLst/>
            </a:prstGeom>
            <a:ln w="28575">
              <a:solidFill>
                <a:srgbClr val="0000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="" xmlns:a16="http://schemas.microsoft.com/office/drawing/2014/main" id="{F94EA2EF-91D8-4C0C-9282-6D3879E8A9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94116" y="1224745"/>
              <a:ext cx="0" cy="2973181"/>
            </a:xfrm>
            <a:prstGeom prst="straightConnector1">
              <a:avLst/>
            </a:prstGeom>
            <a:ln w="28575">
              <a:solidFill>
                <a:srgbClr val="0000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963C99D8-B35B-4D88-B468-04874DA82F0D}"/>
              </a:ext>
            </a:extLst>
          </p:cNvPr>
          <p:cNvGrpSpPr/>
          <p:nvPr/>
        </p:nvGrpSpPr>
        <p:grpSpPr>
          <a:xfrm>
            <a:off x="1104206" y="1224743"/>
            <a:ext cx="2431473" cy="490850"/>
            <a:chOff x="1758142" y="1224743"/>
            <a:chExt cx="2431473" cy="49085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C9DB8E86-B9E4-4A2E-8FBB-A44F036D8A74}"/>
                </a:ext>
              </a:extLst>
            </p:cNvPr>
            <p:cNvCxnSpPr/>
            <p:nvPr/>
          </p:nvCxnSpPr>
          <p:spPr>
            <a:xfrm>
              <a:off x="2183478" y="1224743"/>
              <a:ext cx="2006137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="" xmlns:a16="http://schemas.microsoft.com/office/drawing/2014/main" id="{2A1FDD9D-9FF1-427F-A363-ED93DE21F640}"/>
                </a:ext>
              </a:extLst>
            </p:cNvPr>
            <p:cNvCxnSpPr/>
            <p:nvPr/>
          </p:nvCxnSpPr>
          <p:spPr>
            <a:xfrm>
              <a:off x="2072640" y="1235825"/>
              <a:ext cx="0" cy="47976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95D4F95D-19E0-4BB2-81CB-4F0C13881B50}"/>
                </a:ext>
              </a:extLst>
            </p:cNvPr>
            <p:cNvSpPr txBox="1"/>
            <p:nvPr/>
          </p:nvSpPr>
          <p:spPr>
            <a:xfrm>
              <a:off x="1758142" y="1275202"/>
              <a:ext cx="4142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/>
                <a:t>Δ</a:t>
              </a:r>
              <a:endParaRPr lang="en-GB" dirty="0"/>
            </a:p>
          </p:txBody>
        </p:sp>
      </p:grpSp>
      <p:cxnSp>
        <p:nvCxnSpPr>
          <p:cNvPr id="32" name="Straight Arrow Connector 31">
            <a:extLst>
              <a:ext uri="{FF2B5EF4-FFF2-40B4-BE49-F238E27FC236}">
                <a16:creationId xmlns="" xmlns:a16="http://schemas.microsoft.com/office/drawing/2014/main" id="{FF147AA6-F167-4C69-86A6-F7E6D3116B9B}"/>
              </a:ext>
            </a:extLst>
          </p:cNvPr>
          <p:cNvCxnSpPr/>
          <p:nvPr/>
        </p:nvCxnSpPr>
        <p:spPr>
          <a:xfrm flipV="1">
            <a:off x="2702257" y="4196687"/>
            <a:ext cx="0" cy="1610436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022FC00B-69AA-47B2-970D-FDEDE0453A1A}"/>
              </a:ext>
            </a:extLst>
          </p:cNvPr>
          <p:cNvSpPr txBox="1"/>
          <p:nvPr/>
        </p:nvSpPr>
        <p:spPr>
          <a:xfrm>
            <a:off x="2381535" y="4578828"/>
            <a:ext cx="10508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148 MHz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D3F8D096-2EDE-4C19-8E23-6D29595DE01E}"/>
              </a:ext>
            </a:extLst>
          </p:cNvPr>
          <p:cNvGrpSpPr/>
          <p:nvPr/>
        </p:nvGrpSpPr>
        <p:grpSpPr>
          <a:xfrm>
            <a:off x="5040568" y="1712794"/>
            <a:ext cx="1492155" cy="2477069"/>
            <a:chOff x="5340824" y="1717343"/>
            <a:chExt cx="1492155" cy="2477069"/>
          </a:xfrm>
        </p:grpSpPr>
        <p:cxnSp>
          <p:nvCxnSpPr>
            <p:cNvPr id="59" name="Straight Connector 58">
              <a:extLst>
                <a:ext uri="{FF2B5EF4-FFF2-40B4-BE49-F238E27FC236}">
                  <a16:creationId xmlns="" xmlns:a16="http://schemas.microsoft.com/office/drawing/2014/main" id="{D303E204-9873-48EC-A258-B54CE12C85C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02825" y="1728717"/>
              <a:ext cx="730154" cy="246342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="" xmlns:a16="http://schemas.microsoft.com/office/drawing/2014/main" id="{031BF8FC-5EF2-4CAB-A13F-0F772C63F164}"/>
                </a:ext>
              </a:extLst>
            </p:cNvPr>
            <p:cNvCxnSpPr/>
            <p:nvPr/>
          </p:nvCxnSpPr>
          <p:spPr>
            <a:xfrm flipV="1">
              <a:off x="5340824" y="1717343"/>
              <a:ext cx="743803" cy="247706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="" xmlns:a16="http://schemas.microsoft.com/office/drawing/2014/main" id="{249D1236-B0CB-49FF-A0E9-46A6AD236273}"/>
              </a:ext>
            </a:extLst>
          </p:cNvPr>
          <p:cNvGrpSpPr/>
          <p:nvPr/>
        </p:nvGrpSpPr>
        <p:grpSpPr>
          <a:xfrm>
            <a:off x="4355905" y="1712795"/>
            <a:ext cx="2957016" cy="2486168"/>
            <a:chOff x="4606119" y="1712794"/>
            <a:chExt cx="2957016" cy="2486168"/>
          </a:xfrm>
        </p:grpSpPr>
        <p:cxnSp>
          <p:nvCxnSpPr>
            <p:cNvPr id="53" name="Straight Connector 52">
              <a:extLst>
                <a:ext uri="{FF2B5EF4-FFF2-40B4-BE49-F238E27FC236}">
                  <a16:creationId xmlns="" xmlns:a16="http://schemas.microsoft.com/office/drawing/2014/main" id="{10C9009C-4DDA-4680-92EF-7282C7C91A48}"/>
                </a:ext>
              </a:extLst>
            </p:cNvPr>
            <p:cNvCxnSpPr/>
            <p:nvPr/>
          </p:nvCxnSpPr>
          <p:spPr>
            <a:xfrm flipV="1">
              <a:off x="4606119" y="1712794"/>
              <a:ext cx="743803" cy="2477069"/>
            </a:xfrm>
            <a:prstGeom prst="line">
              <a:avLst/>
            </a:prstGeom>
            <a:ln w="19050">
              <a:solidFill>
                <a:srgbClr val="33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="" xmlns:a16="http://schemas.microsoft.com/office/drawing/2014/main" id="{D8A2D6C1-22F1-41C9-B2D3-AAAF2E3916F1}"/>
                </a:ext>
              </a:extLst>
            </p:cNvPr>
            <p:cNvCxnSpPr/>
            <p:nvPr/>
          </p:nvCxnSpPr>
          <p:spPr>
            <a:xfrm flipV="1">
              <a:off x="6075528" y="1721893"/>
              <a:ext cx="743803" cy="2477069"/>
            </a:xfrm>
            <a:prstGeom prst="line">
              <a:avLst/>
            </a:prstGeom>
            <a:ln w="19050">
              <a:solidFill>
                <a:srgbClr val="33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="" xmlns:a16="http://schemas.microsoft.com/office/drawing/2014/main" id="{3FF8F501-9E65-4F97-AC50-03F327EAFC5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43100" y="1719618"/>
              <a:ext cx="730154" cy="2463421"/>
            </a:xfrm>
            <a:prstGeom prst="line">
              <a:avLst/>
            </a:prstGeom>
            <a:ln w="19050">
              <a:solidFill>
                <a:srgbClr val="33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="" xmlns:a16="http://schemas.microsoft.com/office/drawing/2014/main" id="{4CAC1339-4F12-4E8A-BAFF-1F7553D7BE2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32981" y="1728717"/>
              <a:ext cx="730154" cy="2463421"/>
            </a:xfrm>
            <a:prstGeom prst="line">
              <a:avLst/>
            </a:prstGeom>
            <a:ln w="19050">
              <a:solidFill>
                <a:srgbClr val="33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>
            <a:extLst>
              <a:ext uri="{FF2B5EF4-FFF2-40B4-BE49-F238E27FC236}">
                <a16:creationId xmlns="" xmlns:a16="http://schemas.microsoft.com/office/drawing/2014/main" id="{5679394E-2B20-4012-B02E-1D8681B30785}"/>
              </a:ext>
            </a:extLst>
          </p:cNvPr>
          <p:cNvGrpSpPr/>
          <p:nvPr/>
        </p:nvGrpSpPr>
        <p:grpSpPr>
          <a:xfrm>
            <a:off x="3985142" y="907577"/>
            <a:ext cx="4176215" cy="3690285"/>
            <a:chOff x="4258102" y="907577"/>
            <a:chExt cx="4176215" cy="3690285"/>
          </a:xfrm>
        </p:grpSpPr>
        <p:grpSp>
          <p:nvGrpSpPr>
            <p:cNvPr id="71" name="Group 70">
              <a:extLst>
                <a:ext uri="{FF2B5EF4-FFF2-40B4-BE49-F238E27FC236}">
                  <a16:creationId xmlns="" xmlns:a16="http://schemas.microsoft.com/office/drawing/2014/main" id="{3C1E2494-6E29-4A97-B475-E536184B9AD8}"/>
                </a:ext>
              </a:extLst>
            </p:cNvPr>
            <p:cNvGrpSpPr/>
            <p:nvPr/>
          </p:nvGrpSpPr>
          <p:grpSpPr>
            <a:xfrm>
              <a:off x="4258102" y="1530823"/>
              <a:ext cx="4176215" cy="3067039"/>
              <a:chOff x="4258102" y="1530823"/>
              <a:chExt cx="4176215" cy="3067039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="" xmlns:a16="http://schemas.microsoft.com/office/drawing/2014/main" id="{639D6926-E9B3-464F-8970-285A76207982}"/>
                  </a:ext>
                </a:extLst>
              </p:cNvPr>
              <p:cNvGrpSpPr/>
              <p:nvPr/>
            </p:nvGrpSpPr>
            <p:grpSpPr>
              <a:xfrm>
                <a:off x="5125865" y="1720746"/>
                <a:ext cx="1942531" cy="0"/>
                <a:chOff x="6825016" y="1829930"/>
                <a:chExt cx="1942531" cy="0"/>
              </a:xfrm>
            </p:grpSpPr>
            <p:cxnSp>
              <p:nvCxnSpPr>
                <p:cNvPr id="44" name="Straight Connector 43">
                  <a:extLst>
                    <a:ext uri="{FF2B5EF4-FFF2-40B4-BE49-F238E27FC236}">
                      <a16:creationId xmlns="" xmlns:a16="http://schemas.microsoft.com/office/drawing/2014/main" id="{BCFFBB28-8E0F-4311-AB75-80DB792230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25016" y="1829930"/>
                  <a:ext cx="498143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="" xmlns:a16="http://schemas.microsoft.com/office/drawing/2014/main" id="{F9A10F7A-C5F1-4A2C-9111-CCEEEF5747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547210" y="1829930"/>
                  <a:ext cx="498143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="" xmlns:a16="http://schemas.microsoft.com/office/drawing/2014/main" id="{1F59F64E-E2F1-4817-ABDB-9A11A45651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269404" y="1829930"/>
                  <a:ext cx="498143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Group 48">
                <a:extLst>
                  <a:ext uri="{FF2B5EF4-FFF2-40B4-BE49-F238E27FC236}">
                    <a16:creationId xmlns="" xmlns:a16="http://schemas.microsoft.com/office/drawing/2014/main" id="{0F76E287-5C54-4675-95B3-9B6F05DA783D}"/>
                  </a:ext>
                </a:extLst>
              </p:cNvPr>
              <p:cNvGrpSpPr/>
              <p:nvPr/>
            </p:nvGrpSpPr>
            <p:grpSpPr>
              <a:xfrm>
                <a:off x="4374103" y="4202374"/>
                <a:ext cx="3386919" cy="0"/>
                <a:chOff x="6073254" y="4175078"/>
                <a:chExt cx="3386919" cy="0"/>
              </a:xfrm>
            </p:grpSpPr>
            <p:cxnSp>
              <p:nvCxnSpPr>
                <p:cNvPr id="36" name="Straight Connector 35">
                  <a:extLst>
                    <a:ext uri="{FF2B5EF4-FFF2-40B4-BE49-F238E27FC236}">
                      <a16:creationId xmlns="" xmlns:a16="http://schemas.microsoft.com/office/drawing/2014/main" id="{4A0A514E-C39C-453F-8677-93156E63DF8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73254" y="4175078"/>
                  <a:ext cx="498143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="" xmlns:a16="http://schemas.microsoft.com/office/drawing/2014/main" id="{27EAA5BE-F1F2-49CC-B8BD-E2C93D3349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95448" y="4175078"/>
                  <a:ext cx="498143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="" xmlns:a16="http://schemas.microsoft.com/office/drawing/2014/main" id="{0850FF07-44E1-41BD-91CE-38F129F017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517642" y="4175078"/>
                  <a:ext cx="498143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="" xmlns:a16="http://schemas.microsoft.com/office/drawing/2014/main" id="{EA0986EA-AFB0-43A7-9F75-6D2F908C28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239836" y="4175078"/>
                  <a:ext cx="498143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="" xmlns:a16="http://schemas.microsoft.com/office/drawing/2014/main" id="{C2A418A9-7D43-4BAE-B831-E54F217A41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962030" y="4175078"/>
                  <a:ext cx="498143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" name="TextBox 49">
                <a:extLst>
                  <a:ext uri="{FF2B5EF4-FFF2-40B4-BE49-F238E27FC236}">
                    <a16:creationId xmlns="" xmlns:a16="http://schemas.microsoft.com/office/drawing/2014/main" id="{B1AE3B81-FC4B-40F0-A659-AF4D04A87242}"/>
                  </a:ext>
                </a:extLst>
              </p:cNvPr>
              <p:cNvSpPr txBox="1"/>
              <p:nvPr/>
            </p:nvSpPr>
            <p:spPr>
              <a:xfrm>
                <a:off x="7854287" y="4026089"/>
                <a:ext cx="580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F=2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="" xmlns:a16="http://schemas.microsoft.com/office/drawing/2014/main" id="{C1FC0AC6-FF50-4AD5-B08F-5B76907BAAED}"/>
                  </a:ext>
                </a:extLst>
              </p:cNvPr>
              <p:cNvSpPr txBox="1"/>
              <p:nvPr/>
            </p:nvSpPr>
            <p:spPr>
              <a:xfrm>
                <a:off x="7249236" y="1530823"/>
                <a:ext cx="580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F’=1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="" xmlns:a16="http://schemas.microsoft.com/office/drawing/2014/main" id="{5369E3E7-AED5-4E48-9FB1-0B6397930104}"/>
                  </a:ext>
                </a:extLst>
              </p:cNvPr>
              <p:cNvSpPr txBox="1"/>
              <p:nvPr/>
            </p:nvSpPr>
            <p:spPr>
              <a:xfrm>
                <a:off x="4258102" y="4228530"/>
                <a:ext cx="7779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m</a:t>
                </a:r>
                <a:r>
                  <a:rPr lang="en-GB" baseline="-25000" dirty="0"/>
                  <a:t> </a:t>
                </a:r>
                <a:r>
                  <a:rPr lang="en-GB" dirty="0"/>
                  <a:t>= -2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="" xmlns:a16="http://schemas.microsoft.com/office/drawing/2014/main" id="{B5AB8101-51B0-4FEA-9269-EAA8152E5803}"/>
                  </a:ext>
                </a:extLst>
              </p:cNvPr>
              <p:cNvSpPr txBox="1"/>
              <p:nvPr/>
            </p:nvSpPr>
            <p:spPr>
              <a:xfrm>
                <a:off x="4983708" y="4228530"/>
                <a:ext cx="7779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m</a:t>
                </a:r>
                <a:r>
                  <a:rPr lang="en-GB" baseline="-25000" dirty="0"/>
                  <a:t> </a:t>
                </a:r>
                <a:r>
                  <a:rPr lang="en-GB" dirty="0"/>
                  <a:t>= -1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="" xmlns:a16="http://schemas.microsoft.com/office/drawing/2014/main" id="{8EC0DB99-F7A5-430E-8FC4-E6F6AC7F65AF}"/>
                  </a:ext>
                </a:extLst>
              </p:cNvPr>
              <p:cNvSpPr txBox="1"/>
              <p:nvPr/>
            </p:nvSpPr>
            <p:spPr>
              <a:xfrm>
                <a:off x="5707039" y="4228530"/>
                <a:ext cx="7779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m</a:t>
                </a:r>
                <a:r>
                  <a:rPr lang="en-GB" baseline="-25000" dirty="0"/>
                  <a:t> </a:t>
                </a:r>
                <a:r>
                  <a:rPr lang="en-GB" dirty="0"/>
                  <a:t>= 0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="" xmlns:a16="http://schemas.microsoft.com/office/drawing/2014/main" id="{5E75CF39-9EF9-4664-AA01-4FD665C3676C}"/>
                  </a:ext>
                </a:extLst>
              </p:cNvPr>
              <p:cNvSpPr txBox="1"/>
              <p:nvPr/>
            </p:nvSpPr>
            <p:spPr>
              <a:xfrm>
                <a:off x="6459941" y="4228530"/>
                <a:ext cx="7779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m</a:t>
                </a:r>
                <a:r>
                  <a:rPr lang="en-GB" baseline="-25000" dirty="0"/>
                  <a:t> </a:t>
                </a:r>
                <a:r>
                  <a:rPr lang="en-GB" dirty="0"/>
                  <a:t>= 1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="" xmlns:a16="http://schemas.microsoft.com/office/drawing/2014/main" id="{A330FEF3-5474-496E-9F43-7B89D70AA688}"/>
                  </a:ext>
                </a:extLst>
              </p:cNvPr>
              <p:cNvSpPr txBox="1"/>
              <p:nvPr/>
            </p:nvSpPr>
            <p:spPr>
              <a:xfrm>
                <a:off x="7176448" y="4228530"/>
                <a:ext cx="7779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m</a:t>
                </a:r>
                <a:r>
                  <a:rPr lang="en-GB" baseline="-25000" dirty="0"/>
                  <a:t> </a:t>
                </a:r>
                <a:r>
                  <a:rPr lang="en-GB" dirty="0"/>
                  <a:t>= 2</a:t>
                </a:r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="" xmlns:a16="http://schemas.microsoft.com/office/drawing/2014/main" id="{677D648F-C91F-44F2-80E1-CA73D05BC981}"/>
                </a:ext>
              </a:extLst>
            </p:cNvPr>
            <p:cNvGrpSpPr/>
            <p:nvPr/>
          </p:nvGrpSpPr>
          <p:grpSpPr>
            <a:xfrm>
              <a:off x="4790364" y="907577"/>
              <a:ext cx="1337481" cy="510533"/>
              <a:chOff x="4769893" y="5199797"/>
              <a:chExt cx="1337481" cy="510533"/>
            </a:xfrm>
          </p:grpSpPr>
          <p:sp>
            <p:nvSpPr>
              <p:cNvPr id="74" name="Freeform: Shape 73">
                <a:extLst>
                  <a:ext uri="{FF2B5EF4-FFF2-40B4-BE49-F238E27FC236}">
                    <a16:creationId xmlns="" xmlns:a16="http://schemas.microsoft.com/office/drawing/2014/main" id="{EFA624C9-9F3C-428F-A68F-CB4957837CB4}"/>
                  </a:ext>
                </a:extLst>
              </p:cNvPr>
              <p:cNvSpPr/>
              <p:nvPr/>
            </p:nvSpPr>
            <p:spPr>
              <a:xfrm>
                <a:off x="4769893" y="5411337"/>
                <a:ext cx="1337481" cy="298993"/>
              </a:xfrm>
              <a:custGeom>
                <a:avLst/>
                <a:gdLst>
                  <a:gd name="connsiteX0" fmla="*/ 0 w 1337481"/>
                  <a:gd name="connsiteY0" fmla="*/ 279863 h 537913"/>
                  <a:gd name="connsiteX1" fmla="*/ 327546 w 1337481"/>
                  <a:gd name="connsiteY1" fmla="*/ 6908 h 537913"/>
                  <a:gd name="connsiteX2" fmla="*/ 730155 w 1337481"/>
                  <a:gd name="connsiteY2" fmla="*/ 532347 h 537913"/>
                  <a:gd name="connsiteX3" fmla="*/ 1105469 w 1337481"/>
                  <a:gd name="connsiteY3" fmla="*/ 279863 h 537913"/>
                  <a:gd name="connsiteX4" fmla="*/ 1337481 w 1337481"/>
                  <a:gd name="connsiteY4" fmla="*/ 225272 h 537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7481" h="537913">
                    <a:moveTo>
                      <a:pt x="0" y="279863"/>
                    </a:moveTo>
                    <a:cubicBezTo>
                      <a:pt x="102927" y="122345"/>
                      <a:pt x="205854" y="-35173"/>
                      <a:pt x="327546" y="6908"/>
                    </a:cubicBezTo>
                    <a:cubicBezTo>
                      <a:pt x="449239" y="48989"/>
                      <a:pt x="600501" y="486855"/>
                      <a:pt x="730155" y="532347"/>
                    </a:cubicBezTo>
                    <a:cubicBezTo>
                      <a:pt x="859809" y="577840"/>
                      <a:pt x="1004248" y="331042"/>
                      <a:pt x="1105469" y="279863"/>
                    </a:cubicBezTo>
                    <a:cubicBezTo>
                      <a:pt x="1206690" y="228684"/>
                      <a:pt x="1272085" y="226978"/>
                      <a:pt x="1337481" y="225272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="" xmlns:a16="http://schemas.microsoft.com/office/drawing/2014/main" id="{ED5CB5A7-E698-4DDF-97C9-AA153D759068}"/>
                  </a:ext>
                </a:extLst>
              </p:cNvPr>
              <p:cNvSpPr txBox="1"/>
              <p:nvPr/>
            </p:nvSpPr>
            <p:spPr>
              <a:xfrm>
                <a:off x="5336276" y="5199797"/>
                <a:ext cx="5936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dirty="0">
                    <a:solidFill>
                      <a:srgbClr val="0000CC"/>
                    </a:solidFill>
                  </a:rPr>
                  <a:t>σ</a:t>
                </a:r>
                <a:r>
                  <a:rPr lang="en-GB" sz="2400" dirty="0">
                    <a:solidFill>
                      <a:srgbClr val="0000CC"/>
                    </a:solidFill>
                  </a:rPr>
                  <a:t>+</a:t>
                </a:r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="" xmlns:a16="http://schemas.microsoft.com/office/drawing/2014/main" id="{1D18CF4E-C438-4981-8D53-5F0A379CDA61}"/>
                </a:ext>
              </a:extLst>
            </p:cNvPr>
            <p:cNvGrpSpPr/>
            <p:nvPr/>
          </p:nvGrpSpPr>
          <p:grpSpPr>
            <a:xfrm>
              <a:off x="6150590" y="943970"/>
              <a:ext cx="1337481" cy="476414"/>
              <a:chOff x="6382602" y="5222543"/>
              <a:chExt cx="1337481" cy="476414"/>
            </a:xfrm>
          </p:grpSpPr>
          <p:sp>
            <p:nvSpPr>
              <p:cNvPr id="76" name="Freeform: Shape 75">
                <a:extLst>
                  <a:ext uri="{FF2B5EF4-FFF2-40B4-BE49-F238E27FC236}">
                    <a16:creationId xmlns="" xmlns:a16="http://schemas.microsoft.com/office/drawing/2014/main" id="{97A184B5-F3CF-46AA-856A-34F644CF6C39}"/>
                  </a:ext>
                </a:extLst>
              </p:cNvPr>
              <p:cNvSpPr/>
              <p:nvPr/>
            </p:nvSpPr>
            <p:spPr>
              <a:xfrm flipH="1">
                <a:off x="6382602" y="5399964"/>
                <a:ext cx="1337481" cy="298993"/>
              </a:xfrm>
              <a:custGeom>
                <a:avLst/>
                <a:gdLst>
                  <a:gd name="connsiteX0" fmla="*/ 0 w 1337481"/>
                  <a:gd name="connsiteY0" fmla="*/ 279863 h 537913"/>
                  <a:gd name="connsiteX1" fmla="*/ 327546 w 1337481"/>
                  <a:gd name="connsiteY1" fmla="*/ 6908 h 537913"/>
                  <a:gd name="connsiteX2" fmla="*/ 730155 w 1337481"/>
                  <a:gd name="connsiteY2" fmla="*/ 532347 h 537913"/>
                  <a:gd name="connsiteX3" fmla="*/ 1105469 w 1337481"/>
                  <a:gd name="connsiteY3" fmla="*/ 279863 h 537913"/>
                  <a:gd name="connsiteX4" fmla="*/ 1337481 w 1337481"/>
                  <a:gd name="connsiteY4" fmla="*/ 225272 h 537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7481" h="537913">
                    <a:moveTo>
                      <a:pt x="0" y="279863"/>
                    </a:moveTo>
                    <a:cubicBezTo>
                      <a:pt x="102927" y="122345"/>
                      <a:pt x="205854" y="-35173"/>
                      <a:pt x="327546" y="6908"/>
                    </a:cubicBezTo>
                    <a:cubicBezTo>
                      <a:pt x="449239" y="48989"/>
                      <a:pt x="600501" y="486855"/>
                      <a:pt x="730155" y="532347"/>
                    </a:cubicBezTo>
                    <a:cubicBezTo>
                      <a:pt x="859809" y="577840"/>
                      <a:pt x="1004248" y="331042"/>
                      <a:pt x="1105469" y="279863"/>
                    </a:cubicBezTo>
                    <a:cubicBezTo>
                      <a:pt x="1206690" y="228684"/>
                      <a:pt x="1272085" y="226978"/>
                      <a:pt x="1337481" y="225272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="" xmlns:a16="http://schemas.microsoft.com/office/drawing/2014/main" id="{581AC26A-6D00-46A1-8B4A-5FB54D770856}"/>
                  </a:ext>
                </a:extLst>
              </p:cNvPr>
              <p:cNvSpPr txBox="1"/>
              <p:nvPr/>
            </p:nvSpPr>
            <p:spPr>
              <a:xfrm>
                <a:off x="6771565" y="5222543"/>
                <a:ext cx="5936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dirty="0">
                    <a:solidFill>
                      <a:srgbClr val="0000CC"/>
                    </a:solidFill>
                  </a:rPr>
                  <a:t>σ</a:t>
                </a:r>
                <a:r>
                  <a:rPr lang="en-GB" sz="2400" dirty="0">
                    <a:solidFill>
                      <a:srgbClr val="0000CC"/>
                    </a:solidFill>
                  </a:rPr>
                  <a:t>-</a:t>
                </a:r>
              </a:p>
            </p:txBody>
          </p:sp>
        </p:grpSp>
      </p:grpSp>
      <p:grpSp>
        <p:nvGrpSpPr>
          <p:cNvPr id="98" name="Group 97">
            <a:extLst>
              <a:ext uri="{FF2B5EF4-FFF2-40B4-BE49-F238E27FC236}">
                <a16:creationId xmlns="" xmlns:a16="http://schemas.microsoft.com/office/drawing/2014/main" id="{B27BED15-ED58-4534-8865-E5A5CEAEE4EA}"/>
              </a:ext>
            </a:extLst>
          </p:cNvPr>
          <p:cNvGrpSpPr/>
          <p:nvPr/>
        </p:nvGrpSpPr>
        <p:grpSpPr>
          <a:xfrm>
            <a:off x="8122806" y="1394346"/>
            <a:ext cx="3905421" cy="3550467"/>
            <a:chOff x="8286579" y="2179093"/>
            <a:chExt cx="3905421" cy="3550467"/>
          </a:xfrm>
        </p:grpSpPr>
        <p:pic>
          <p:nvPicPr>
            <p:cNvPr id="84" name="Picture 83">
              <a:extLst>
                <a:ext uri="{FF2B5EF4-FFF2-40B4-BE49-F238E27FC236}">
                  <a16:creationId xmlns="" xmlns:a16="http://schemas.microsoft.com/office/drawing/2014/main" id="{51BBB5CB-C608-4E2D-8239-564C4E87A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35157" y="2368567"/>
              <a:ext cx="3256843" cy="2762310"/>
            </a:xfrm>
            <a:prstGeom prst="rect">
              <a:avLst/>
            </a:prstGeom>
          </p:spPr>
        </p:pic>
        <p:sp>
          <p:nvSpPr>
            <p:cNvPr id="85" name="TextBox 84">
              <a:extLst>
                <a:ext uri="{FF2B5EF4-FFF2-40B4-BE49-F238E27FC236}">
                  <a16:creationId xmlns="" xmlns:a16="http://schemas.microsoft.com/office/drawing/2014/main" id="{079A9A24-287C-40E8-B3B3-6A43A67A0101}"/>
                </a:ext>
              </a:extLst>
            </p:cNvPr>
            <p:cNvSpPr txBox="1"/>
            <p:nvPr/>
          </p:nvSpPr>
          <p:spPr>
            <a:xfrm>
              <a:off x="9027995" y="5023512"/>
              <a:ext cx="3138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0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="" xmlns:a16="http://schemas.microsoft.com/office/drawing/2014/main" id="{B5137CC6-F17E-47D1-9D04-1218C12A69B1}"/>
                </a:ext>
              </a:extLst>
            </p:cNvPr>
            <p:cNvSpPr txBox="1"/>
            <p:nvPr/>
          </p:nvSpPr>
          <p:spPr>
            <a:xfrm>
              <a:off x="9954526" y="5023512"/>
              <a:ext cx="3138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1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="" xmlns:a16="http://schemas.microsoft.com/office/drawing/2014/main" id="{8D2E0251-9DA1-4EAB-8774-4237CC0AE0C7}"/>
                </a:ext>
              </a:extLst>
            </p:cNvPr>
            <p:cNvSpPr txBox="1"/>
            <p:nvPr/>
          </p:nvSpPr>
          <p:spPr>
            <a:xfrm>
              <a:off x="10881057" y="5023512"/>
              <a:ext cx="3138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2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="" xmlns:a16="http://schemas.microsoft.com/office/drawing/2014/main" id="{009D4EB9-126E-4CAE-8FB3-35414AA59C5C}"/>
                </a:ext>
              </a:extLst>
            </p:cNvPr>
            <p:cNvSpPr txBox="1"/>
            <p:nvPr/>
          </p:nvSpPr>
          <p:spPr>
            <a:xfrm>
              <a:off x="11807589" y="5023512"/>
              <a:ext cx="3138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3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="" xmlns:a16="http://schemas.microsoft.com/office/drawing/2014/main" id="{926234B9-FBC8-478C-A4F9-C8EA5E4E3CE6}"/>
                </a:ext>
              </a:extLst>
            </p:cNvPr>
            <p:cNvSpPr txBox="1"/>
            <p:nvPr/>
          </p:nvSpPr>
          <p:spPr>
            <a:xfrm>
              <a:off x="8727742" y="4865427"/>
              <a:ext cx="3138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0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="" xmlns:a16="http://schemas.microsoft.com/office/drawing/2014/main" id="{362A6F06-C761-4702-8EC0-572E9559D31E}"/>
                </a:ext>
              </a:extLst>
            </p:cNvPr>
            <p:cNvSpPr txBox="1"/>
            <p:nvPr/>
          </p:nvSpPr>
          <p:spPr>
            <a:xfrm>
              <a:off x="8598089" y="4328161"/>
              <a:ext cx="4776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10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="" xmlns:a16="http://schemas.microsoft.com/office/drawing/2014/main" id="{EA8DA305-FA5F-49F0-93AC-260B50F9FA4A}"/>
                </a:ext>
              </a:extLst>
            </p:cNvPr>
            <p:cNvSpPr txBox="1"/>
            <p:nvPr/>
          </p:nvSpPr>
          <p:spPr>
            <a:xfrm>
              <a:off x="8598089" y="3790894"/>
              <a:ext cx="4776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20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="" xmlns:a16="http://schemas.microsoft.com/office/drawing/2014/main" id="{8BBACD28-CB21-4446-A6CC-3CFD0B16268B}"/>
                </a:ext>
              </a:extLst>
            </p:cNvPr>
            <p:cNvSpPr txBox="1"/>
            <p:nvPr/>
          </p:nvSpPr>
          <p:spPr>
            <a:xfrm>
              <a:off x="8598089" y="3253627"/>
              <a:ext cx="4776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30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="" xmlns:a16="http://schemas.microsoft.com/office/drawing/2014/main" id="{A0664A08-4FB7-4E4B-9095-73CEB7304879}"/>
                </a:ext>
              </a:extLst>
            </p:cNvPr>
            <p:cNvSpPr txBox="1"/>
            <p:nvPr/>
          </p:nvSpPr>
          <p:spPr>
            <a:xfrm>
              <a:off x="8573067" y="2716360"/>
              <a:ext cx="5026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40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="" xmlns:a16="http://schemas.microsoft.com/office/drawing/2014/main" id="{81E2D336-2C66-421A-98D1-2E3564F73295}"/>
                </a:ext>
              </a:extLst>
            </p:cNvPr>
            <p:cNvSpPr txBox="1"/>
            <p:nvPr/>
          </p:nvSpPr>
          <p:spPr>
            <a:xfrm>
              <a:off x="8598089" y="2179093"/>
              <a:ext cx="4776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50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="" xmlns:a16="http://schemas.microsoft.com/office/drawing/2014/main" id="{2187DFA7-0ACE-4E32-90A2-9A4192F1D2E2}"/>
                </a:ext>
              </a:extLst>
            </p:cNvPr>
            <p:cNvSpPr txBox="1"/>
            <p:nvPr/>
          </p:nvSpPr>
          <p:spPr>
            <a:xfrm>
              <a:off x="9942395" y="5329450"/>
              <a:ext cx="12760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Time (</a:t>
              </a:r>
              <a:r>
                <a:rPr lang="en-GB" sz="2000" dirty="0" err="1"/>
                <a:t>ms</a:t>
              </a:r>
              <a:r>
                <a:rPr lang="en-GB" sz="2000" dirty="0"/>
                <a:t>)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="" xmlns:a16="http://schemas.microsoft.com/office/drawing/2014/main" id="{C1875709-83CE-4355-87EF-E94378B1162B}"/>
                </a:ext>
              </a:extLst>
            </p:cNvPr>
            <p:cNvSpPr txBox="1"/>
            <p:nvPr/>
          </p:nvSpPr>
          <p:spPr>
            <a:xfrm rot="16200000">
              <a:off x="7447129" y="3434685"/>
              <a:ext cx="20790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Temperature (</a:t>
              </a:r>
              <a:r>
                <a:rPr lang="el-GR" sz="2000" dirty="0"/>
                <a:t>μ</a:t>
              </a:r>
              <a:r>
                <a:rPr lang="en-GB" sz="2000" dirty="0"/>
                <a:t>K)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="" xmlns:a16="http://schemas.microsoft.com/office/drawing/2014/main" id="{5C5BE1D6-AFFC-496B-B364-15912E7183E3}"/>
                </a:ext>
              </a:extLst>
            </p:cNvPr>
            <p:cNvSpPr/>
            <p:nvPr/>
          </p:nvSpPr>
          <p:spPr>
            <a:xfrm>
              <a:off x="11273051" y="2845558"/>
              <a:ext cx="477671" cy="4162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A3619867-B4AF-4B88-B93D-053160384116}"/>
              </a:ext>
            </a:extLst>
          </p:cNvPr>
          <p:cNvSpPr txBox="1"/>
          <p:nvPr/>
        </p:nvSpPr>
        <p:spPr>
          <a:xfrm>
            <a:off x="6851639" y="5166296"/>
            <a:ext cx="2483429" cy="523220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1A0EBC"/>
                </a:solidFill>
                <a:cs typeface="Arial" panose="020B0604020202020204" pitchFamily="34" charset="0"/>
              </a:rPr>
              <a:t>T = 5.4 ± 0.7 µK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="" xmlns:a16="http://schemas.microsoft.com/office/drawing/2014/main" id="{A995BB4F-F898-4748-A440-1F25F81AB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8410" y="53315"/>
            <a:ext cx="9144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600" dirty="0">
                <a:solidFill>
                  <a:srgbClr val="0000CC"/>
                </a:solidFill>
              </a:rPr>
              <a:t>Sub-Doppler cooling II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660640" y="6429192"/>
            <a:ext cx="3697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See L. </a:t>
            </a:r>
            <a:r>
              <a:rPr lang="en-GB" sz="1600" dirty="0"/>
              <a:t>Caldwell et al., arXiv:1812.07926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E3FABB31-481C-44E4-A58B-5258133472D8}"/>
              </a:ext>
            </a:extLst>
          </p:cNvPr>
          <p:cNvSpPr txBox="1"/>
          <p:nvPr/>
        </p:nvSpPr>
        <p:spPr>
          <a:xfrm>
            <a:off x="331686" y="1862051"/>
            <a:ext cx="710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 = </a:t>
            </a:r>
            <a:r>
              <a:rPr lang="en-GB" dirty="0" smtClean="0"/>
              <a:t>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261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F4012E7-64D3-47C9-97E8-1620DC0BB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0303" y="101241"/>
            <a:ext cx="9144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000" dirty="0">
                <a:solidFill>
                  <a:srgbClr val="0000CC"/>
                </a:solidFill>
              </a:rPr>
              <a:t>State selection and </a:t>
            </a:r>
            <a:r>
              <a:rPr lang="en-GB" sz="4000" dirty="0" smtClean="0">
                <a:solidFill>
                  <a:srgbClr val="0000CC"/>
                </a:solidFill>
              </a:rPr>
              <a:t>coherent control</a:t>
            </a:r>
            <a:endParaRPr lang="en-GB" sz="4000" dirty="0">
              <a:solidFill>
                <a:srgbClr val="0000CC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5D559E57-5DFE-439C-845F-22C4F34B0D73}"/>
              </a:ext>
            </a:extLst>
          </p:cNvPr>
          <p:cNvGrpSpPr/>
          <p:nvPr/>
        </p:nvGrpSpPr>
        <p:grpSpPr>
          <a:xfrm>
            <a:off x="22535" y="749349"/>
            <a:ext cx="3031772" cy="5898117"/>
            <a:chOff x="-37686" y="880822"/>
            <a:chExt cx="3031772" cy="5898117"/>
          </a:xfrm>
        </p:grpSpPr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EC56E033-96D5-4B05-A8BB-BC588D7BAC7B}"/>
                </a:ext>
              </a:extLst>
            </p:cNvPr>
            <p:cNvGrpSpPr/>
            <p:nvPr/>
          </p:nvGrpSpPr>
          <p:grpSpPr>
            <a:xfrm>
              <a:off x="1267364" y="880822"/>
              <a:ext cx="1673100" cy="1092242"/>
              <a:chOff x="806864" y="1113905"/>
              <a:chExt cx="1673100" cy="1092242"/>
            </a:xfrm>
          </p:grpSpPr>
          <p:cxnSp>
            <p:nvCxnSpPr>
              <p:cNvPr id="65" name="Straight Connector 64">
                <a:extLst>
                  <a:ext uri="{FF2B5EF4-FFF2-40B4-BE49-F238E27FC236}">
                    <a16:creationId xmlns="" xmlns:a16="http://schemas.microsoft.com/office/drawing/2014/main" id="{F5F6BF56-76C4-44B1-AA71-96E33445AA3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35826" y="1321974"/>
                <a:ext cx="947651" cy="33804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="" xmlns:a16="http://schemas.microsoft.com/office/drawing/2014/main" id="{93F67330-708A-47E3-B21F-90C011C593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5826" y="1665846"/>
                <a:ext cx="90491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TextBox 66">
                <a:extLst>
                  <a:ext uri="{FF2B5EF4-FFF2-40B4-BE49-F238E27FC236}">
                    <a16:creationId xmlns="" xmlns:a16="http://schemas.microsoft.com/office/drawing/2014/main" id="{63AAC9B5-A32F-4C9C-A8C3-9EE754D5B912}"/>
                  </a:ext>
                </a:extLst>
              </p:cNvPr>
              <p:cNvSpPr txBox="1"/>
              <p:nvPr/>
            </p:nvSpPr>
            <p:spPr>
              <a:xfrm>
                <a:off x="2137757" y="1113905"/>
                <a:ext cx="29371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2</a:t>
                </a:r>
              </a:p>
            </p:txBody>
          </p:sp>
          <p:cxnSp>
            <p:nvCxnSpPr>
              <p:cNvPr id="68" name="Straight Connector 67">
                <a:extLst>
                  <a:ext uri="{FF2B5EF4-FFF2-40B4-BE49-F238E27FC236}">
                    <a16:creationId xmlns="" xmlns:a16="http://schemas.microsoft.com/office/drawing/2014/main" id="{00A3E4DF-4F0D-4181-AC3D-060CBB766EF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35826" y="1471607"/>
                <a:ext cx="947651" cy="19423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68">
                <a:extLst>
                  <a:ext uri="{FF2B5EF4-FFF2-40B4-BE49-F238E27FC236}">
                    <a16:creationId xmlns="" xmlns:a16="http://schemas.microsoft.com/office/drawing/2014/main" id="{3609E239-9FA3-4252-A0DB-1B6F520D6A99}"/>
                  </a:ext>
                </a:extLst>
              </p:cNvPr>
              <p:cNvSpPr txBox="1"/>
              <p:nvPr/>
            </p:nvSpPr>
            <p:spPr>
              <a:xfrm>
                <a:off x="2137757" y="1302327"/>
                <a:ext cx="29371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1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="" xmlns:a16="http://schemas.microsoft.com/office/drawing/2014/main" id="{58B782F8-9261-460A-B676-DA76B50A8A63}"/>
                  </a:ext>
                </a:extLst>
              </p:cNvPr>
              <p:cNvSpPr txBox="1"/>
              <p:nvPr/>
            </p:nvSpPr>
            <p:spPr>
              <a:xfrm>
                <a:off x="2137757" y="1490749"/>
                <a:ext cx="29371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0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="" xmlns:a16="http://schemas.microsoft.com/office/drawing/2014/main" id="{A0A931BE-4D44-4B39-AFC2-138D75807D6C}"/>
                  </a:ext>
                </a:extLst>
              </p:cNvPr>
              <p:cNvSpPr txBox="1"/>
              <p:nvPr/>
            </p:nvSpPr>
            <p:spPr>
              <a:xfrm>
                <a:off x="2089266" y="1679171"/>
                <a:ext cx="3906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-1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="" xmlns:a16="http://schemas.microsoft.com/office/drawing/2014/main" id="{AC49847B-F77B-41F7-97FE-A0C3302316BB}"/>
                  </a:ext>
                </a:extLst>
              </p:cNvPr>
              <p:cNvSpPr txBox="1"/>
              <p:nvPr/>
            </p:nvSpPr>
            <p:spPr>
              <a:xfrm>
                <a:off x="2089266" y="1867593"/>
                <a:ext cx="3906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-2</a:t>
                </a:r>
              </a:p>
            </p:txBody>
          </p:sp>
          <p:cxnSp>
            <p:nvCxnSpPr>
              <p:cNvPr id="73" name="Straight Connector 72">
                <a:extLst>
                  <a:ext uri="{FF2B5EF4-FFF2-40B4-BE49-F238E27FC236}">
                    <a16:creationId xmlns="" xmlns:a16="http://schemas.microsoft.com/office/drawing/2014/main" id="{F43D18CA-D1AD-4F90-8BC3-E9CEDAA7DC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5826" y="1660023"/>
                <a:ext cx="877686" cy="37102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="" xmlns:a16="http://schemas.microsoft.com/office/drawing/2014/main" id="{AE23D68C-D0DE-4B0B-9892-2B30B0003D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5826" y="1663776"/>
                <a:ext cx="894525" cy="1767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TextBox 74">
                <a:extLst>
                  <a:ext uri="{FF2B5EF4-FFF2-40B4-BE49-F238E27FC236}">
                    <a16:creationId xmlns="" xmlns:a16="http://schemas.microsoft.com/office/drawing/2014/main" id="{79A68EC6-F4F4-4EF9-972A-22FC60C9A3F8}"/>
                  </a:ext>
                </a:extLst>
              </p:cNvPr>
              <p:cNvSpPr txBox="1"/>
              <p:nvPr/>
            </p:nvSpPr>
            <p:spPr>
              <a:xfrm>
                <a:off x="806864" y="1484925"/>
                <a:ext cx="49176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F=2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F398C7B6-3114-4BEF-B3EB-67159A1291CC}"/>
                </a:ext>
              </a:extLst>
            </p:cNvPr>
            <p:cNvGrpSpPr/>
            <p:nvPr/>
          </p:nvGrpSpPr>
          <p:grpSpPr>
            <a:xfrm>
              <a:off x="0" y="1446088"/>
              <a:ext cx="2994086" cy="2570699"/>
              <a:chOff x="0" y="1446088"/>
              <a:chExt cx="2994086" cy="2570699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="" xmlns:a16="http://schemas.microsoft.com/office/drawing/2014/main" id="{917070B1-32B4-46ED-84E6-97097C5296C7}"/>
                  </a:ext>
                </a:extLst>
              </p:cNvPr>
              <p:cNvGrpSpPr/>
              <p:nvPr/>
            </p:nvGrpSpPr>
            <p:grpSpPr>
              <a:xfrm>
                <a:off x="1267364" y="1846870"/>
                <a:ext cx="1673100" cy="837531"/>
                <a:chOff x="3458227" y="987094"/>
                <a:chExt cx="1673100" cy="837531"/>
              </a:xfrm>
            </p:grpSpPr>
            <p:cxnSp>
              <p:nvCxnSpPr>
                <p:cNvPr id="58" name="Straight Connector 57">
                  <a:extLst>
                    <a:ext uri="{FF2B5EF4-FFF2-40B4-BE49-F238E27FC236}">
                      <a16:creationId xmlns="" xmlns:a16="http://schemas.microsoft.com/office/drawing/2014/main" id="{421036B5-8979-4D1A-9D95-D6539697FD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87189" y="1416148"/>
                  <a:ext cx="90491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="" xmlns:a16="http://schemas.microsoft.com/office/drawing/2014/main" id="{F770AEBB-2F4C-4219-BF22-FEE817A09B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887189" y="1194764"/>
                  <a:ext cx="901931" cy="22138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" name="TextBox 59">
                  <a:extLst>
                    <a:ext uri="{FF2B5EF4-FFF2-40B4-BE49-F238E27FC236}">
                      <a16:creationId xmlns="" xmlns:a16="http://schemas.microsoft.com/office/drawing/2014/main" id="{D05377FF-3CF4-4D2C-865A-10471D3B827E}"/>
                    </a:ext>
                  </a:extLst>
                </p:cNvPr>
                <p:cNvSpPr txBox="1"/>
                <p:nvPr/>
              </p:nvSpPr>
              <p:spPr>
                <a:xfrm>
                  <a:off x="4789120" y="987094"/>
                  <a:ext cx="29371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600" dirty="0"/>
                    <a:t>1</a:t>
                  </a:r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="" xmlns:a16="http://schemas.microsoft.com/office/drawing/2014/main" id="{229B282A-F307-45AC-9FD5-8E9DDF7914F1}"/>
                    </a:ext>
                  </a:extLst>
                </p:cNvPr>
                <p:cNvSpPr txBox="1"/>
                <p:nvPr/>
              </p:nvSpPr>
              <p:spPr>
                <a:xfrm>
                  <a:off x="4789120" y="1241051"/>
                  <a:ext cx="29371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600" dirty="0"/>
                    <a:t>0</a:t>
                  </a:r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="" xmlns:a16="http://schemas.microsoft.com/office/drawing/2014/main" id="{8EF9F7A5-A411-4073-92CC-9E00D2F1169C}"/>
                    </a:ext>
                  </a:extLst>
                </p:cNvPr>
                <p:cNvSpPr txBox="1"/>
                <p:nvPr/>
              </p:nvSpPr>
              <p:spPr>
                <a:xfrm>
                  <a:off x="4740629" y="1486071"/>
                  <a:ext cx="39069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600" dirty="0"/>
                    <a:t>-1</a:t>
                  </a:r>
                </a:p>
              </p:txBody>
            </p:sp>
            <p:cxnSp>
              <p:nvCxnSpPr>
                <p:cNvPr id="63" name="Straight Connector 62">
                  <a:extLst>
                    <a:ext uri="{FF2B5EF4-FFF2-40B4-BE49-F238E27FC236}">
                      <a16:creationId xmlns="" xmlns:a16="http://schemas.microsoft.com/office/drawing/2014/main" id="{DD8C094F-E89E-4F69-BFB3-01AC7A3229D2}"/>
                    </a:ext>
                  </a:extLst>
                </p:cNvPr>
                <p:cNvCxnSpPr>
                  <a:cxnSpLocks/>
                  <a:endCxn id="62" idx="1"/>
                </p:cNvCxnSpPr>
                <p:nvPr/>
              </p:nvCxnSpPr>
              <p:spPr>
                <a:xfrm>
                  <a:off x="3887189" y="1414078"/>
                  <a:ext cx="853440" cy="24127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4" name="TextBox 63">
                  <a:extLst>
                    <a:ext uri="{FF2B5EF4-FFF2-40B4-BE49-F238E27FC236}">
                      <a16:creationId xmlns="" xmlns:a16="http://schemas.microsoft.com/office/drawing/2014/main" id="{824080A5-AE87-4028-90B8-66C26622D134}"/>
                    </a:ext>
                  </a:extLst>
                </p:cNvPr>
                <p:cNvSpPr txBox="1"/>
                <p:nvPr/>
              </p:nvSpPr>
              <p:spPr>
                <a:xfrm>
                  <a:off x="3458227" y="1235227"/>
                  <a:ext cx="49176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600" dirty="0"/>
                    <a:t>F=1</a:t>
                  </a:r>
                </a:p>
              </p:txBody>
            </p:sp>
          </p:grpSp>
          <p:grpSp>
            <p:nvGrpSpPr>
              <p:cNvPr id="41" name="Group 40">
                <a:extLst>
                  <a:ext uri="{FF2B5EF4-FFF2-40B4-BE49-F238E27FC236}">
                    <a16:creationId xmlns="" xmlns:a16="http://schemas.microsoft.com/office/drawing/2014/main" id="{000C15BB-1434-41F0-9AB8-FC93B63384E4}"/>
                  </a:ext>
                </a:extLst>
              </p:cNvPr>
              <p:cNvGrpSpPr/>
              <p:nvPr/>
            </p:nvGrpSpPr>
            <p:grpSpPr>
              <a:xfrm>
                <a:off x="1267364" y="3301389"/>
                <a:ext cx="1726722" cy="715398"/>
                <a:chOff x="1267364" y="3402985"/>
                <a:chExt cx="1726722" cy="715398"/>
              </a:xfrm>
            </p:grpSpPr>
            <p:cxnSp>
              <p:nvCxnSpPr>
                <p:cNvPr id="51" name="Straight Connector 50">
                  <a:extLst>
                    <a:ext uri="{FF2B5EF4-FFF2-40B4-BE49-F238E27FC236}">
                      <a16:creationId xmlns="" xmlns:a16="http://schemas.microsoft.com/office/drawing/2014/main" id="{13512A90-05BA-4B6F-BCE8-CCA6F7D5EE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96326" y="3766504"/>
                  <a:ext cx="90491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="" xmlns:a16="http://schemas.microsoft.com/office/drawing/2014/main" id="{D4580B2D-C87F-4E77-8FB4-87C4140AF2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696326" y="3620869"/>
                  <a:ext cx="913847" cy="14563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TextBox 52">
                  <a:extLst>
                    <a:ext uri="{FF2B5EF4-FFF2-40B4-BE49-F238E27FC236}">
                      <a16:creationId xmlns="" xmlns:a16="http://schemas.microsoft.com/office/drawing/2014/main" id="{58A7DFB3-9646-4F17-9480-4E16A7060A5E}"/>
                    </a:ext>
                  </a:extLst>
                </p:cNvPr>
                <p:cNvSpPr txBox="1"/>
                <p:nvPr/>
              </p:nvSpPr>
              <p:spPr>
                <a:xfrm>
                  <a:off x="2568466" y="3402985"/>
                  <a:ext cx="38391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600" dirty="0"/>
                    <a:t>-1</a:t>
                  </a: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="" xmlns:a16="http://schemas.microsoft.com/office/drawing/2014/main" id="{EC7FB2A8-8789-4EC0-A8F0-ECD293F3547C}"/>
                    </a:ext>
                  </a:extLst>
                </p:cNvPr>
                <p:cNvSpPr txBox="1"/>
                <p:nvPr/>
              </p:nvSpPr>
              <p:spPr>
                <a:xfrm>
                  <a:off x="2610173" y="3591407"/>
                  <a:ext cx="29371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600" dirty="0"/>
                    <a:t>0</a:t>
                  </a: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="" xmlns:a16="http://schemas.microsoft.com/office/drawing/2014/main" id="{8A46429E-214F-416E-9586-E894A9A516EF}"/>
                    </a:ext>
                  </a:extLst>
                </p:cNvPr>
                <p:cNvSpPr txBox="1"/>
                <p:nvPr/>
              </p:nvSpPr>
              <p:spPr>
                <a:xfrm>
                  <a:off x="2603388" y="3779829"/>
                  <a:ext cx="39069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600" dirty="0"/>
                    <a:t>1</a:t>
                  </a:r>
                </a:p>
              </p:txBody>
            </p:sp>
            <p:cxnSp>
              <p:nvCxnSpPr>
                <p:cNvPr id="56" name="Straight Connector 55">
                  <a:extLst>
                    <a:ext uri="{FF2B5EF4-FFF2-40B4-BE49-F238E27FC236}">
                      <a16:creationId xmlns="" xmlns:a16="http://schemas.microsoft.com/office/drawing/2014/main" id="{1F3432DE-87EB-4083-88EA-D5AACC54453C}"/>
                    </a:ext>
                  </a:extLst>
                </p:cNvPr>
                <p:cNvCxnSpPr>
                  <a:cxnSpLocks/>
                  <a:endCxn id="55" idx="1"/>
                </p:cNvCxnSpPr>
                <p:nvPr/>
              </p:nvCxnSpPr>
              <p:spPr>
                <a:xfrm>
                  <a:off x="1696326" y="3764434"/>
                  <a:ext cx="907062" cy="1846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TextBox 56">
                  <a:extLst>
                    <a:ext uri="{FF2B5EF4-FFF2-40B4-BE49-F238E27FC236}">
                      <a16:creationId xmlns="" xmlns:a16="http://schemas.microsoft.com/office/drawing/2014/main" id="{EE4AC399-4D38-498E-B868-F3A2AD5C2342}"/>
                    </a:ext>
                  </a:extLst>
                </p:cNvPr>
                <p:cNvSpPr txBox="1"/>
                <p:nvPr/>
              </p:nvSpPr>
              <p:spPr>
                <a:xfrm>
                  <a:off x="1267364" y="3585583"/>
                  <a:ext cx="49176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600" dirty="0"/>
                    <a:t>F=1</a:t>
                  </a:r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="" xmlns:a16="http://schemas.microsoft.com/office/drawing/2014/main" id="{FDE835F1-1FF8-4B6E-A9FB-27DDBE3E4A54}"/>
                  </a:ext>
                </a:extLst>
              </p:cNvPr>
              <p:cNvGrpSpPr/>
              <p:nvPr/>
            </p:nvGrpSpPr>
            <p:grpSpPr>
              <a:xfrm>
                <a:off x="1267364" y="2831015"/>
                <a:ext cx="1624609" cy="344378"/>
                <a:chOff x="3356720" y="3228494"/>
                <a:chExt cx="1624609" cy="344378"/>
              </a:xfrm>
            </p:grpSpPr>
            <p:cxnSp>
              <p:nvCxnSpPr>
                <p:cNvPr id="48" name="Straight Connector 47">
                  <a:extLst>
                    <a:ext uri="{FF2B5EF4-FFF2-40B4-BE49-F238E27FC236}">
                      <a16:creationId xmlns="" xmlns:a16="http://schemas.microsoft.com/office/drawing/2014/main" id="{3EC61677-36CA-43F6-ADDE-77B40446D9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85682" y="3409415"/>
                  <a:ext cx="90491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" name="TextBox 48">
                  <a:extLst>
                    <a:ext uri="{FF2B5EF4-FFF2-40B4-BE49-F238E27FC236}">
                      <a16:creationId xmlns="" xmlns:a16="http://schemas.microsoft.com/office/drawing/2014/main" id="{E2BD6515-6F28-4B9A-A1C2-33A9CBEEC57A}"/>
                    </a:ext>
                  </a:extLst>
                </p:cNvPr>
                <p:cNvSpPr txBox="1"/>
                <p:nvPr/>
              </p:nvSpPr>
              <p:spPr>
                <a:xfrm>
                  <a:off x="4687613" y="3234318"/>
                  <a:ext cx="29371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600" dirty="0"/>
                    <a:t>0</a:t>
                  </a:r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="" xmlns:a16="http://schemas.microsoft.com/office/drawing/2014/main" id="{A104A356-F7D8-4A7C-8535-FA04982923E6}"/>
                    </a:ext>
                  </a:extLst>
                </p:cNvPr>
                <p:cNvSpPr txBox="1"/>
                <p:nvPr/>
              </p:nvSpPr>
              <p:spPr>
                <a:xfrm>
                  <a:off x="3356720" y="3228494"/>
                  <a:ext cx="49176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600" dirty="0"/>
                    <a:t>F=0</a:t>
                  </a:r>
                </a:p>
              </p:txBody>
            </p:sp>
          </p:grpSp>
          <p:cxnSp>
            <p:nvCxnSpPr>
              <p:cNvPr id="43" name="Straight Connector 42">
                <a:extLst>
                  <a:ext uri="{FF2B5EF4-FFF2-40B4-BE49-F238E27FC236}">
                    <a16:creationId xmlns="" xmlns:a16="http://schemas.microsoft.com/office/drawing/2014/main" id="{19B4E643-5DB7-4A76-B1D7-E45B9E46DF1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4094" y="1446088"/>
                <a:ext cx="783270" cy="11176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>
                <a:extLst>
                  <a:ext uri="{FF2B5EF4-FFF2-40B4-BE49-F238E27FC236}">
                    <a16:creationId xmlns="" xmlns:a16="http://schemas.microsoft.com/office/drawing/2014/main" id="{F3462F01-288B-419E-BDDE-7EDF0CDD3022}"/>
                  </a:ext>
                </a:extLst>
              </p:cNvPr>
              <p:cNvSpPr txBox="1"/>
              <p:nvPr/>
            </p:nvSpPr>
            <p:spPr>
              <a:xfrm>
                <a:off x="0" y="2394489"/>
                <a:ext cx="62061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N=1</a:t>
                </a:r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="" xmlns:a16="http://schemas.microsoft.com/office/drawing/2014/main" id="{9A369CC3-E716-4B3F-8470-C8E8091D564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0410" y="2249809"/>
                <a:ext cx="805646" cy="31395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="" xmlns:a16="http://schemas.microsoft.com/office/drawing/2014/main" id="{AEB16EDE-33E4-4574-817B-6CE5065551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0410" y="2563766"/>
                <a:ext cx="819813" cy="42250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="" xmlns:a16="http://schemas.microsoft.com/office/drawing/2014/main" id="{3D3290CB-72BB-46AF-A307-5F5F3A0F86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0410" y="2563766"/>
                <a:ext cx="817678" cy="108637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3E4B3D20-F6E6-4E85-8600-37574414963F}"/>
                </a:ext>
              </a:extLst>
            </p:cNvPr>
            <p:cNvGrpSpPr/>
            <p:nvPr/>
          </p:nvGrpSpPr>
          <p:grpSpPr>
            <a:xfrm>
              <a:off x="0" y="5207151"/>
              <a:ext cx="2959156" cy="1571788"/>
              <a:chOff x="0" y="5207151"/>
              <a:chExt cx="2959156" cy="1571788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="" xmlns:a16="http://schemas.microsoft.com/office/drawing/2014/main" id="{5F1A8A15-0591-40FA-802C-021559101274}"/>
                  </a:ext>
                </a:extLst>
              </p:cNvPr>
              <p:cNvGrpSpPr/>
              <p:nvPr/>
            </p:nvGrpSpPr>
            <p:grpSpPr>
              <a:xfrm>
                <a:off x="1286056" y="5207151"/>
                <a:ext cx="1673100" cy="1571788"/>
                <a:chOff x="1072015" y="5131613"/>
                <a:chExt cx="1673100" cy="1571788"/>
              </a:xfrm>
            </p:grpSpPr>
            <p:grpSp>
              <p:nvGrpSpPr>
                <p:cNvPr id="28" name="Group 27">
                  <a:extLst>
                    <a:ext uri="{FF2B5EF4-FFF2-40B4-BE49-F238E27FC236}">
                      <a16:creationId xmlns="" xmlns:a16="http://schemas.microsoft.com/office/drawing/2014/main" id="{B5885BC6-F863-46BF-97F8-919534541358}"/>
                    </a:ext>
                  </a:extLst>
                </p:cNvPr>
                <p:cNvGrpSpPr/>
                <p:nvPr/>
              </p:nvGrpSpPr>
              <p:grpSpPr>
                <a:xfrm>
                  <a:off x="1072015" y="5131613"/>
                  <a:ext cx="1673100" cy="1064184"/>
                  <a:chOff x="4306377" y="1240931"/>
                  <a:chExt cx="1673100" cy="1064184"/>
                </a:xfrm>
              </p:grpSpPr>
              <p:cxnSp>
                <p:nvCxnSpPr>
                  <p:cNvPr id="33" name="Straight Connector 32">
                    <a:extLst>
                      <a:ext uri="{FF2B5EF4-FFF2-40B4-BE49-F238E27FC236}">
                        <a16:creationId xmlns="" xmlns:a16="http://schemas.microsoft.com/office/drawing/2014/main" id="{F19CA3E8-1C9F-4DF9-A484-2EF5BBC91B7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735339" y="1414118"/>
                    <a:ext cx="947651" cy="338049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>
                    <a:extLst>
                      <a:ext uri="{FF2B5EF4-FFF2-40B4-BE49-F238E27FC236}">
                        <a16:creationId xmlns="" xmlns:a16="http://schemas.microsoft.com/office/drawing/2014/main" id="{31C03B98-7F33-42E5-8932-A72A45AAD87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735339" y="1757990"/>
                    <a:ext cx="90491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5" name="TextBox 34">
                    <a:extLst>
                      <a:ext uri="{FF2B5EF4-FFF2-40B4-BE49-F238E27FC236}">
                        <a16:creationId xmlns="" xmlns:a16="http://schemas.microsoft.com/office/drawing/2014/main" id="{E4A24480-EC87-4F0D-B4B8-C8CF8321CB89}"/>
                      </a:ext>
                    </a:extLst>
                  </p:cNvPr>
                  <p:cNvSpPr txBox="1"/>
                  <p:nvPr/>
                </p:nvSpPr>
                <p:spPr>
                  <a:xfrm>
                    <a:off x="5637270" y="1240931"/>
                    <a:ext cx="293716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600" dirty="0"/>
                      <a:t>1</a:t>
                    </a:r>
                  </a:p>
                </p:txBody>
              </p:sp>
              <p:sp>
                <p:nvSpPr>
                  <p:cNvPr id="36" name="TextBox 35">
                    <a:extLst>
                      <a:ext uri="{FF2B5EF4-FFF2-40B4-BE49-F238E27FC236}">
                        <a16:creationId xmlns="" xmlns:a16="http://schemas.microsoft.com/office/drawing/2014/main" id="{25CBBC2D-649F-4A43-AED6-F84652E5C7B7}"/>
                      </a:ext>
                    </a:extLst>
                  </p:cNvPr>
                  <p:cNvSpPr txBox="1"/>
                  <p:nvPr/>
                </p:nvSpPr>
                <p:spPr>
                  <a:xfrm>
                    <a:off x="5637270" y="1582893"/>
                    <a:ext cx="293716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600" dirty="0"/>
                      <a:t>0</a:t>
                    </a:r>
                  </a:p>
                </p:txBody>
              </p:sp>
              <p:sp>
                <p:nvSpPr>
                  <p:cNvPr id="37" name="TextBox 36">
                    <a:extLst>
                      <a:ext uri="{FF2B5EF4-FFF2-40B4-BE49-F238E27FC236}">
                        <a16:creationId xmlns="" xmlns:a16="http://schemas.microsoft.com/office/drawing/2014/main" id="{749753A8-0AF8-4164-80C6-3E81B8FB0783}"/>
                      </a:ext>
                    </a:extLst>
                  </p:cNvPr>
                  <p:cNvSpPr txBox="1"/>
                  <p:nvPr/>
                </p:nvSpPr>
                <p:spPr>
                  <a:xfrm>
                    <a:off x="5588779" y="1966561"/>
                    <a:ext cx="390698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600" dirty="0"/>
                      <a:t>-1</a:t>
                    </a:r>
                  </a:p>
                </p:txBody>
              </p:sp>
              <p:cxnSp>
                <p:nvCxnSpPr>
                  <p:cNvPr id="38" name="Straight Connector 37">
                    <a:extLst>
                      <a:ext uri="{FF2B5EF4-FFF2-40B4-BE49-F238E27FC236}">
                        <a16:creationId xmlns="" xmlns:a16="http://schemas.microsoft.com/office/drawing/2014/main" id="{15B2890A-6224-4880-BE5F-6B95EA2DBDF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735339" y="1752167"/>
                    <a:ext cx="877686" cy="37102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9" name="TextBox 38">
                    <a:extLst>
                      <a:ext uri="{FF2B5EF4-FFF2-40B4-BE49-F238E27FC236}">
                        <a16:creationId xmlns="" xmlns:a16="http://schemas.microsoft.com/office/drawing/2014/main" id="{A0E7CECB-EE13-4546-8A8B-1637B78025D0}"/>
                      </a:ext>
                    </a:extLst>
                  </p:cNvPr>
                  <p:cNvSpPr txBox="1"/>
                  <p:nvPr/>
                </p:nvSpPr>
                <p:spPr>
                  <a:xfrm>
                    <a:off x="4306377" y="1577069"/>
                    <a:ext cx="491764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600" dirty="0"/>
                      <a:t>F=1</a:t>
                    </a:r>
                  </a:p>
                </p:txBody>
              </p:sp>
            </p:grpSp>
            <p:grpSp>
              <p:nvGrpSpPr>
                <p:cNvPr id="29" name="Group 28">
                  <a:extLst>
                    <a:ext uri="{FF2B5EF4-FFF2-40B4-BE49-F238E27FC236}">
                      <a16:creationId xmlns="" xmlns:a16="http://schemas.microsoft.com/office/drawing/2014/main" id="{023A1E41-B30B-42C3-8C9F-AFA80CE82AC6}"/>
                    </a:ext>
                  </a:extLst>
                </p:cNvPr>
                <p:cNvGrpSpPr/>
                <p:nvPr/>
              </p:nvGrpSpPr>
              <p:grpSpPr>
                <a:xfrm>
                  <a:off x="1072015" y="6359023"/>
                  <a:ext cx="1624609" cy="344378"/>
                  <a:chOff x="3356720" y="3228494"/>
                  <a:chExt cx="1624609" cy="344378"/>
                </a:xfrm>
              </p:grpSpPr>
              <p:cxnSp>
                <p:nvCxnSpPr>
                  <p:cNvPr id="30" name="Straight Connector 29">
                    <a:extLst>
                      <a:ext uri="{FF2B5EF4-FFF2-40B4-BE49-F238E27FC236}">
                        <a16:creationId xmlns="" xmlns:a16="http://schemas.microsoft.com/office/drawing/2014/main" id="{0503E8B4-CBC6-4C64-A3CC-0B9160D9C65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85682" y="3409415"/>
                    <a:ext cx="90491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" name="TextBox 30">
                    <a:extLst>
                      <a:ext uri="{FF2B5EF4-FFF2-40B4-BE49-F238E27FC236}">
                        <a16:creationId xmlns="" xmlns:a16="http://schemas.microsoft.com/office/drawing/2014/main" id="{4B257828-A8FF-445D-97FB-A37843134A87}"/>
                      </a:ext>
                    </a:extLst>
                  </p:cNvPr>
                  <p:cNvSpPr txBox="1"/>
                  <p:nvPr/>
                </p:nvSpPr>
                <p:spPr>
                  <a:xfrm>
                    <a:off x="4687613" y="3234318"/>
                    <a:ext cx="293716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600" dirty="0"/>
                      <a:t>0</a:t>
                    </a:r>
                  </a:p>
                </p:txBody>
              </p:sp>
              <p:sp>
                <p:nvSpPr>
                  <p:cNvPr id="32" name="TextBox 31">
                    <a:extLst>
                      <a:ext uri="{FF2B5EF4-FFF2-40B4-BE49-F238E27FC236}">
                        <a16:creationId xmlns="" xmlns:a16="http://schemas.microsoft.com/office/drawing/2014/main" id="{1AF73140-9691-48E3-A3B5-CBD158344C73}"/>
                      </a:ext>
                    </a:extLst>
                  </p:cNvPr>
                  <p:cNvSpPr txBox="1"/>
                  <p:nvPr/>
                </p:nvSpPr>
                <p:spPr>
                  <a:xfrm>
                    <a:off x="3356720" y="3228494"/>
                    <a:ext cx="491764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600" dirty="0"/>
                      <a:t>F=0</a:t>
                    </a:r>
                  </a:p>
                </p:txBody>
              </p:sp>
            </p:grpSp>
          </p:grpSp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D2A195E7-A929-4EF3-BECB-DEBDD7F084CA}"/>
                  </a:ext>
                </a:extLst>
              </p:cNvPr>
              <p:cNvSpPr txBox="1"/>
              <p:nvPr/>
            </p:nvSpPr>
            <p:spPr>
              <a:xfrm>
                <a:off x="0" y="5822826"/>
                <a:ext cx="62061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N=0</a:t>
                </a: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="" xmlns:a16="http://schemas.microsoft.com/office/drawing/2014/main" id="{87414C24-2E76-4A70-B467-8A0EE73F7A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0410" y="6006120"/>
                <a:ext cx="819813" cy="57776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="" xmlns:a16="http://schemas.microsoft.com/office/drawing/2014/main" id="{40349550-C5BD-48C2-8FB1-94DF1FE3583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0410" y="5712566"/>
                <a:ext cx="829630" cy="29355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Straight Arrow Connector 15">
              <a:extLst>
                <a:ext uri="{FF2B5EF4-FFF2-40B4-BE49-F238E27FC236}">
                  <a16:creationId xmlns="" xmlns:a16="http://schemas.microsoft.com/office/drawing/2014/main" id="{0CEA8041-B284-499D-BAC6-F4C0E7273249}"/>
                </a:ext>
              </a:extLst>
            </p:cNvPr>
            <p:cNvCxnSpPr>
              <a:stCxn id="44" idx="2"/>
              <a:endCxn id="23" idx="0"/>
            </p:cNvCxnSpPr>
            <p:nvPr/>
          </p:nvCxnSpPr>
          <p:spPr>
            <a:xfrm>
              <a:off x="310305" y="2733043"/>
              <a:ext cx="0" cy="308978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740D32B3-2710-4521-8BD5-2E9798D207F5}"/>
                </a:ext>
              </a:extLst>
            </p:cNvPr>
            <p:cNvSpPr txBox="1"/>
            <p:nvPr/>
          </p:nvSpPr>
          <p:spPr>
            <a:xfrm>
              <a:off x="-37686" y="3908602"/>
              <a:ext cx="105018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/>
                <a:t>20.5 GHz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="" xmlns:a16="http://schemas.microsoft.com/office/drawing/2014/main" id="{99E259C6-DCA1-4CFD-92C6-13DB26E9C228}"/>
                </a:ext>
              </a:extLst>
            </p:cNvPr>
            <p:cNvCxnSpPr>
              <a:cxnSpLocks/>
            </p:cNvCxnSpPr>
            <p:nvPr/>
          </p:nvCxnSpPr>
          <p:spPr>
            <a:xfrm>
              <a:off x="1513246" y="5779247"/>
              <a:ext cx="0" cy="71273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7B316514-6D81-44D8-904D-2832738594EB}"/>
                </a:ext>
              </a:extLst>
            </p:cNvPr>
            <p:cNvSpPr txBox="1"/>
            <p:nvPr/>
          </p:nvSpPr>
          <p:spPr>
            <a:xfrm>
              <a:off x="1086125" y="5951923"/>
              <a:ext cx="111588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/>
                <a:t>123 MHz</a:t>
              </a:r>
            </a:p>
          </p:txBody>
        </p:sp>
      </p:grpSp>
      <p:sp>
        <p:nvSpPr>
          <p:cNvPr id="76" name="Oval 75">
            <a:extLst>
              <a:ext uri="{FF2B5EF4-FFF2-40B4-BE49-F238E27FC236}">
                <a16:creationId xmlns="" xmlns:a16="http://schemas.microsoft.com/office/drawing/2014/main" id="{AA6F5C1F-9D9E-4A19-BE7A-43BE9643F4A1}"/>
              </a:ext>
            </a:extLst>
          </p:cNvPr>
          <p:cNvSpPr/>
          <p:nvPr/>
        </p:nvSpPr>
        <p:spPr>
          <a:xfrm>
            <a:off x="2153536" y="2789708"/>
            <a:ext cx="191056" cy="190604"/>
          </a:xfrm>
          <a:prstGeom prst="ellipse">
            <a:avLst/>
          </a:prstGeom>
          <a:solidFill>
            <a:srgbClr val="139D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Oval 76">
            <a:extLst>
              <a:ext uri="{FF2B5EF4-FFF2-40B4-BE49-F238E27FC236}">
                <a16:creationId xmlns="" xmlns:a16="http://schemas.microsoft.com/office/drawing/2014/main" id="{69DBAF6C-C35B-45AF-B3CD-1098BC4E1021}"/>
              </a:ext>
            </a:extLst>
          </p:cNvPr>
          <p:cNvSpPr/>
          <p:nvPr/>
        </p:nvSpPr>
        <p:spPr>
          <a:xfrm>
            <a:off x="2156070" y="5325089"/>
            <a:ext cx="191056" cy="190604"/>
          </a:xfrm>
          <a:prstGeom prst="ellipse">
            <a:avLst/>
          </a:prstGeom>
          <a:solidFill>
            <a:srgbClr val="139D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="" xmlns:a16="http://schemas.microsoft.com/office/drawing/2014/main" id="{1DDE3DF9-78E7-4198-942A-DDD01CE4DF7C}"/>
              </a:ext>
            </a:extLst>
          </p:cNvPr>
          <p:cNvCxnSpPr>
            <a:cxnSpLocks/>
          </p:cNvCxnSpPr>
          <p:nvPr/>
        </p:nvCxnSpPr>
        <p:spPr>
          <a:xfrm>
            <a:off x="2038425" y="2880463"/>
            <a:ext cx="0" cy="2588017"/>
          </a:xfrm>
          <a:prstGeom prst="straightConnector1">
            <a:avLst/>
          </a:prstGeom>
          <a:ln w="28575">
            <a:solidFill>
              <a:srgbClr val="1A0E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="" xmlns:a16="http://schemas.microsoft.com/office/drawing/2014/main" id="{0AA1AA0F-1775-4F01-A5EC-987257120C45}"/>
              </a:ext>
            </a:extLst>
          </p:cNvPr>
          <p:cNvCxnSpPr>
            <a:cxnSpLocks/>
          </p:cNvCxnSpPr>
          <p:nvPr/>
        </p:nvCxnSpPr>
        <p:spPr>
          <a:xfrm flipV="1">
            <a:off x="2447814" y="1039914"/>
            <a:ext cx="0" cy="4285176"/>
          </a:xfrm>
          <a:prstGeom prst="straightConnector1">
            <a:avLst/>
          </a:prstGeom>
          <a:ln w="28575">
            <a:solidFill>
              <a:srgbClr val="1A0E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>
            <a:extLst>
              <a:ext uri="{FF2B5EF4-FFF2-40B4-BE49-F238E27FC236}">
                <a16:creationId xmlns="" xmlns:a16="http://schemas.microsoft.com/office/drawing/2014/main" id="{F2F27058-4D2F-4442-B739-BAE1608B4D51}"/>
              </a:ext>
            </a:extLst>
          </p:cNvPr>
          <p:cNvSpPr/>
          <p:nvPr/>
        </p:nvSpPr>
        <p:spPr>
          <a:xfrm>
            <a:off x="2183212" y="1001743"/>
            <a:ext cx="191056" cy="190604"/>
          </a:xfrm>
          <a:prstGeom prst="ellipse">
            <a:avLst/>
          </a:prstGeom>
          <a:solidFill>
            <a:srgbClr val="139D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1" name="Picture 80">
            <a:extLst>
              <a:ext uri="{FF2B5EF4-FFF2-40B4-BE49-F238E27FC236}">
                <a16:creationId xmlns="" xmlns:a16="http://schemas.microsoft.com/office/drawing/2014/main" id="{2CB6E8A6-C5B6-4426-A16B-AB808E82E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1137" y="802160"/>
            <a:ext cx="4477672" cy="2946308"/>
          </a:xfrm>
          <a:prstGeom prst="rect">
            <a:avLst/>
          </a:prstGeom>
        </p:spPr>
      </p:pic>
      <p:grpSp>
        <p:nvGrpSpPr>
          <p:cNvPr id="82" name="Group 81">
            <a:extLst>
              <a:ext uri="{FF2B5EF4-FFF2-40B4-BE49-F238E27FC236}">
                <a16:creationId xmlns="" xmlns:a16="http://schemas.microsoft.com/office/drawing/2014/main" id="{1D20E76D-E511-492F-9BF2-266969EC9FB8}"/>
              </a:ext>
            </a:extLst>
          </p:cNvPr>
          <p:cNvGrpSpPr/>
          <p:nvPr/>
        </p:nvGrpSpPr>
        <p:grpSpPr>
          <a:xfrm>
            <a:off x="3164964" y="685414"/>
            <a:ext cx="4489124" cy="3025668"/>
            <a:chOff x="68578" y="580190"/>
            <a:chExt cx="4489124" cy="3025668"/>
          </a:xfrm>
        </p:grpSpPr>
        <p:pic>
          <p:nvPicPr>
            <p:cNvPr id="83" name="Picture 82">
              <a:extLst>
                <a:ext uri="{FF2B5EF4-FFF2-40B4-BE49-F238E27FC236}">
                  <a16:creationId xmlns="" xmlns:a16="http://schemas.microsoft.com/office/drawing/2014/main" id="{CC84E658-1120-47BD-9155-9AD62B6F82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578" y="580190"/>
              <a:ext cx="4489124" cy="3025668"/>
            </a:xfrm>
            <a:prstGeom prst="rect">
              <a:avLst/>
            </a:prstGeom>
          </p:spPr>
        </p:pic>
        <p:grpSp>
          <p:nvGrpSpPr>
            <p:cNvPr id="84" name="Group 83">
              <a:extLst>
                <a:ext uri="{FF2B5EF4-FFF2-40B4-BE49-F238E27FC236}">
                  <a16:creationId xmlns="" xmlns:a16="http://schemas.microsoft.com/office/drawing/2014/main" id="{24A45032-AAC8-400C-B758-BCA7400760AC}"/>
                </a:ext>
              </a:extLst>
            </p:cNvPr>
            <p:cNvGrpSpPr/>
            <p:nvPr/>
          </p:nvGrpSpPr>
          <p:grpSpPr>
            <a:xfrm>
              <a:off x="2811916" y="1834440"/>
              <a:ext cx="1638244" cy="1373502"/>
              <a:chOff x="-67592" y="3297556"/>
              <a:chExt cx="1638244" cy="1373502"/>
            </a:xfrm>
          </p:grpSpPr>
          <p:sp>
            <p:nvSpPr>
              <p:cNvPr id="85" name="TextBox 84">
                <a:extLst>
                  <a:ext uri="{FF2B5EF4-FFF2-40B4-BE49-F238E27FC236}">
                    <a16:creationId xmlns="" xmlns:a16="http://schemas.microsoft.com/office/drawing/2014/main" id="{4A60ECE6-E963-4C5A-990B-2F622F3C540E}"/>
                  </a:ext>
                </a:extLst>
              </p:cNvPr>
              <p:cNvSpPr txBox="1"/>
              <p:nvPr/>
            </p:nvSpPr>
            <p:spPr>
              <a:xfrm>
                <a:off x="-67592" y="3297556"/>
                <a:ext cx="62061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N=1</a:t>
                </a: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="" xmlns:a16="http://schemas.microsoft.com/office/drawing/2014/main" id="{7F072F3A-2E03-414B-8C27-FA3DD5401270}"/>
                  </a:ext>
                </a:extLst>
              </p:cNvPr>
              <p:cNvSpPr txBox="1"/>
              <p:nvPr/>
            </p:nvSpPr>
            <p:spPr>
              <a:xfrm>
                <a:off x="-67592" y="4332504"/>
                <a:ext cx="62061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N=0</a:t>
                </a:r>
              </a:p>
            </p:txBody>
          </p:sp>
          <p:cxnSp>
            <p:nvCxnSpPr>
              <p:cNvPr id="87" name="Straight Connector 86">
                <a:extLst>
                  <a:ext uri="{FF2B5EF4-FFF2-40B4-BE49-F238E27FC236}">
                    <a16:creationId xmlns="" xmlns:a16="http://schemas.microsoft.com/office/drawing/2014/main" id="{128D0CDD-B731-4F5A-8A99-6E2D66D73DF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7023" y="4487764"/>
                <a:ext cx="1113629" cy="1401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>
                <a:extLst>
                  <a:ext uri="{FF2B5EF4-FFF2-40B4-BE49-F238E27FC236}">
                    <a16:creationId xmlns="" xmlns:a16="http://schemas.microsoft.com/office/drawing/2014/main" id="{1B8473D8-2759-42E2-BBAB-FFBA81989A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6972" y="3466833"/>
                <a:ext cx="0" cy="102093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TextBox 88">
                <a:extLst>
                  <a:ext uri="{FF2B5EF4-FFF2-40B4-BE49-F238E27FC236}">
                    <a16:creationId xmlns="" xmlns:a16="http://schemas.microsoft.com/office/drawing/2014/main" id="{36D1F7FE-121E-4F7D-8DC5-6A627081F1AB}"/>
                  </a:ext>
                </a:extLst>
              </p:cNvPr>
              <p:cNvSpPr txBox="1"/>
              <p:nvPr/>
            </p:nvSpPr>
            <p:spPr>
              <a:xfrm>
                <a:off x="457023" y="3792632"/>
                <a:ext cx="111362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20.5 </a:t>
                </a:r>
                <a:r>
                  <a:rPr lang="en-GB" dirty="0"/>
                  <a:t>GHz</a:t>
                </a:r>
              </a:p>
            </p:txBody>
          </p:sp>
          <p:cxnSp>
            <p:nvCxnSpPr>
              <p:cNvPr id="90" name="Straight Connector 89">
                <a:extLst>
                  <a:ext uri="{FF2B5EF4-FFF2-40B4-BE49-F238E27FC236}">
                    <a16:creationId xmlns="" xmlns:a16="http://schemas.microsoft.com/office/drawing/2014/main" id="{C1025DA6-DB2A-4728-961A-C8B38C460B5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7259" y="3452816"/>
                <a:ext cx="1113629" cy="1401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1" name="Group 90">
            <a:extLst>
              <a:ext uri="{FF2B5EF4-FFF2-40B4-BE49-F238E27FC236}">
                <a16:creationId xmlns="" xmlns:a16="http://schemas.microsoft.com/office/drawing/2014/main" id="{E4A25EB7-06E5-4CBC-938A-C6C4B123CFD7}"/>
              </a:ext>
            </a:extLst>
          </p:cNvPr>
          <p:cNvGrpSpPr/>
          <p:nvPr/>
        </p:nvGrpSpPr>
        <p:grpSpPr>
          <a:xfrm>
            <a:off x="3158655" y="3862563"/>
            <a:ext cx="8946534" cy="2758212"/>
            <a:chOff x="1464534" y="658711"/>
            <a:chExt cx="9203466" cy="3170354"/>
          </a:xfrm>
        </p:grpSpPr>
        <p:pic>
          <p:nvPicPr>
            <p:cNvPr id="92" name="Picture 91">
              <a:extLst>
                <a:ext uri="{FF2B5EF4-FFF2-40B4-BE49-F238E27FC236}">
                  <a16:creationId xmlns="" xmlns:a16="http://schemas.microsoft.com/office/drawing/2014/main" id="{C684B9B8-F645-45A7-BF74-FAA44CF5B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24000" y="683941"/>
              <a:ext cx="9144000" cy="2994660"/>
            </a:xfrm>
            <a:prstGeom prst="rect">
              <a:avLst/>
            </a:prstGeom>
          </p:spPr>
        </p:pic>
        <p:sp>
          <p:nvSpPr>
            <p:cNvPr id="93" name="TextBox 92">
              <a:extLst>
                <a:ext uri="{FF2B5EF4-FFF2-40B4-BE49-F238E27FC236}">
                  <a16:creationId xmlns="" xmlns:a16="http://schemas.microsoft.com/office/drawing/2014/main" id="{E8AF237D-EC14-436F-B31D-1D1D19DEEE64}"/>
                </a:ext>
              </a:extLst>
            </p:cNvPr>
            <p:cNvSpPr txBox="1"/>
            <p:nvPr/>
          </p:nvSpPr>
          <p:spPr>
            <a:xfrm rot="16200000">
              <a:off x="424764" y="1698481"/>
              <a:ext cx="2366770" cy="2872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Percentage recaptured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="" xmlns:a16="http://schemas.microsoft.com/office/drawing/2014/main" id="{32BA70C5-C578-41C0-AF7F-E6BBFD6AB054}"/>
                </a:ext>
              </a:extLst>
            </p:cNvPr>
            <p:cNvSpPr txBox="1"/>
            <p:nvPr/>
          </p:nvSpPr>
          <p:spPr>
            <a:xfrm>
              <a:off x="1692293" y="3095809"/>
              <a:ext cx="323168" cy="3209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="" xmlns:a16="http://schemas.microsoft.com/office/drawing/2014/main" id="{BFD2D007-2F13-4159-8B2E-E5D27E9244CF}"/>
                </a:ext>
              </a:extLst>
            </p:cNvPr>
            <p:cNvSpPr txBox="1"/>
            <p:nvPr/>
          </p:nvSpPr>
          <p:spPr>
            <a:xfrm>
              <a:off x="1692293" y="2563815"/>
              <a:ext cx="323168" cy="3209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="" xmlns:a16="http://schemas.microsoft.com/office/drawing/2014/main" id="{9662764D-16E2-4791-9234-EC3B16038FE7}"/>
                </a:ext>
              </a:extLst>
            </p:cNvPr>
            <p:cNvSpPr txBox="1"/>
            <p:nvPr/>
          </p:nvSpPr>
          <p:spPr>
            <a:xfrm>
              <a:off x="1692293" y="1977069"/>
              <a:ext cx="323168" cy="3209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="" xmlns:a16="http://schemas.microsoft.com/office/drawing/2014/main" id="{77382BDA-11FE-4EC6-8766-71BEB97B48B5}"/>
                </a:ext>
              </a:extLst>
            </p:cNvPr>
            <p:cNvSpPr txBox="1"/>
            <p:nvPr/>
          </p:nvSpPr>
          <p:spPr>
            <a:xfrm>
              <a:off x="1692293" y="1410024"/>
              <a:ext cx="323168" cy="3209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="" xmlns:a16="http://schemas.microsoft.com/office/drawing/2014/main" id="{150680E7-4681-4A5E-8A77-1ADF918F524C}"/>
                </a:ext>
              </a:extLst>
            </p:cNvPr>
            <p:cNvSpPr txBox="1"/>
            <p:nvPr/>
          </p:nvSpPr>
          <p:spPr>
            <a:xfrm>
              <a:off x="1692293" y="818725"/>
              <a:ext cx="323168" cy="3209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="" xmlns:a16="http://schemas.microsoft.com/office/drawing/2014/main" id="{3608FE6A-9E73-4C6C-852D-AB154D3BEED1}"/>
                </a:ext>
              </a:extLst>
            </p:cNvPr>
            <p:cNvSpPr txBox="1"/>
            <p:nvPr/>
          </p:nvSpPr>
          <p:spPr>
            <a:xfrm>
              <a:off x="4936564" y="3508133"/>
              <a:ext cx="2516094" cy="3209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Relative frequency (kHz)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="" xmlns:a16="http://schemas.microsoft.com/office/drawing/2014/main" id="{7415663F-40BA-42A4-B987-576F61FDFE3B}"/>
                </a:ext>
              </a:extLst>
            </p:cNvPr>
            <p:cNvSpPr txBox="1"/>
            <p:nvPr/>
          </p:nvSpPr>
          <p:spPr>
            <a:xfrm>
              <a:off x="2920579" y="3293422"/>
              <a:ext cx="577571" cy="3209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-140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="" xmlns:a16="http://schemas.microsoft.com/office/drawing/2014/main" id="{FAEDD9E0-0C77-4330-8EC2-3B3DD4F034BC}"/>
                </a:ext>
              </a:extLst>
            </p:cNvPr>
            <p:cNvSpPr txBox="1"/>
            <p:nvPr/>
          </p:nvSpPr>
          <p:spPr>
            <a:xfrm>
              <a:off x="4528249" y="3293422"/>
              <a:ext cx="577571" cy="3209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-120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="" xmlns:a16="http://schemas.microsoft.com/office/drawing/2014/main" id="{B618EA2E-C6F8-4451-9B36-8D25560E5E44}"/>
                </a:ext>
              </a:extLst>
            </p:cNvPr>
            <p:cNvSpPr txBox="1"/>
            <p:nvPr/>
          </p:nvSpPr>
          <p:spPr>
            <a:xfrm>
              <a:off x="6116923" y="3293422"/>
              <a:ext cx="577571" cy="3209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-100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="" xmlns:a16="http://schemas.microsoft.com/office/drawing/2014/main" id="{37B7081A-3BE3-4DDE-9D57-84B3AEEFCC07}"/>
                </a:ext>
              </a:extLst>
            </p:cNvPr>
            <p:cNvSpPr txBox="1"/>
            <p:nvPr/>
          </p:nvSpPr>
          <p:spPr>
            <a:xfrm>
              <a:off x="7621928" y="3293422"/>
              <a:ext cx="577571" cy="3209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-80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="" xmlns:a16="http://schemas.microsoft.com/office/drawing/2014/main" id="{8D31FCB7-C4E5-41E6-85E4-58D02F18DE02}"/>
                </a:ext>
              </a:extLst>
            </p:cNvPr>
            <p:cNvSpPr txBox="1"/>
            <p:nvPr/>
          </p:nvSpPr>
          <p:spPr>
            <a:xfrm>
              <a:off x="9271421" y="3293422"/>
              <a:ext cx="577571" cy="3209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-60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3805735" y="2432293"/>
            <a:ext cx="964739" cy="750209"/>
            <a:chOff x="3805735" y="2432293"/>
            <a:chExt cx="964739" cy="750209"/>
          </a:xfrm>
        </p:grpSpPr>
        <p:cxnSp>
          <p:nvCxnSpPr>
            <p:cNvPr id="105" name="Straight Arrow Connector 104"/>
            <p:cNvCxnSpPr/>
            <p:nvPr/>
          </p:nvCxnSpPr>
          <p:spPr>
            <a:xfrm>
              <a:off x="4111259" y="2889552"/>
              <a:ext cx="406089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7" name="Group 106"/>
            <p:cNvGrpSpPr/>
            <p:nvPr/>
          </p:nvGrpSpPr>
          <p:grpSpPr>
            <a:xfrm>
              <a:off x="3805735" y="2432293"/>
              <a:ext cx="964739" cy="750209"/>
              <a:chOff x="3805735" y="2432293"/>
              <a:chExt cx="964739" cy="750209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3805735" y="2432293"/>
                <a:ext cx="964739" cy="371779"/>
                <a:chOff x="3805735" y="2432293"/>
                <a:chExt cx="964739" cy="371779"/>
              </a:xfrm>
            </p:grpSpPr>
            <p:cxnSp>
              <p:nvCxnSpPr>
                <p:cNvPr id="3" name="Straight Connector 2"/>
                <p:cNvCxnSpPr/>
                <p:nvPr/>
              </p:nvCxnSpPr>
              <p:spPr>
                <a:xfrm>
                  <a:off x="3805735" y="2804072"/>
                  <a:ext cx="322694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Connector 5"/>
                <p:cNvCxnSpPr/>
                <p:nvPr/>
              </p:nvCxnSpPr>
              <p:spPr>
                <a:xfrm flipV="1">
                  <a:off x="4125433" y="2432293"/>
                  <a:ext cx="0" cy="371779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>
                  <a:off x="4128429" y="2432293"/>
                  <a:ext cx="35142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4486940" y="2432293"/>
                  <a:ext cx="0" cy="35741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4479851" y="2789708"/>
                  <a:ext cx="290623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6" name="TextBox 105"/>
              <p:cNvSpPr txBox="1"/>
              <p:nvPr/>
            </p:nvSpPr>
            <p:spPr>
              <a:xfrm>
                <a:off x="4174011" y="2813170"/>
                <a:ext cx="3489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latin typeface="Symbol" panose="05050102010706020507" pitchFamily="18" charset="2"/>
                  </a:rPr>
                  <a:t>t</a:t>
                </a:r>
                <a:endParaRPr lang="en-GB" dirty="0">
                  <a:latin typeface="Symbol" panose="05050102010706020507" pitchFamily="18" charset="2"/>
                </a:endParaRPr>
              </a:p>
            </p:txBody>
          </p:sp>
        </p:grpSp>
      </p:grpSp>
      <p:grpSp>
        <p:nvGrpSpPr>
          <p:cNvPr id="130" name="Group 129"/>
          <p:cNvGrpSpPr/>
          <p:nvPr/>
        </p:nvGrpSpPr>
        <p:grpSpPr>
          <a:xfrm>
            <a:off x="3846582" y="4043123"/>
            <a:ext cx="1983136" cy="730586"/>
            <a:chOff x="3911295" y="4114148"/>
            <a:chExt cx="1983136" cy="730586"/>
          </a:xfrm>
        </p:grpSpPr>
        <p:sp>
          <p:nvSpPr>
            <p:cNvPr id="110" name="TextBox 109"/>
            <p:cNvSpPr txBox="1"/>
            <p:nvPr/>
          </p:nvSpPr>
          <p:spPr>
            <a:xfrm>
              <a:off x="3961992" y="4475402"/>
              <a:ext cx="3489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Symbol" panose="05050102010706020507" pitchFamily="18" charset="2"/>
                </a:rPr>
                <a:t>t</a:t>
              </a:r>
              <a:endParaRPr lang="en-GB" dirty="0">
                <a:latin typeface="Symbol" panose="05050102010706020507" pitchFamily="18" charset="2"/>
              </a:endParaRPr>
            </a:p>
          </p:txBody>
        </p:sp>
        <p:grpSp>
          <p:nvGrpSpPr>
            <p:cNvPr id="129" name="Group 128"/>
            <p:cNvGrpSpPr/>
            <p:nvPr/>
          </p:nvGrpSpPr>
          <p:grpSpPr>
            <a:xfrm>
              <a:off x="3911295" y="4223314"/>
              <a:ext cx="1983136" cy="386143"/>
              <a:chOff x="3868765" y="4223314"/>
              <a:chExt cx="1983136" cy="386143"/>
            </a:xfrm>
          </p:grpSpPr>
          <p:grpSp>
            <p:nvGrpSpPr>
              <p:cNvPr id="109" name="Group 108"/>
              <p:cNvGrpSpPr/>
              <p:nvPr/>
            </p:nvGrpSpPr>
            <p:grpSpPr>
              <a:xfrm>
                <a:off x="3868765" y="4237678"/>
                <a:ext cx="448053" cy="371779"/>
                <a:chOff x="3805735" y="2432293"/>
                <a:chExt cx="964739" cy="371779"/>
              </a:xfrm>
            </p:grpSpPr>
            <p:cxnSp>
              <p:nvCxnSpPr>
                <p:cNvPr id="111" name="Straight Connector 110"/>
                <p:cNvCxnSpPr/>
                <p:nvPr/>
              </p:nvCxnSpPr>
              <p:spPr>
                <a:xfrm>
                  <a:off x="3805735" y="2804072"/>
                  <a:ext cx="322694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 flipV="1">
                  <a:off x="4125433" y="2432293"/>
                  <a:ext cx="0" cy="371779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4128429" y="2432293"/>
                  <a:ext cx="35142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>
                  <a:off x="4486940" y="2432293"/>
                  <a:ext cx="0" cy="35741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>
                  <a:off x="4479851" y="2789708"/>
                  <a:ext cx="290623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6" name="Group 115"/>
              <p:cNvGrpSpPr/>
              <p:nvPr/>
            </p:nvGrpSpPr>
            <p:grpSpPr>
              <a:xfrm>
                <a:off x="5403848" y="4223314"/>
                <a:ext cx="448053" cy="371779"/>
                <a:chOff x="3805735" y="2432293"/>
                <a:chExt cx="964739" cy="371779"/>
              </a:xfrm>
            </p:grpSpPr>
            <p:cxnSp>
              <p:nvCxnSpPr>
                <p:cNvPr id="117" name="Straight Connector 116"/>
                <p:cNvCxnSpPr/>
                <p:nvPr/>
              </p:nvCxnSpPr>
              <p:spPr>
                <a:xfrm>
                  <a:off x="3805735" y="2804072"/>
                  <a:ext cx="322694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 flipV="1">
                  <a:off x="4125433" y="2432293"/>
                  <a:ext cx="0" cy="371779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>
                  <a:off x="4128429" y="2432293"/>
                  <a:ext cx="35142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>
                  <a:off x="4486940" y="2432293"/>
                  <a:ext cx="0" cy="35741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>
                  <a:off x="4479851" y="2789708"/>
                  <a:ext cx="290623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3" name="Straight Connector 122"/>
              <p:cNvCxnSpPr/>
              <p:nvPr/>
            </p:nvCxnSpPr>
            <p:spPr>
              <a:xfrm>
                <a:off x="4295553" y="4595093"/>
                <a:ext cx="113523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4" name="TextBox 123"/>
            <p:cNvSpPr txBox="1"/>
            <p:nvPr/>
          </p:nvSpPr>
          <p:spPr>
            <a:xfrm>
              <a:off x="5521849" y="4471198"/>
              <a:ext cx="3489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Symbol" panose="05050102010706020507" pitchFamily="18" charset="2"/>
                </a:rPr>
                <a:t>t</a:t>
              </a:r>
              <a:endParaRPr lang="en-GB" dirty="0">
                <a:latin typeface="Symbol" panose="05050102010706020507" pitchFamily="18" charset="2"/>
              </a:endParaRPr>
            </a:p>
          </p:txBody>
        </p:sp>
        <p:cxnSp>
          <p:nvCxnSpPr>
            <p:cNvPr id="126" name="Straight Arrow Connector 125"/>
            <p:cNvCxnSpPr/>
            <p:nvPr/>
          </p:nvCxnSpPr>
          <p:spPr>
            <a:xfrm>
              <a:off x="4216538" y="4416385"/>
              <a:ext cx="137831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Box 127"/>
            <p:cNvSpPr txBox="1"/>
            <p:nvPr/>
          </p:nvSpPr>
          <p:spPr>
            <a:xfrm>
              <a:off x="4678446" y="4114148"/>
              <a:ext cx="3029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T</a:t>
              </a:r>
              <a:endParaRPr lang="en-GB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3167466" y="6589103"/>
            <a:ext cx="49785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/>
              <a:t>See J. A. Blackmore et. al. Quantum </a:t>
            </a:r>
            <a:r>
              <a:rPr lang="en-GB" sz="1400" dirty="0"/>
              <a:t>Sci. Technol. </a:t>
            </a:r>
            <a:r>
              <a:rPr lang="en-GB" sz="1400" b="1" dirty="0" smtClean="0"/>
              <a:t>4</a:t>
            </a:r>
            <a:r>
              <a:rPr lang="en-GB" sz="1400" dirty="0" smtClean="0"/>
              <a:t>, 014010 (2019)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79666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6" grpId="1" animBg="1"/>
      <p:bldP spid="77" grpId="0" animBg="1"/>
      <p:bldP spid="77" grpId="1" animBg="1"/>
      <p:bldP spid="8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D9FEA1B-4444-4AF8-9C15-1F720B1F9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431" y="1094695"/>
            <a:ext cx="7334738" cy="48348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EE0CA02-0466-41CB-8AFC-CA264DD34FB9}"/>
              </a:ext>
            </a:extLst>
          </p:cNvPr>
          <p:cNvSpPr txBox="1"/>
          <p:nvPr/>
        </p:nvSpPr>
        <p:spPr>
          <a:xfrm>
            <a:off x="7087076" y="6391306"/>
            <a:ext cx="5197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See H. Williams et al., Phys. Rev. Lett. </a:t>
            </a:r>
            <a:r>
              <a:rPr lang="en-GB" sz="1600" b="1" dirty="0"/>
              <a:t>120</a:t>
            </a:r>
            <a:r>
              <a:rPr lang="en-GB" sz="1600" dirty="0"/>
              <a:t>, 163201 (2018)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27876C69-7836-44E3-AEEC-4876FE01F67B}"/>
              </a:ext>
            </a:extLst>
          </p:cNvPr>
          <p:cNvGrpSpPr/>
          <p:nvPr/>
        </p:nvGrpSpPr>
        <p:grpSpPr>
          <a:xfrm>
            <a:off x="3271703" y="4500291"/>
            <a:ext cx="6011567" cy="481840"/>
            <a:chOff x="2001902" y="4417149"/>
            <a:chExt cx="6011567" cy="481840"/>
          </a:xfrm>
        </p:grpSpPr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3D2B9529-D6D3-42A2-B76B-9D46FA470035}"/>
                </a:ext>
              </a:extLst>
            </p:cNvPr>
            <p:cNvSpPr/>
            <p:nvPr/>
          </p:nvSpPr>
          <p:spPr>
            <a:xfrm flipV="1">
              <a:off x="2001902" y="4417149"/>
              <a:ext cx="108228" cy="108228"/>
            </a:xfrm>
            <a:prstGeom prst="ellipse">
              <a:avLst/>
            </a:prstGeom>
            <a:solidFill>
              <a:srgbClr val="8111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43942554-864D-46B0-9C50-5C75A7747A07}"/>
                </a:ext>
              </a:extLst>
            </p:cNvPr>
            <p:cNvSpPr txBox="1"/>
            <p:nvPr/>
          </p:nvSpPr>
          <p:spPr>
            <a:xfrm>
              <a:off x="2672005" y="4529657"/>
              <a:ext cx="5341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811197"/>
                  </a:solidFill>
                </a:rPr>
                <a:t>After installing helium beam shutter: 4.5 s trap lifetime</a:t>
              </a:r>
            </a:p>
          </p:txBody>
        </p:sp>
        <p:cxnSp>
          <p:nvCxnSpPr>
            <p:cNvPr id="7" name="Connector: Curved 7">
              <a:extLst>
                <a:ext uri="{FF2B5EF4-FFF2-40B4-BE49-F238E27FC236}">
                  <a16:creationId xmlns="" xmlns:a16="http://schemas.microsoft.com/office/drawing/2014/main" id="{771ED642-E86D-44C6-8E5E-D641EF7B6D23}"/>
                </a:ext>
              </a:extLst>
            </p:cNvPr>
            <p:cNvCxnSpPr/>
            <p:nvPr/>
          </p:nvCxnSpPr>
          <p:spPr>
            <a:xfrm rot="10800000">
              <a:off x="2107586" y="4478088"/>
              <a:ext cx="626226" cy="238297"/>
            </a:xfrm>
            <a:prstGeom prst="curvedConnector3">
              <a:avLst/>
            </a:prstGeom>
            <a:ln w="19050">
              <a:solidFill>
                <a:srgbClr val="81119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ECE4D5A8-C2DA-43B0-BAD5-EB1E8BA9EFC9}"/>
              </a:ext>
            </a:extLst>
          </p:cNvPr>
          <p:cNvGrpSpPr/>
          <p:nvPr/>
        </p:nvGrpSpPr>
        <p:grpSpPr>
          <a:xfrm>
            <a:off x="3200959" y="4216544"/>
            <a:ext cx="6378955" cy="369332"/>
            <a:chOff x="1931158" y="4124987"/>
            <a:chExt cx="6378955" cy="369332"/>
          </a:xfrm>
        </p:grpSpPr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95A2F6A3-99E3-43A5-98BF-62EC5B224FA8}"/>
                </a:ext>
              </a:extLst>
            </p:cNvPr>
            <p:cNvCxnSpPr>
              <a:cxnSpLocks/>
            </p:cNvCxnSpPr>
            <p:nvPr/>
          </p:nvCxnSpPr>
          <p:spPr>
            <a:xfrm>
              <a:off x="1931158" y="4463858"/>
              <a:ext cx="6184601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96D16426-F600-4E9D-B736-44885B76CB86}"/>
                </a:ext>
              </a:extLst>
            </p:cNvPr>
            <p:cNvSpPr txBox="1"/>
            <p:nvPr/>
          </p:nvSpPr>
          <p:spPr>
            <a:xfrm>
              <a:off x="4641430" y="4124987"/>
              <a:ext cx="36686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Blackbody heating rate (0.22 s</a:t>
              </a:r>
              <a:r>
                <a:rPr lang="en-GB" baseline="30000" dirty="0"/>
                <a:t>-1</a:t>
              </a:r>
              <a:r>
                <a:rPr lang="en-GB" dirty="0"/>
                <a:t>)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F4012E7-64D3-47C9-97E8-1620DC0BB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3181" y="101241"/>
            <a:ext cx="9144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000" dirty="0" smtClean="0">
                <a:solidFill>
                  <a:srgbClr val="0000CC"/>
                </a:solidFill>
              </a:rPr>
              <a:t>Magnetic trapping</a:t>
            </a:r>
            <a:endParaRPr lang="en-GB" sz="4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3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roup 146">
            <a:extLst>
              <a:ext uri="{FF2B5EF4-FFF2-40B4-BE49-F238E27FC236}">
                <a16:creationId xmlns="" xmlns:a16="http://schemas.microsoft.com/office/drawing/2014/main" id="{A1C0A585-E244-4E33-B56E-1645BA8EC8CB}"/>
              </a:ext>
            </a:extLst>
          </p:cNvPr>
          <p:cNvGrpSpPr/>
          <p:nvPr/>
        </p:nvGrpSpPr>
        <p:grpSpPr>
          <a:xfrm>
            <a:off x="101316" y="668364"/>
            <a:ext cx="3009150" cy="6174505"/>
            <a:chOff x="101316" y="668364"/>
            <a:chExt cx="3009150" cy="6174505"/>
          </a:xfrm>
        </p:grpSpPr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35141485-BCC3-446E-8A42-AF5517473626}"/>
                </a:ext>
              </a:extLst>
            </p:cNvPr>
            <p:cNvSpPr txBox="1"/>
            <p:nvPr/>
          </p:nvSpPr>
          <p:spPr>
            <a:xfrm>
              <a:off x="2727160" y="668364"/>
              <a:ext cx="2937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rgbClr val="7030A0"/>
                  </a:solidFill>
                </a:rPr>
                <a:t>3</a:t>
              </a:r>
            </a:p>
          </p:txBody>
        </p:sp>
        <p:grpSp>
          <p:nvGrpSpPr>
            <p:cNvPr id="146" name="Group 145">
              <a:extLst>
                <a:ext uri="{FF2B5EF4-FFF2-40B4-BE49-F238E27FC236}">
                  <a16:creationId xmlns="" xmlns:a16="http://schemas.microsoft.com/office/drawing/2014/main" id="{90BD064F-63EE-4C87-BF9E-69B1E2707CDE}"/>
                </a:ext>
              </a:extLst>
            </p:cNvPr>
            <p:cNvGrpSpPr/>
            <p:nvPr/>
          </p:nvGrpSpPr>
          <p:grpSpPr>
            <a:xfrm>
              <a:off x="101316" y="820104"/>
              <a:ext cx="3009150" cy="6022765"/>
              <a:chOff x="101316" y="820104"/>
              <a:chExt cx="3009150" cy="6022765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="" xmlns:a16="http://schemas.microsoft.com/office/drawing/2014/main" id="{A6C7FBBE-AA8F-425A-ACE4-AF5B1926E4E8}"/>
                  </a:ext>
                </a:extLst>
              </p:cNvPr>
              <p:cNvGrpSpPr/>
              <p:nvPr/>
            </p:nvGrpSpPr>
            <p:grpSpPr>
              <a:xfrm>
                <a:off x="1402436" y="6562109"/>
                <a:ext cx="1624609" cy="280760"/>
                <a:chOff x="3356720" y="3228494"/>
                <a:chExt cx="1624609" cy="434802"/>
              </a:xfrm>
            </p:grpSpPr>
            <p:cxnSp>
              <p:nvCxnSpPr>
                <p:cNvPr id="43" name="Straight Connector 42">
                  <a:extLst>
                    <a:ext uri="{FF2B5EF4-FFF2-40B4-BE49-F238E27FC236}">
                      <a16:creationId xmlns="" xmlns:a16="http://schemas.microsoft.com/office/drawing/2014/main" id="{FB490244-5DCE-40FB-B9BA-F93D03BD2D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85682" y="3409415"/>
                  <a:ext cx="90491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TextBox 43">
                  <a:extLst>
                    <a:ext uri="{FF2B5EF4-FFF2-40B4-BE49-F238E27FC236}">
                      <a16:creationId xmlns="" xmlns:a16="http://schemas.microsoft.com/office/drawing/2014/main" id="{088149EF-D34D-484D-A026-B53CD72980D1}"/>
                    </a:ext>
                  </a:extLst>
                </p:cNvPr>
                <p:cNvSpPr txBox="1"/>
                <p:nvPr/>
              </p:nvSpPr>
              <p:spPr>
                <a:xfrm>
                  <a:off x="4687613" y="3234319"/>
                  <a:ext cx="293716" cy="4289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/>
                    <a:t>0</a:t>
                  </a: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="" xmlns:a16="http://schemas.microsoft.com/office/drawing/2014/main" id="{EA0D06A1-A61C-4899-B0EE-34C8C2AA5610}"/>
                    </a:ext>
                  </a:extLst>
                </p:cNvPr>
                <p:cNvSpPr txBox="1"/>
                <p:nvPr/>
              </p:nvSpPr>
              <p:spPr>
                <a:xfrm>
                  <a:off x="3356720" y="3228494"/>
                  <a:ext cx="491764" cy="4289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/>
                    <a:t>F=0</a:t>
                  </a:r>
                </a:p>
              </p:txBody>
            </p:sp>
          </p:grpSp>
          <p:grpSp>
            <p:nvGrpSpPr>
              <p:cNvPr id="115" name="Group 114">
                <a:extLst>
                  <a:ext uri="{FF2B5EF4-FFF2-40B4-BE49-F238E27FC236}">
                    <a16:creationId xmlns="" xmlns:a16="http://schemas.microsoft.com/office/drawing/2014/main" id="{A3DB83E4-11ED-4EF6-BF67-14229AD2BD78}"/>
                  </a:ext>
                </a:extLst>
              </p:cNvPr>
              <p:cNvGrpSpPr/>
              <p:nvPr/>
            </p:nvGrpSpPr>
            <p:grpSpPr>
              <a:xfrm>
                <a:off x="101316" y="820104"/>
                <a:ext cx="3009150" cy="5838429"/>
                <a:chOff x="101316" y="820104"/>
                <a:chExt cx="3009150" cy="5838429"/>
              </a:xfrm>
            </p:grpSpPr>
            <p:cxnSp>
              <p:nvCxnSpPr>
                <p:cNvPr id="78" name="Straight Connector 77">
                  <a:extLst>
                    <a:ext uri="{FF2B5EF4-FFF2-40B4-BE49-F238E27FC236}">
                      <a16:creationId xmlns="" xmlns:a16="http://schemas.microsoft.com/office/drawing/2014/main" id="{142ECBAB-C2D4-4DDE-B225-C4BAC32AF6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812706" y="3110310"/>
                  <a:ext cx="947651" cy="218285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="" xmlns:a16="http://schemas.microsoft.com/office/drawing/2014/main" id="{5AF11B7F-6B35-4BC3-A75F-605742CB56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12706" y="3332355"/>
                  <a:ext cx="90491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0" name="TextBox 79">
                  <a:extLst>
                    <a:ext uri="{FF2B5EF4-FFF2-40B4-BE49-F238E27FC236}">
                      <a16:creationId xmlns="" xmlns:a16="http://schemas.microsoft.com/office/drawing/2014/main" id="{62205685-3023-48FC-BB03-D4D396F9D9A0}"/>
                    </a:ext>
                  </a:extLst>
                </p:cNvPr>
                <p:cNvSpPr txBox="1"/>
                <p:nvPr/>
              </p:nvSpPr>
              <p:spPr>
                <a:xfrm>
                  <a:off x="2714637" y="2975956"/>
                  <a:ext cx="29371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b="1" dirty="0">
                      <a:solidFill>
                        <a:srgbClr val="7030A0"/>
                      </a:solidFill>
                    </a:rPr>
                    <a:t>2</a:t>
                  </a:r>
                </a:p>
              </p:txBody>
            </p:sp>
            <p:cxnSp>
              <p:nvCxnSpPr>
                <p:cNvPr id="81" name="Straight Connector 80">
                  <a:extLst>
                    <a:ext uri="{FF2B5EF4-FFF2-40B4-BE49-F238E27FC236}">
                      <a16:creationId xmlns="" xmlns:a16="http://schemas.microsoft.com/office/drawing/2014/main" id="{435C2C65-2D1B-407B-9E85-965577CF92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812706" y="3206931"/>
                  <a:ext cx="947651" cy="1254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2" name="TextBox 81">
                  <a:extLst>
                    <a:ext uri="{FF2B5EF4-FFF2-40B4-BE49-F238E27FC236}">
                      <a16:creationId xmlns="" xmlns:a16="http://schemas.microsoft.com/office/drawing/2014/main" id="{3289CB7E-F006-436D-AC0A-A8F533CA6AE8}"/>
                    </a:ext>
                  </a:extLst>
                </p:cNvPr>
                <p:cNvSpPr txBox="1"/>
                <p:nvPr/>
              </p:nvSpPr>
              <p:spPr>
                <a:xfrm>
                  <a:off x="2714637" y="3097624"/>
                  <a:ext cx="29371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/>
                    <a:t>1</a:t>
                  </a:r>
                </a:p>
              </p:txBody>
            </p:sp>
            <p:sp>
              <p:nvSpPr>
                <p:cNvPr id="83" name="TextBox 82">
                  <a:extLst>
                    <a:ext uri="{FF2B5EF4-FFF2-40B4-BE49-F238E27FC236}">
                      <a16:creationId xmlns="" xmlns:a16="http://schemas.microsoft.com/office/drawing/2014/main" id="{D8D2FE9B-FD6A-4913-A2D5-5E3B45AFFF86}"/>
                    </a:ext>
                  </a:extLst>
                </p:cNvPr>
                <p:cNvSpPr txBox="1"/>
                <p:nvPr/>
              </p:nvSpPr>
              <p:spPr>
                <a:xfrm>
                  <a:off x="2714637" y="3219291"/>
                  <a:ext cx="29371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/>
                    <a:t>0</a:t>
                  </a:r>
                </a:p>
              </p:txBody>
            </p:sp>
            <p:sp>
              <p:nvSpPr>
                <p:cNvPr id="84" name="TextBox 83">
                  <a:extLst>
                    <a:ext uri="{FF2B5EF4-FFF2-40B4-BE49-F238E27FC236}">
                      <a16:creationId xmlns="" xmlns:a16="http://schemas.microsoft.com/office/drawing/2014/main" id="{545FF7CD-0EF6-462F-BA94-62F4694697C3}"/>
                    </a:ext>
                  </a:extLst>
                </p:cNvPr>
                <p:cNvSpPr txBox="1"/>
                <p:nvPr/>
              </p:nvSpPr>
              <p:spPr>
                <a:xfrm>
                  <a:off x="2666146" y="3340959"/>
                  <a:ext cx="39069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/>
                    <a:t>-1</a:t>
                  </a:r>
                </a:p>
              </p:txBody>
            </p:sp>
            <p:sp>
              <p:nvSpPr>
                <p:cNvPr id="85" name="TextBox 84">
                  <a:extLst>
                    <a:ext uri="{FF2B5EF4-FFF2-40B4-BE49-F238E27FC236}">
                      <a16:creationId xmlns="" xmlns:a16="http://schemas.microsoft.com/office/drawing/2014/main" id="{F55942FF-ADEE-411C-BB6E-13E11AA2CB09}"/>
                    </a:ext>
                  </a:extLst>
                </p:cNvPr>
                <p:cNvSpPr txBox="1"/>
                <p:nvPr/>
              </p:nvSpPr>
              <p:spPr>
                <a:xfrm>
                  <a:off x="2666146" y="3462626"/>
                  <a:ext cx="39069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/>
                    <a:t>-2</a:t>
                  </a:r>
                </a:p>
              </p:txBody>
            </p:sp>
            <p:cxnSp>
              <p:nvCxnSpPr>
                <p:cNvPr id="86" name="Straight Connector 85">
                  <a:extLst>
                    <a:ext uri="{FF2B5EF4-FFF2-40B4-BE49-F238E27FC236}">
                      <a16:creationId xmlns="" xmlns:a16="http://schemas.microsoft.com/office/drawing/2014/main" id="{6AC704D7-8466-4F47-AF84-0B3892DE7E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12706" y="3328595"/>
                  <a:ext cx="877686" cy="2395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>
                  <a:extLst>
                    <a:ext uri="{FF2B5EF4-FFF2-40B4-BE49-F238E27FC236}">
                      <a16:creationId xmlns="" xmlns:a16="http://schemas.microsoft.com/office/drawing/2014/main" id="{5E5368B0-EBDE-4127-8383-B7557897E7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12706" y="3331018"/>
                  <a:ext cx="894525" cy="11415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8" name="TextBox 87">
                  <a:extLst>
                    <a:ext uri="{FF2B5EF4-FFF2-40B4-BE49-F238E27FC236}">
                      <a16:creationId xmlns="" xmlns:a16="http://schemas.microsoft.com/office/drawing/2014/main" id="{9A32F8DB-57AA-448C-971A-2A831F75205F}"/>
                    </a:ext>
                  </a:extLst>
                </p:cNvPr>
                <p:cNvSpPr txBox="1"/>
                <p:nvPr/>
              </p:nvSpPr>
              <p:spPr>
                <a:xfrm>
                  <a:off x="1383744" y="3215531"/>
                  <a:ext cx="49176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/>
                    <a:t>F=2</a:t>
                  </a:r>
                </a:p>
              </p:txBody>
            </p:sp>
            <p:grpSp>
              <p:nvGrpSpPr>
                <p:cNvPr id="6" name="Group 5">
                  <a:extLst>
                    <a:ext uri="{FF2B5EF4-FFF2-40B4-BE49-F238E27FC236}">
                      <a16:creationId xmlns="" xmlns:a16="http://schemas.microsoft.com/office/drawing/2014/main" id="{2F15E060-AC6A-4112-BDC6-DEA56C4D5E7A}"/>
                    </a:ext>
                  </a:extLst>
                </p:cNvPr>
                <p:cNvGrpSpPr/>
                <p:nvPr/>
              </p:nvGrpSpPr>
              <p:grpSpPr>
                <a:xfrm>
                  <a:off x="116380" y="3340959"/>
                  <a:ext cx="2994086" cy="1718337"/>
                  <a:chOff x="0" y="1446088"/>
                  <a:chExt cx="2994086" cy="2661123"/>
                </a:xfrm>
              </p:grpSpPr>
              <p:grpSp>
                <p:nvGrpSpPr>
                  <p:cNvPr id="53" name="Group 52">
                    <a:extLst>
                      <a:ext uri="{FF2B5EF4-FFF2-40B4-BE49-F238E27FC236}">
                        <a16:creationId xmlns="" xmlns:a16="http://schemas.microsoft.com/office/drawing/2014/main" id="{DDE3B7D9-736C-4980-8A80-C92FE77C9BDD}"/>
                      </a:ext>
                    </a:extLst>
                  </p:cNvPr>
                  <p:cNvGrpSpPr/>
                  <p:nvPr/>
                </p:nvGrpSpPr>
                <p:grpSpPr>
                  <a:xfrm>
                    <a:off x="1267364" y="1846870"/>
                    <a:ext cx="1673100" cy="927954"/>
                    <a:chOff x="3458227" y="987094"/>
                    <a:chExt cx="1673100" cy="927954"/>
                  </a:xfrm>
                </p:grpSpPr>
                <p:cxnSp>
                  <p:nvCxnSpPr>
                    <p:cNvPr id="71" name="Straight Connector 70">
                      <a:extLst>
                        <a:ext uri="{FF2B5EF4-FFF2-40B4-BE49-F238E27FC236}">
                          <a16:creationId xmlns="" xmlns:a16="http://schemas.microsoft.com/office/drawing/2014/main" id="{0B0FB91F-24A9-423E-9475-96C1913BFB2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887189" y="1416148"/>
                      <a:ext cx="904910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" name="Straight Connector 71">
                      <a:extLst>
                        <a:ext uri="{FF2B5EF4-FFF2-40B4-BE49-F238E27FC236}">
                          <a16:creationId xmlns="" xmlns:a16="http://schemas.microsoft.com/office/drawing/2014/main" id="{7FE1D9E1-EB6B-4907-A318-44089C6A844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3887189" y="1194764"/>
                      <a:ext cx="901931" cy="221385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3" name="TextBox 72">
                      <a:extLst>
                        <a:ext uri="{FF2B5EF4-FFF2-40B4-BE49-F238E27FC236}">
                          <a16:creationId xmlns="" xmlns:a16="http://schemas.microsoft.com/office/drawing/2014/main" id="{F28EE11D-B1E7-4A62-A17D-E4E076358DD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789120" y="987094"/>
                      <a:ext cx="293716" cy="4289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sz="1200" dirty="0"/>
                        <a:t>1</a:t>
                      </a:r>
                    </a:p>
                  </p:txBody>
                </p:sp>
                <p:sp>
                  <p:nvSpPr>
                    <p:cNvPr id="74" name="TextBox 73">
                      <a:extLst>
                        <a:ext uri="{FF2B5EF4-FFF2-40B4-BE49-F238E27FC236}">
                          <a16:creationId xmlns="" xmlns:a16="http://schemas.microsoft.com/office/drawing/2014/main" id="{5565EC93-DF47-4ECB-83F4-D4D7EDAD48E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789120" y="1241051"/>
                      <a:ext cx="293716" cy="4289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sz="1200" dirty="0"/>
                        <a:t>0</a:t>
                      </a:r>
                    </a:p>
                  </p:txBody>
                </p:sp>
                <p:sp>
                  <p:nvSpPr>
                    <p:cNvPr id="75" name="TextBox 74">
                      <a:extLst>
                        <a:ext uri="{FF2B5EF4-FFF2-40B4-BE49-F238E27FC236}">
                          <a16:creationId xmlns="" xmlns:a16="http://schemas.microsoft.com/office/drawing/2014/main" id="{258EBB6B-7494-408F-BDBD-D74A48F34D0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740629" y="1486071"/>
                      <a:ext cx="390698" cy="4289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sz="1200" dirty="0"/>
                        <a:t>-1</a:t>
                      </a:r>
                    </a:p>
                  </p:txBody>
                </p:sp>
                <p:cxnSp>
                  <p:nvCxnSpPr>
                    <p:cNvPr id="76" name="Straight Connector 75">
                      <a:extLst>
                        <a:ext uri="{FF2B5EF4-FFF2-40B4-BE49-F238E27FC236}">
                          <a16:creationId xmlns="" xmlns:a16="http://schemas.microsoft.com/office/drawing/2014/main" id="{52E847F3-3F74-42C4-806F-501572AFE967}"/>
                        </a:ext>
                      </a:extLst>
                    </p:cNvPr>
                    <p:cNvCxnSpPr>
                      <a:cxnSpLocks/>
                      <a:endCxn id="75" idx="1"/>
                    </p:cNvCxnSpPr>
                    <p:nvPr/>
                  </p:nvCxnSpPr>
                  <p:spPr>
                    <a:xfrm>
                      <a:off x="3887189" y="1414077"/>
                      <a:ext cx="853440" cy="286482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7" name="TextBox 76">
                      <a:extLst>
                        <a:ext uri="{FF2B5EF4-FFF2-40B4-BE49-F238E27FC236}">
                          <a16:creationId xmlns="" xmlns:a16="http://schemas.microsoft.com/office/drawing/2014/main" id="{8FD8C8BE-E902-4C99-B1F3-7C44CEDBEDD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458227" y="1235227"/>
                      <a:ext cx="491764" cy="42897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sz="1200" dirty="0"/>
                        <a:t>F=1</a:t>
                      </a:r>
                    </a:p>
                  </p:txBody>
                </p:sp>
              </p:grpSp>
              <p:grpSp>
                <p:nvGrpSpPr>
                  <p:cNvPr id="54" name="Group 53">
                    <a:extLst>
                      <a:ext uri="{FF2B5EF4-FFF2-40B4-BE49-F238E27FC236}">
                        <a16:creationId xmlns="" xmlns:a16="http://schemas.microsoft.com/office/drawing/2014/main" id="{59F5D6E0-4265-421E-B99F-CE66426BBDAA}"/>
                      </a:ext>
                    </a:extLst>
                  </p:cNvPr>
                  <p:cNvGrpSpPr/>
                  <p:nvPr/>
                </p:nvGrpSpPr>
                <p:grpSpPr>
                  <a:xfrm>
                    <a:off x="1267364" y="3301389"/>
                    <a:ext cx="1726722" cy="805822"/>
                    <a:chOff x="1267364" y="3402985"/>
                    <a:chExt cx="1726722" cy="805822"/>
                  </a:xfrm>
                </p:grpSpPr>
                <p:cxnSp>
                  <p:nvCxnSpPr>
                    <p:cNvPr id="64" name="Straight Connector 63">
                      <a:extLst>
                        <a:ext uri="{FF2B5EF4-FFF2-40B4-BE49-F238E27FC236}">
                          <a16:creationId xmlns="" xmlns:a16="http://schemas.microsoft.com/office/drawing/2014/main" id="{D26216FC-A1B5-4A7A-A1C5-4DC28A9EF04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696326" y="3766504"/>
                      <a:ext cx="904910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" name="Straight Connector 64">
                      <a:extLst>
                        <a:ext uri="{FF2B5EF4-FFF2-40B4-BE49-F238E27FC236}">
                          <a16:creationId xmlns="" xmlns:a16="http://schemas.microsoft.com/office/drawing/2014/main" id="{E3A0B48C-3BB8-4DF1-86FF-5358BB1251B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696326" y="3620869"/>
                      <a:ext cx="913847" cy="14563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6" name="TextBox 65">
                      <a:extLst>
                        <a:ext uri="{FF2B5EF4-FFF2-40B4-BE49-F238E27FC236}">
                          <a16:creationId xmlns="" xmlns:a16="http://schemas.microsoft.com/office/drawing/2014/main" id="{B3CEACC7-1463-4593-BBE2-7DDC7517664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568466" y="3402985"/>
                      <a:ext cx="383913" cy="42897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sz="1200" dirty="0"/>
                        <a:t>-1</a:t>
                      </a:r>
                    </a:p>
                  </p:txBody>
                </p:sp>
                <p:sp>
                  <p:nvSpPr>
                    <p:cNvPr id="67" name="TextBox 66">
                      <a:extLst>
                        <a:ext uri="{FF2B5EF4-FFF2-40B4-BE49-F238E27FC236}">
                          <a16:creationId xmlns="" xmlns:a16="http://schemas.microsoft.com/office/drawing/2014/main" id="{5CF720A2-8A91-43F0-8632-43E4EE70FAA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610173" y="3591408"/>
                      <a:ext cx="293716" cy="42897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sz="1200" dirty="0"/>
                        <a:t>0</a:t>
                      </a:r>
                    </a:p>
                  </p:txBody>
                </p:sp>
                <p:sp>
                  <p:nvSpPr>
                    <p:cNvPr id="68" name="TextBox 67">
                      <a:extLst>
                        <a:ext uri="{FF2B5EF4-FFF2-40B4-BE49-F238E27FC236}">
                          <a16:creationId xmlns="" xmlns:a16="http://schemas.microsoft.com/office/drawing/2014/main" id="{A6E41250-8B9C-466A-AA48-457940568BF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603388" y="3779829"/>
                      <a:ext cx="390698" cy="42897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sz="1200" dirty="0"/>
                        <a:t>1</a:t>
                      </a:r>
                    </a:p>
                  </p:txBody>
                </p:sp>
                <p:cxnSp>
                  <p:nvCxnSpPr>
                    <p:cNvPr id="69" name="Straight Connector 68">
                      <a:extLst>
                        <a:ext uri="{FF2B5EF4-FFF2-40B4-BE49-F238E27FC236}">
                          <a16:creationId xmlns="" xmlns:a16="http://schemas.microsoft.com/office/drawing/2014/main" id="{EEBD7B8F-3398-4A9D-8FFB-6214D7947B39}"/>
                        </a:ext>
                      </a:extLst>
                    </p:cNvPr>
                    <p:cNvCxnSpPr>
                      <a:cxnSpLocks/>
                      <a:endCxn id="68" idx="1"/>
                    </p:cNvCxnSpPr>
                    <p:nvPr/>
                  </p:nvCxnSpPr>
                  <p:spPr>
                    <a:xfrm>
                      <a:off x="1696326" y="3764434"/>
                      <a:ext cx="907062" cy="229885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0" name="TextBox 69">
                      <a:extLst>
                        <a:ext uri="{FF2B5EF4-FFF2-40B4-BE49-F238E27FC236}">
                          <a16:creationId xmlns="" xmlns:a16="http://schemas.microsoft.com/office/drawing/2014/main" id="{6441FBEF-A931-45B2-A978-B2687D35D67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267364" y="3585583"/>
                      <a:ext cx="491764" cy="42897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sz="1200" dirty="0"/>
                        <a:t>F=1</a:t>
                      </a:r>
                    </a:p>
                  </p:txBody>
                </p:sp>
              </p:grpSp>
              <p:grpSp>
                <p:nvGrpSpPr>
                  <p:cNvPr id="55" name="Group 54">
                    <a:extLst>
                      <a:ext uri="{FF2B5EF4-FFF2-40B4-BE49-F238E27FC236}">
                        <a16:creationId xmlns="" xmlns:a16="http://schemas.microsoft.com/office/drawing/2014/main" id="{37E5F77E-367A-48CC-965A-B72B0EEB4623}"/>
                      </a:ext>
                    </a:extLst>
                  </p:cNvPr>
                  <p:cNvGrpSpPr/>
                  <p:nvPr/>
                </p:nvGrpSpPr>
                <p:grpSpPr>
                  <a:xfrm>
                    <a:off x="1267364" y="2831015"/>
                    <a:ext cx="1624609" cy="434802"/>
                    <a:chOff x="3356720" y="3228494"/>
                    <a:chExt cx="1624609" cy="434802"/>
                  </a:xfrm>
                </p:grpSpPr>
                <p:cxnSp>
                  <p:nvCxnSpPr>
                    <p:cNvPr id="61" name="Straight Connector 60">
                      <a:extLst>
                        <a:ext uri="{FF2B5EF4-FFF2-40B4-BE49-F238E27FC236}">
                          <a16:creationId xmlns="" xmlns:a16="http://schemas.microsoft.com/office/drawing/2014/main" id="{B2F90967-BBC4-404C-9A06-C4736C86582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785682" y="3409415"/>
                      <a:ext cx="904910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2" name="TextBox 61">
                      <a:extLst>
                        <a:ext uri="{FF2B5EF4-FFF2-40B4-BE49-F238E27FC236}">
                          <a16:creationId xmlns="" xmlns:a16="http://schemas.microsoft.com/office/drawing/2014/main" id="{A4888782-8A52-4948-8722-3C589CC40B5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687613" y="3234319"/>
                      <a:ext cx="293716" cy="4289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sz="1200" dirty="0"/>
                        <a:t>0</a:t>
                      </a:r>
                    </a:p>
                  </p:txBody>
                </p:sp>
                <p:sp>
                  <p:nvSpPr>
                    <p:cNvPr id="63" name="TextBox 62">
                      <a:extLst>
                        <a:ext uri="{FF2B5EF4-FFF2-40B4-BE49-F238E27FC236}">
                          <a16:creationId xmlns="" xmlns:a16="http://schemas.microsoft.com/office/drawing/2014/main" id="{B93A95E3-0B1C-4964-9390-11C85BD17E1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356720" y="3228494"/>
                      <a:ext cx="491764" cy="4289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sz="1200" dirty="0"/>
                        <a:t>F=0</a:t>
                      </a:r>
                    </a:p>
                  </p:txBody>
                </p:sp>
              </p:grpSp>
              <p:cxnSp>
                <p:nvCxnSpPr>
                  <p:cNvPr id="56" name="Straight Connector 55">
                    <a:extLst>
                      <a:ext uri="{FF2B5EF4-FFF2-40B4-BE49-F238E27FC236}">
                        <a16:creationId xmlns="" xmlns:a16="http://schemas.microsoft.com/office/drawing/2014/main" id="{02850E10-D6E0-4A95-90DD-347E99AD875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84094" y="1446088"/>
                    <a:ext cx="783270" cy="111767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7" name="TextBox 56">
                    <a:extLst>
                      <a:ext uri="{FF2B5EF4-FFF2-40B4-BE49-F238E27FC236}">
                        <a16:creationId xmlns="" xmlns:a16="http://schemas.microsoft.com/office/drawing/2014/main" id="{EC4A5D26-088F-4321-A484-9C7D63FF7FF1}"/>
                      </a:ext>
                    </a:extLst>
                  </p:cNvPr>
                  <p:cNvSpPr txBox="1"/>
                  <p:nvPr/>
                </p:nvSpPr>
                <p:spPr>
                  <a:xfrm>
                    <a:off x="0" y="2394489"/>
                    <a:ext cx="620610" cy="42897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200" dirty="0"/>
                      <a:t>N=1</a:t>
                    </a:r>
                  </a:p>
                </p:txBody>
              </p:sp>
              <p:cxnSp>
                <p:nvCxnSpPr>
                  <p:cNvPr id="58" name="Straight Connector 57">
                    <a:extLst>
                      <a:ext uri="{FF2B5EF4-FFF2-40B4-BE49-F238E27FC236}">
                        <a16:creationId xmlns="" xmlns:a16="http://schemas.microsoft.com/office/drawing/2014/main" id="{30A3397C-96E4-47E8-B0B4-CB3FF97E2E0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80410" y="2249809"/>
                    <a:ext cx="805646" cy="313957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>
                    <a:extLst>
                      <a:ext uri="{FF2B5EF4-FFF2-40B4-BE49-F238E27FC236}">
                        <a16:creationId xmlns="" xmlns:a16="http://schemas.microsoft.com/office/drawing/2014/main" id="{A914A0F7-219D-4BB7-844A-6B1211711A4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80410" y="2563766"/>
                    <a:ext cx="819813" cy="422509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>
                    <a:extLst>
                      <a:ext uri="{FF2B5EF4-FFF2-40B4-BE49-F238E27FC236}">
                        <a16:creationId xmlns="" xmlns:a16="http://schemas.microsoft.com/office/drawing/2014/main" id="{D74268D1-68DD-4D9D-9769-4E8B138D84D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80410" y="2563766"/>
                    <a:ext cx="817678" cy="108637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6" name="Straight Connector 45">
                  <a:extLst>
                    <a:ext uri="{FF2B5EF4-FFF2-40B4-BE49-F238E27FC236}">
                      <a16:creationId xmlns="" xmlns:a16="http://schemas.microsoft.com/office/drawing/2014/main" id="{B45EDF6C-2E45-45E7-8656-E42B9929E7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831398" y="5881378"/>
                  <a:ext cx="947651" cy="218284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="" xmlns:a16="http://schemas.microsoft.com/office/drawing/2014/main" id="{08D3AA2F-EFA7-47CB-840C-5311014D51B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31398" y="6103422"/>
                  <a:ext cx="90491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TextBox 47">
                  <a:extLst>
                    <a:ext uri="{FF2B5EF4-FFF2-40B4-BE49-F238E27FC236}">
                      <a16:creationId xmlns="" xmlns:a16="http://schemas.microsoft.com/office/drawing/2014/main" id="{03317714-AE10-44E1-9021-8EA1B9759C91}"/>
                    </a:ext>
                  </a:extLst>
                </p:cNvPr>
                <p:cNvSpPr txBox="1"/>
                <p:nvPr/>
              </p:nvSpPr>
              <p:spPr>
                <a:xfrm>
                  <a:off x="2733329" y="5758464"/>
                  <a:ext cx="29371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b="1" dirty="0">
                      <a:solidFill>
                        <a:srgbClr val="7030A0"/>
                      </a:solidFill>
                    </a:rPr>
                    <a:t>1</a:t>
                  </a:r>
                </a:p>
              </p:txBody>
            </p:sp>
            <p:sp>
              <p:nvSpPr>
                <p:cNvPr id="49" name="TextBox 48">
                  <a:extLst>
                    <a:ext uri="{FF2B5EF4-FFF2-40B4-BE49-F238E27FC236}">
                      <a16:creationId xmlns="" xmlns:a16="http://schemas.microsoft.com/office/drawing/2014/main" id="{341B252F-8ABC-4FD8-9995-EC693836BC33}"/>
                    </a:ext>
                  </a:extLst>
                </p:cNvPr>
                <p:cNvSpPr txBox="1"/>
                <p:nvPr/>
              </p:nvSpPr>
              <p:spPr>
                <a:xfrm>
                  <a:off x="2733329" y="5990358"/>
                  <a:ext cx="29371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/>
                    <a:t>0</a:t>
                  </a:r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="" xmlns:a16="http://schemas.microsoft.com/office/drawing/2014/main" id="{35908593-6213-4714-BE58-9F3FF8530854}"/>
                    </a:ext>
                  </a:extLst>
                </p:cNvPr>
                <p:cNvSpPr txBox="1"/>
                <p:nvPr/>
              </p:nvSpPr>
              <p:spPr>
                <a:xfrm>
                  <a:off x="2684838" y="6238101"/>
                  <a:ext cx="39069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/>
                    <a:t>-1</a:t>
                  </a:r>
                </a:p>
              </p:txBody>
            </p:sp>
            <p:cxnSp>
              <p:nvCxnSpPr>
                <p:cNvPr id="51" name="Straight Connector 50">
                  <a:extLst>
                    <a:ext uri="{FF2B5EF4-FFF2-40B4-BE49-F238E27FC236}">
                      <a16:creationId xmlns="" xmlns:a16="http://schemas.microsoft.com/office/drawing/2014/main" id="{D184B058-E759-4174-B3EC-9F99E2968B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31398" y="6099662"/>
                  <a:ext cx="877686" cy="2395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TextBox 51">
                  <a:extLst>
                    <a:ext uri="{FF2B5EF4-FFF2-40B4-BE49-F238E27FC236}">
                      <a16:creationId xmlns="" xmlns:a16="http://schemas.microsoft.com/office/drawing/2014/main" id="{4FCB77EA-8E50-4116-9E2E-B978823C7B8B}"/>
                    </a:ext>
                  </a:extLst>
                </p:cNvPr>
                <p:cNvSpPr txBox="1"/>
                <p:nvPr/>
              </p:nvSpPr>
              <p:spPr>
                <a:xfrm>
                  <a:off x="1402436" y="5986598"/>
                  <a:ext cx="49176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/>
                    <a:t>F=1</a:t>
                  </a: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="" xmlns:a16="http://schemas.microsoft.com/office/drawing/2014/main" id="{BE25875C-ECBE-41F8-B685-223AC2B4382C}"/>
                    </a:ext>
                  </a:extLst>
                </p:cNvPr>
                <p:cNvSpPr txBox="1"/>
                <p:nvPr/>
              </p:nvSpPr>
              <p:spPr>
                <a:xfrm>
                  <a:off x="116380" y="6167101"/>
                  <a:ext cx="62061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/>
                    <a:t>N=0</a:t>
                  </a:r>
                </a:p>
              </p:txBody>
            </p:sp>
            <p:cxnSp>
              <p:nvCxnSpPr>
                <p:cNvPr id="39" name="Straight Connector 38">
                  <a:extLst>
                    <a:ext uri="{FF2B5EF4-FFF2-40B4-BE49-F238E27FC236}">
                      <a16:creationId xmlns="" xmlns:a16="http://schemas.microsoft.com/office/drawing/2014/main" id="{3B8BBC34-FAE6-4F1A-9E31-DB1C6DACF1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6790" y="6285457"/>
                  <a:ext cx="819813" cy="37307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="" xmlns:a16="http://schemas.microsoft.com/office/drawing/2014/main" id="{67C1C924-F70D-4267-82D4-897B212E25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96790" y="6095904"/>
                  <a:ext cx="829630" cy="1895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Arrow Connector 7">
                  <a:extLst>
                    <a:ext uri="{FF2B5EF4-FFF2-40B4-BE49-F238E27FC236}">
                      <a16:creationId xmlns="" xmlns:a16="http://schemas.microsoft.com/office/drawing/2014/main" id="{6C583F50-9301-496C-B312-A23D9636C83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1265" y="4230358"/>
                  <a:ext cx="0" cy="1936743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" name="TextBox 8">
                  <a:extLst>
                    <a:ext uri="{FF2B5EF4-FFF2-40B4-BE49-F238E27FC236}">
                      <a16:creationId xmlns="" xmlns:a16="http://schemas.microsoft.com/office/drawing/2014/main" id="{CF8E55FB-F7F8-444D-9D13-CC49DF96ECAA}"/>
                    </a:ext>
                  </a:extLst>
                </p:cNvPr>
                <p:cNvSpPr txBox="1"/>
                <p:nvPr/>
              </p:nvSpPr>
              <p:spPr>
                <a:xfrm>
                  <a:off x="101316" y="4931050"/>
                  <a:ext cx="866586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400" dirty="0"/>
                    <a:t>20.5 GHz</a:t>
                  </a: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="" xmlns:a16="http://schemas.microsoft.com/office/drawing/2014/main" id="{BDE3966D-8D89-418A-92D5-ADBDF3F1EA3C}"/>
                    </a:ext>
                  </a:extLst>
                </p:cNvPr>
                <p:cNvSpPr txBox="1"/>
                <p:nvPr/>
              </p:nvSpPr>
              <p:spPr>
                <a:xfrm>
                  <a:off x="1426304" y="1048596"/>
                  <a:ext cx="49176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/>
                    <a:t>F=3</a:t>
                  </a: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="" xmlns:a16="http://schemas.microsoft.com/office/drawing/2014/main" id="{04FAA9D0-1327-4AB3-8E5D-37E15DEC3D48}"/>
                    </a:ext>
                  </a:extLst>
                </p:cNvPr>
                <p:cNvSpPr txBox="1"/>
                <p:nvPr/>
              </p:nvSpPr>
              <p:spPr>
                <a:xfrm>
                  <a:off x="1426304" y="2068297"/>
                  <a:ext cx="49176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/>
                    <a:t>F=1</a:t>
                  </a:r>
                </a:p>
              </p:txBody>
            </p:sp>
            <p:cxnSp>
              <p:nvCxnSpPr>
                <p:cNvPr id="16" name="Straight Connector 15">
                  <a:extLst>
                    <a:ext uri="{FF2B5EF4-FFF2-40B4-BE49-F238E27FC236}">
                      <a16:creationId xmlns="" xmlns:a16="http://schemas.microsoft.com/office/drawing/2014/main" id="{856C69EF-962D-461B-BDD2-51AAB6BE11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3034" y="1174024"/>
                  <a:ext cx="783270" cy="72170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TextBox 16">
                  <a:extLst>
                    <a:ext uri="{FF2B5EF4-FFF2-40B4-BE49-F238E27FC236}">
                      <a16:creationId xmlns="" xmlns:a16="http://schemas.microsoft.com/office/drawing/2014/main" id="{28AC2641-8445-44F7-BD31-8BC6A366769D}"/>
                    </a:ext>
                  </a:extLst>
                </p:cNvPr>
                <p:cNvSpPr txBox="1"/>
                <p:nvPr/>
              </p:nvSpPr>
              <p:spPr>
                <a:xfrm>
                  <a:off x="158940" y="1786424"/>
                  <a:ext cx="62061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/>
                    <a:t>N=2</a:t>
                  </a:r>
                </a:p>
              </p:txBody>
            </p:sp>
            <p:cxnSp>
              <p:nvCxnSpPr>
                <p:cNvPr id="18" name="Straight Connector 17">
                  <a:extLst>
                    <a:ext uri="{FF2B5EF4-FFF2-40B4-BE49-F238E27FC236}">
                      <a16:creationId xmlns="" xmlns:a16="http://schemas.microsoft.com/office/drawing/2014/main" id="{0FBB1150-5672-436D-8E85-990D1954D8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39350" y="1693002"/>
                  <a:ext cx="805646" cy="20272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="" xmlns:a16="http://schemas.microsoft.com/office/drawing/2014/main" id="{77B2985A-02B0-4AA5-B7CD-2445CC96A3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350" y="1895730"/>
                  <a:ext cx="819813" cy="2728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="" xmlns:a16="http://schemas.microsoft.com/office/drawing/2014/main" id="{F67EEBB1-686F-4546-8DEE-47C83F53DA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350" y="1895730"/>
                  <a:ext cx="817678" cy="7014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="" xmlns:a16="http://schemas.microsoft.com/office/drawing/2014/main" id="{FD14A169-6391-438D-B5A8-2B94337525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827556" y="954458"/>
                  <a:ext cx="947651" cy="21828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="" xmlns:a16="http://schemas.microsoft.com/office/drawing/2014/main" id="{2C9D6952-555E-465C-BB12-015F6FD506B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7556" y="1176503"/>
                  <a:ext cx="90491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TextBox 24">
                  <a:extLst>
                    <a:ext uri="{FF2B5EF4-FFF2-40B4-BE49-F238E27FC236}">
                      <a16:creationId xmlns="" xmlns:a16="http://schemas.microsoft.com/office/drawing/2014/main" id="{F4A4B6F1-2394-4B0A-9580-EF468F0ABA65}"/>
                    </a:ext>
                  </a:extLst>
                </p:cNvPr>
                <p:cNvSpPr txBox="1"/>
                <p:nvPr/>
              </p:nvSpPr>
              <p:spPr>
                <a:xfrm>
                  <a:off x="2729487" y="820104"/>
                  <a:ext cx="29371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/>
                    <a:t>2</a:t>
                  </a:r>
                </a:p>
              </p:txBody>
            </p:sp>
            <p:cxnSp>
              <p:nvCxnSpPr>
                <p:cNvPr id="26" name="Straight Connector 25">
                  <a:extLst>
                    <a:ext uri="{FF2B5EF4-FFF2-40B4-BE49-F238E27FC236}">
                      <a16:creationId xmlns="" xmlns:a16="http://schemas.microsoft.com/office/drawing/2014/main" id="{43D32861-09CF-41E1-B932-B7B5097C3DA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827556" y="1051079"/>
                  <a:ext cx="947651" cy="1254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TextBox 26">
                  <a:extLst>
                    <a:ext uri="{FF2B5EF4-FFF2-40B4-BE49-F238E27FC236}">
                      <a16:creationId xmlns="" xmlns:a16="http://schemas.microsoft.com/office/drawing/2014/main" id="{EF0A381E-F61C-4B75-8E14-9ADEADEEED41}"/>
                    </a:ext>
                  </a:extLst>
                </p:cNvPr>
                <p:cNvSpPr txBox="1"/>
                <p:nvPr/>
              </p:nvSpPr>
              <p:spPr>
                <a:xfrm>
                  <a:off x="2729487" y="941772"/>
                  <a:ext cx="29371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/>
                    <a:t>1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="" xmlns:a16="http://schemas.microsoft.com/office/drawing/2014/main" id="{58C519E5-884E-4F5D-BAEE-42BFB4E00D2F}"/>
                    </a:ext>
                  </a:extLst>
                </p:cNvPr>
                <p:cNvSpPr txBox="1"/>
                <p:nvPr/>
              </p:nvSpPr>
              <p:spPr>
                <a:xfrm>
                  <a:off x="2729487" y="1063439"/>
                  <a:ext cx="29371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/>
                    <a:t>0</a:t>
                  </a: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="" xmlns:a16="http://schemas.microsoft.com/office/drawing/2014/main" id="{CCEDD8EB-FFF4-44BD-A647-734685A4E0D4}"/>
                    </a:ext>
                  </a:extLst>
                </p:cNvPr>
                <p:cNvSpPr txBox="1"/>
                <p:nvPr/>
              </p:nvSpPr>
              <p:spPr>
                <a:xfrm>
                  <a:off x="2680996" y="1185107"/>
                  <a:ext cx="39069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/>
                    <a:t>-1</a:t>
                  </a: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="" xmlns:a16="http://schemas.microsoft.com/office/drawing/2014/main" id="{000CF54F-BD5D-4BF0-8217-33ADEEB88674}"/>
                    </a:ext>
                  </a:extLst>
                </p:cNvPr>
                <p:cNvSpPr txBox="1"/>
                <p:nvPr/>
              </p:nvSpPr>
              <p:spPr>
                <a:xfrm>
                  <a:off x="2680996" y="1306774"/>
                  <a:ext cx="39069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/>
                    <a:t>-2</a:t>
                  </a:r>
                </a:p>
              </p:txBody>
            </p:sp>
            <p:cxnSp>
              <p:nvCxnSpPr>
                <p:cNvPr id="31" name="Straight Connector 30">
                  <a:extLst>
                    <a:ext uri="{FF2B5EF4-FFF2-40B4-BE49-F238E27FC236}">
                      <a16:creationId xmlns="" xmlns:a16="http://schemas.microsoft.com/office/drawing/2014/main" id="{D2775E45-884C-48CE-A5F4-2A2DF58D8FA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7556" y="1172743"/>
                  <a:ext cx="877686" cy="2395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="" xmlns:a16="http://schemas.microsoft.com/office/drawing/2014/main" id="{4A668462-FB25-46F8-B7F9-BDAFED5D7F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7556" y="1175166"/>
                  <a:ext cx="894525" cy="11415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="" xmlns:a16="http://schemas.microsoft.com/office/drawing/2014/main" id="{DCBDBBD8-9ED0-4B7F-B622-631FD613B50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836114" y="841641"/>
                  <a:ext cx="910212" cy="327605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="" xmlns:a16="http://schemas.microsoft.com/office/drawing/2014/main" id="{CECA5FAB-3908-4C49-97DC-45834EEF56C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45579" y="1181667"/>
                  <a:ext cx="876502" cy="3967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TextBox 35">
                  <a:extLst>
                    <a:ext uri="{FF2B5EF4-FFF2-40B4-BE49-F238E27FC236}">
                      <a16:creationId xmlns="" xmlns:a16="http://schemas.microsoft.com/office/drawing/2014/main" id="{4B3FFB61-FCD7-46D2-A1FC-CADFE87A2CB5}"/>
                    </a:ext>
                  </a:extLst>
                </p:cNvPr>
                <p:cNvSpPr txBox="1"/>
                <p:nvPr/>
              </p:nvSpPr>
              <p:spPr>
                <a:xfrm>
                  <a:off x="2681905" y="1463386"/>
                  <a:ext cx="39069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/>
                    <a:t>-3</a:t>
                  </a:r>
                </a:p>
              </p:txBody>
            </p:sp>
            <p:cxnSp>
              <p:nvCxnSpPr>
                <p:cNvPr id="11" name="Straight Arrow Connector 10">
                  <a:extLst>
                    <a:ext uri="{FF2B5EF4-FFF2-40B4-BE49-F238E27FC236}">
                      <a16:creationId xmlns="" xmlns:a16="http://schemas.microsoft.com/office/drawing/2014/main" id="{104F96E8-72EE-4034-BD2F-6B733BD445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4000" y="2056002"/>
                  <a:ext cx="0" cy="1936743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TextBox 11">
                  <a:extLst>
                    <a:ext uri="{FF2B5EF4-FFF2-40B4-BE49-F238E27FC236}">
                      <a16:creationId xmlns="" xmlns:a16="http://schemas.microsoft.com/office/drawing/2014/main" id="{0EE8D5B9-B4C6-49C8-B1E2-6CAC7753274E}"/>
                    </a:ext>
                  </a:extLst>
                </p:cNvPr>
                <p:cNvSpPr txBox="1"/>
                <p:nvPr/>
              </p:nvSpPr>
              <p:spPr>
                <a:xfrm>
                  <a:off x="116380" y="2604022"/>
                  <a:ext cx="866586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400" dirty="0"/>
                    <a:t>41 GHz</a:t>
                  </a:r>
                </a:p>
              </p:txBody>
            </p:sp>
            <p:sp>
              <p:nvSpPr>
                <p:cNvPr id="113" name="TextBox 112">
                  <a:extLst>
                    <a:ext uri="{FF2B5EF4-FFF2-40B4-BE49-F238E27FC236}">
                      <a16:creationId xmlns="" xmlns:a16="http://schemas.microsoft.com/office/drawing/2014/main" id="{C3CBAB04-C858-458B-B8F7-39685FECA959}"/>
                    </a:ext>
                  </a:extLst>
                </p:cNvPr>
                <p:cNvSpPr txBox="1"/>
                <p:nvPr/>
              </p:nvSpPr>
              <p:spPr>
                <a:xfrm>
                  <a:off x="1417992" y="2470079"/>
                  <a:ext cx="49176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/>
                    <a:t>F=2</a:t>
                  </a:r>
                </a:p>
              </p:txBody>
            </p:sp>
            <p:sp>
              <p:nvSpPr>
                <p:cNvPr id="114" name="TextBox 113">
                  <a:extLst>
                    <a:ext uri="{FF2B5EF4-FFF2-40B4-BE49-F238E27FC236}">
                      <a16:creationId xmlns="" xmlns:a16="http://schemas.microsoft.com/office/drawing/2014/main" id="{7A0A2F76-E4C1-4617-AF5A-7808368F5789}"/>
                    </a:ext>
                  </a:extLst>
                </p:cNvPr>
                <p:cNvSpPr txBox="1"/>
                <p:nvPr/>
              </p:nvSpPr>
              <p:spPr>
                <a:xfrm>
                  <a:off x="1412449" y="1544596"/>
                  <a:ext cx="49176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/>
                    <a:t>F=2</a:t>
                  </a:r>
                </a:p>
              </p:txBody>
            </p:sp>
          </p:grpSp>
        </p:grpSp>
      </p:grpSp>
      <p:cxnSp>
        <p:nvCxnSpPr>
          <p:cNvPr id="111" name="Straight Connector 110">
            <a:extLst>
              <a:ext uri="{FF2B5EF4-FFF2-40B4-BE49-F238E27FC236}">
                <a16:creationId xmlns="" xmlns:a16="http://schemas.microsoft.com/office/drawing/2014/main" id="{9FDE3EB5-9B9D-4596-A61A-D4BC3D64C05A}"/>
              </a:ext>
            </a:extLst>
          </p:cNvPr>
          <p:cNvCxnSpPr>
            <a:cxnSpLocks/>
          </p:cNvCxnSpPr>
          <p:nvPr/>
        </p:nvCxnSpPr>
        <p:spPr>
          <a:xfrm flipV="1">
            <a:off x="2495176" y="926352"/>
            <a:ext cx="0" cy="2223247"/>
          </a:xfrm>
          <a:prstGeom prst="line">
            <a:avLst/>
          </a:prstGeom>
          <a:ln w="28575">
            <a:solidFill>
              <a:srgbClr val="E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Rectangle 147">
            <a:extLst>
              <a:ext uri="{FF2B5EF4-FFF2-40B4-BE49-F238E27FC236}">
                <a16:creationId xmlns="" xmlns:a16="http://schemas.microsoft.com/office/drawing/2014/main" id="{E5B4F918-5C96-45D8-84D2-CE9445B19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-11705"/>
            <a:ext cx="1261735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000" dirty="0" smtClean="0">
                <a:solidFill>
                  <a:srgbClr val="0000CC"/>
                </a:solidFill>
              </a:rPr>
              <a:t>Rotational coherence times (free space)</a:t>
            </a:r>
            <a:endParaRPr lang="en-GB" sz="4000" dirty="0">
              <a:solidFill>
                <a:srgbClr val="0000CC"/>
              </a:solidFill>
            </a:endParaRPr>
          </a:p>
        </p:txBody>
      </p:sp>
      <p:grpSp>
        <p:nvGrpSpPr>
          <p:cNvPr id="127" name="Group 126">
            <a:extLst>
              <a:ext uri="{FF2B5EF4-FFF2-40B4-BE49-F238E27FC236}">
                <a16:creationId xmlns="" xmlns:a16="http://schemas.microsoft.com/office/drawing/2014/main" id="{421C458A-BB59-4A30-AB47-95C3F0389F0E}"/>
              </a:ext>
            </a:extLst>
          </p:cNvPr>
          <p:cNvGrpSpPr/>
          <p:nvPr/>
        </p:nvGrpSpPr>
        <p:grpSpPr>
          <a:xfrm>
            <a:off x="3747232" y="761176"/>
            <a:ext cx="5601965" cy="2998799"/>
            <a:chOff x="3329631" y="1030406"/>
            <a:chExt cx="5601965" cy="2998799"/>
          </a:xfrm>
        </p:grpSpPr>
        <p:pic>
          <p:nvPicPr>
            <p:cNvPr id="128" name="Picture 127">
              <a:extLst>
                <a:ext uri="{FF2B5EF4-FFF2-40B4-BE49-F238E27FC236}">
                  <a16:creationId xmlns="" xmlns:a16="http://schemas.microsoft.com/office/drawing/2014/main" id="{9A8BE10E-129B-4CBA-B6F6-A1D845350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56440" y="1030406"/>
              <a:ext cx="4975156" cy="2518012"/>
            </a:xfrm>
            <a:prstGeom prst="rect">
              <a:avLst/>
            </a:prstGeom>
          </p:spPr>
        </p:pic>
        <p:sp>
          <p:nvSpPr>
            <p:cNvPr id="129" name="TextBox 128">
              <a:extLst>
                <a:ext uri="{FF2B5EF4-FFF2-40B4-BE49-F238E27FC236}">
                  <a16:creationId xmlns="" xmlns:a16="http://schemas.microsoft.com/office/drawing/2014/main" id="{A0BC8F69-49A3-49AB-9ABD-560726A511AA}"/>
                </a:ext>
              </a:extLst>
            </p:cNvPr>
            <p:cNvSpPr txBox="1"/>
            <p:nvPr/>
          </p:nvSpPr>
          <p:spPr>
            <a:xfrm flipH="1">
              <a:off x="3873916" y="3392604"/>
              <a:ext cx="2067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0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="" xmlns:a16="http://schemas.microsoft.com/office/drawing/2014/main" id="{EA851B32-5D97-4E47-83F9-FDE80B93D050}"/>
                </a:ext>
              </a:extLst>
            </p:cNvPr>
            <p:cNvSpPr txBox="1"/>
            <p:nvPr/>
          </p:nvSpPr>
          <p:spPr>
            <a:xfrm flipH="1">
              <a:off x="5084018" y="3392604"/>
              <a:ext cx="2067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2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="" xmlns:a16="http://schemas.microsoft.com/office/drawing/2014/main" id="{273727A9-600C-4771-A594-09CE1BC957A4}"/>
                </a:ext>
              </a:extLst>
            </p:cNvPr>
            <p:cNvSpPr txBox="1"/>
            <p:nvPr/>
          </p:nvSpPr>
          <p:spPr>
            <a:xfrm flipH="1">
              <a:off x="6294119" y="3392604"/>
              <a:ext cx="2067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4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="" xmlns:a16="http://schemas.microsoft.com/office/drawing/2014/main" id="{1B5F5693-546F-4C39-A51C-B0DB91AFA7BA}"/>
                </a:ext>
              </a:extLst>
            </p:cNvPr>
            <p:cNvSpPr txBox="1"/>
            <p:nvPr/>
          </p:nvSpPr>
          <p:spPr>
            <a:xfrm flipH="1">
              <a:off x="7504221" y="3392604"/>
              <a:ext cx="2067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6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="" xmlns:a16="http://schemas.microsoft.com/office/drawing/2014/main" id="{866C1C84-CF64-4A93-B54E-8793111C575C}"/>
                </a:ext>
              </a:extLst>
            </p:cNvPr>
            <p:cNvSpPr txBox="1"/>
            <p:nvPr/>
          </p:nvSpPr>
          <p:spPr>
            <a:xfrm flipH="1">
              <a:off x="8714322" y="3392604"/>
              <a:ext cx="2067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8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="" xmlns:a16="http://schemas.microsoft.com/office/drawing/2014/main" id="{1923ECF3-9268-451F-988F-953C38E75A20}"/>
                </a:ext>
              </a:extLst>
            </p:cNvPr>
            <p:cNvSpPr txBox="1"/>
            <p:nvPr/>
          </p:nvSpPr>
          <p:spPr>
            <a:xfrm flipH="1">
              <a:off x="3732663" y="2968387"/>
              <a:ext cx="2251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4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="" xmlns:a16="http://schemas.microsoft.com/office/drawing/2014/main" id="{1712ECCB-6966-43C3-9AF6-5BBCB8F68EC4}"/>
                </a:ext>
              </a:extLst>
            </p:cNvPr>
            <p:cNvSpPr txBox="1"/>
            <p:nvPr/>
          </p:nvSpPr>
          <p:spPr>
            <a:xfrm flipH="1">
              <a:off x="3726066" y="2363336"/>
              <a:ext cx="2067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8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="" xmlns:a16="http://schemas.microsoft.com/office/drawing/2014/main" id="{91DF5F22-5716-41B8-A1C9-3F76D923FE14}"/>
                </a:ext>
              </a:extLst>
            </p:cNvPr>
            <p:cNvSpPr txBox="1"/>
            <p:nvPr/>
          </p:nvSpPr>
          <p:spPr>
            <a:xfrm flipH="1">
              <a:off x="3637129" y="1769659"/>
              <a:ext cx="445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12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="" xmlns:a16="http://schemas.microsoft.com/office/drawing/2014/main" id="{F032704E-D0B5-47FB-ABEE-92B0C4781143}"/>
                </a:ext>
              </a:extLst>
            </p:cNvPr>
            <p:cNvSpPr txBox="1"/>
            <p:nvPr/>
          </p:nvSpPr>
          <p:spPr>
            <a:xfrm flipH="1">
              <a:off x="3618932" y="1178256"/>
              <a:ext cx="445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16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="" xmlns:a16="http://schemas.microsoft.com/office/drawing/2014/main" id="{52549479-D287-43E0-B31C-FC9216D2D3B7}"/>
                </a:ext>
              </a:extLst>
            </p:cNvPr>
            <p:cNvSpPr txBox="1"/>
            <p:nvPr/>
          </p:nvSpPr>
          <p:spPr>
            <a:xfrm rot="16200000">
              <a:off x="2415441" y="1965068"/>
              <a:ext cx="21977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N=1 population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="" xmlns:a16="http://schemas.microsoft.com/office/drawing/2014/main" id="{26B6FB25-BAF9-4D46-9DFE-B11E08873893}"/>
                </a:ext>
              </a:extLst>
            </p:cNvPr>
            <p:cNvSpPr txBox="1"/>
            <p:nvPr/>
          </p:nvSpPr>
          <p:spPr>
            <a:xfrm>
              <a:off x="5283964" y="3659873"/>
              <a:ext cx="2326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Evolution time (</a:t>
              </a:r>
              <a:r>
                <a:rPr lang="en-GB" dirty="0" err="1"/>
                <a:t>ms</a:t>
              </a:r>
              <a:r>
                <a:rPr lang="en-GB" dirty="0"/>
                <a:t>)</a:t>
              </a:r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="" xmlns:a16="http://schemas.microsoft.com/office/drawing/2014/main" id="{F1A2B01F-D625-4121-907E-FFC6DE71A529}"/>
                </a:ext>
              </a:extLst>
            </p:cNvPr>
            <p:cNvSpPr/>
            <p:nvPr/>
          </p:nvSpPr>
          <p:spPr>
            <a:xfrm>
              <a:off x="8195481" y="1282890"/>
              <a:ext cx="443552" cy="3753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5" name="TextBox 154">
            <a:extLst>
              <a:ext uri="{FF2B5EF4-FFF2-40B4-BE49-F238E27FC236}">
                <a16:creationId xmlns="" xmlns:a16="http://schemas.microsoft.com/office/drawing/2014/main" id="{C1A4BD63-0BD2-4175-82C4-247D10036817}"/>
              </a:ext>
            </a:extLst>
          </p:cNvPr>
          <p:cNvSpPr txBox="1"/>
          <p:nvPr/>
        </p:nvSpPr>
        <p:spPr>
          <a:xfrm>
            <a:off x="9337031" y="1721956"/>
            <a:ext cx="2803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>
                <a:solidFill>
                  <a:srgbClr val="EA0000"/>
                </a:solidFill>
              </a:rPr>
              <a:t>τ</a:t>
            </a:r>
            <a:r>
              <a:rPr lang="en-GB" sz="2000" baseline="-25000" dirty="0">
                <a:solidFill>
                  <a:srgbClr val="EA0000"/>
                </a:solidFill>
              </a:rPr>
              <a:t>c</a:t>
            </a:r>
            <a:r>
              <a:rPr lang="en-GB" sz="2000" dirty="0">
                <a:solidFill>
                  <a:srgbClr val="EA0000"/>
                </a:solidFill>
              </a:rPr>
              <a:t> = 16 </a:t>
            </a:r>
            <a:r>
              <a:rPr lang="en-GB" sz="2000" dirty="0" err="1">
                <a:solidFill>
                  <a:srgbClr val="EA0000"/>
                </a:solidFill>
              </a:rPr>
              <a:t>ms</a:t>
            </a:r>
            <a:endParaRPr lang="en-GB" sz="2000" dirty="0">
              <a:solidFill>
                <a:srgbClr val="EA0000"/>
              </a:solidFill>
            </a:endParaRPr>
          </a:p>
          <a:p>
            <a:pPr algn="ctr"/>
            <a:r>
              <a:rPr lang="en-GB" sz="2000" dirty="0" smtClean="0">
                <a:solidFill>
                  <a:srgbClr val="EA0000"/>
                </a:solidFill>
              </a:rPr>
              <a:t>Motion-limited </a:t>
            </a:r>
            <a:r>
              <a:rPr lang="en-GB" sz="2000" dirty="0">
                <a:solidFill>
                  <a:srgbClr val="EA0000"/>
                </a:solidFill>
              </a:rPr>
              <a:t>(50 </a:t>
            </a:r>
            <a:r>
              <a:rPr lang="en-GB" sz="2000" dirty="0" smtClean="0">
                <a:solidFill>
                  <a:srgbClr val="EA0000"/>
                </a:solidFill>
              </a:rPr>
              <a:t>µK</a:t>
            </a:r>
            <a:r>
              <a:rPr lang="en-GB" sz="2000" dirty="0">
                <a:solidFill>
                  <a:srgbClr val="EA0000"/>
                </a:solidFill>
              </a:rPr>
              <a:t>)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="" xmlns:a16="http://schemas.microsoft.com/office/drawing/2014/main" id="{230770FE-E611-441B-8994-D0B2EE879ED1}"/>
              </a:ext>
            </a:extLst>
          </p:cNvPr>
          <p:cNvSpPr txBox="1"/>
          <p:nvPr/>
        </p:nvSpPr>
        <p:spPr>
          <a:xfrm>
            <a:off x="9393808" y="4366545"/>
            <a:ext cx="2552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>
                <a:solidFill>
                  <a:srgbClr val="EA0000"/>
                </a:solidFill>
              </a:rPr>
              <a:t>τ</a:t>
            </a:r>
            <a:r>
              <a:rPr lang="en-GB" sz="2000" baseline="-25000" dirty="0">
                <a:solidFill>
                  <a:srgbClr val="EA0000"/>
                </a:solidFill>
              </a:rPr>
              <a:t>c</a:t>
            </a:r>
            <a:r>
              <a:rPr lang="en-GB" sz="2000" dirty="0">
                <a:solidFill>
                  <a:srgbClr val="EA0000"/>
                </a:solidFill>
              </a:rPr>
              <a:t> </a:t>
            </a:r>
            <a:r>
              <a:rPr lang="en-GB" sz="2000">
                <a:solidFill>
                  <a:srgbClr val="EA0000"/>
                </a:solidFill>
              </a:rPr>
              <a:t>&gt; </a:t>
            </a:r>
            <a:r>
              <a:rPr lang="en-GB" sz="2000" smtClean="0">
                <a:solidFill>
                  <a:srgbClr val="EA0000"/>
                </a:solidFill>
              </a:rPr>
              <a:t>47 </a:t>
            </a:r>
            <a:r>
              <a:rPr lang="en-GB" sz="2000" dirty="0" err="1">
                <a:solidFill>
                  <a:srgbClr val="EA0000"/>
                </a:solidFill>
              </a:rPr>
              <a:t>ms</a:t>
            </a:r>
            <a:endParaRPr lang="en-GB" sz="2000" dirty="0">
              <a:solidFill>
                <a:srgbClr val="EA0000"/>
              </a:solidFill>
            </a:endParaRPr>
          </a:p>
        </p:txBody>
      </p:sp>
      <p:grpSp>
        <p:nvGrpSpPr>
          <p:cNvPr id="157" name="Group 156"/>
          <p:cNvGrpSpPr/>
          <p:nvPr/>
        </p:nvGrpSpPr>
        <p:grpSpPr>
          <a:xfrm>
            <a:off x="10464042" y="2718997"/>
            <a:ext cx="1583765" cy="1051858"/>
            <a:chOff x="9526493" y="2731245"/>
            <a:chExt cx="1583765" cy="1051858"/>
          </a:xfrm>
        </p:grpSpPr>
        <p:sp>
          <p:nvSpPr>
            <p:cNvPr id="158" name="Arrow: Down 32">
              <a:extLst>
                <a:ext uri="{FF2B5EF4-FFF2-40B4-BE49-F238E27FC236}">
                  <a16:creationId xmlns="" xmlns:a16="http://schemas.microsoft.com/office/drawing/2014/main" id="{CF1055EF-B703-44AC-AA20-A1882547B019}"/>
                </a:ext>
              </a:extLst>
            </p:cNvPr>
            <p:cNvSpPr/>
            <p:nvPr/>
          </p:nvSpPr>
          <p:spPr>
            <a:xfrm>
              <a:off x="9526493" y="2731245"/>
              <a:ext cx="310777" cy="1051858"/>
            </a:xfrm>
            <a:prstGeom prst="downArrow">
              <a:avLst>
                <a:gd name="adj1" fmla="val 40476"/>
                <a:gd name="adj2" fmla="val 50000"/>
              </a:avLst>
            </a:prstGeom>
            <a:solidFill>
              <a:srgbClr val="EA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9" name="TextBox 158">
              <a:extLst>
                <a:ext uri="{FF2B5EF4-FFF2-40B4-BE49-F238E27FC236}">
                  <a16:creationId xmlns="" xmlns:a16="http://schemas.microsoft.com/office/drawing/2014/main" id="{4B0A2F57-0A7F-41C2-82F8-E41AD4DFA8DF}"/>
                </a:ext>
              </a:extLst>
            </p:cNvPr>
            <p:cNvSpPr txBox="1"/>
            <p:nvPr/>
          </p:nvSpPr>
          <p:spPr>
            <a:xfrm>
              <a:off x="9705787" y="3012141"/>
              <a:ext cx="14044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rgbClr val="EA0000"/>
                  </a:solidFill>
                </a:rPr>
                <a:t>Spin-echo</a:t>
              </a:r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3857101" y="3772629"/>
            <a:ext cx="5564000" cy="3078495"/>
            <a:chOff x="2919552" y="3784877"/>
            <a:chExt cx="5564000" cy="3078495"/>
          </a:xfrm>
        </p:grpSpPr>
        <p:grpSp>
          <p:nvGrpSpPr>
            <p:cNvPr id="161" name="Group 160">
              <a:extLst>
                <a:ext uri="{FF2B5EF4-FFF2-40B4-BE49-F238E27FC236}">
                  <a16:creationId xmlns="" xmlns:a16="http://schemas.microsoft.com/office/drawing/2014/main" id="{88D84DC4-959A-4080-84B5-1B9D406D1F00}"/>
                </a:ext>
              </a:extLst>
            </p:cNvPr>
            <p:cNvGrpSpPr/>
            <p:nvPr/>
          </p:nvGrpSpPr>
          <p:grpSpPr>
            <a:xfrm>
              <a:off x="2919552" y="3784877"/>
              <a:ext cx="5564000" cy="3078495"/>
              <a:chOff x="3439500" y="3964171"/>
              <a:chExt cx="5564000" cy="3078495"/>
            </a:xfrm>
          </p:grpSpPr>
          <p:pic>
            <p:nvPicPr>
              <p:cNvPr id="164" name="Picture 163">
                <a:extLst>
                  <a:ext uri="{FF2B5EF4-FFF2-40B4-BE49-F238E27FC236}">
                    <a16:creationId xmlns="" xmlns:a16="http://schemas.microsoft.com/office/drawing/2014/main" id="{5548AAFC-2234-49F2-ADCC-DC398DB380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89696" y="4038131"/>
                <a:ext cx="5013804" cy="2519618"/>
              </a:xfrm>
              <a:prstGeom prst="rect">
                <a:avLst/>
              </a:prstGeom>
            </p:spPr>
          </p:pic>
          <p:sp>
            <p:nvSpPr>
              <p:cNvPr id="165" name="TextBox 164">
                <a:extLst>
                  <a:ext uri="{FF2B5EF4-FFF2-40B4-BE49-F238E27FC236}">
                    <a16:creationId xmlns="" xmlns:a16="http://schemas.microsoft.com/office/drawing/2014/main" id="{6B0B9379-3540-4F69-893F-0B95FCC0C9A6}"/>
                  </a:ext>
                </a:extLst>
              </p:cNvPr>
              <p:cNvSpPr txBox="1"/>
              <p:nvPr/>
            </p:nvSpPr>
            <p:spPr>
              <a:xfrm flipH="1">
                <a:off x="4410383" y="6415861"/>
                <a:ext cx="5443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26</a:t>
                </a:r>
              </a:p>
            </p:txBody>
          </p:sp>
          <p:sp>
            <p:nvSpPr>
              <p:cNvPr id="166" name="TextBox 165">
                <a:extLst>
                  <a:ext uri="{FF2B5EF4-FFF2-40B4-BE49-F238E27FC236}">
                    <a16:creationId xmlns="" xmlns:a16="http://schemas.microsoft.com/office/drawing/2014/main" id="{74099FA1-E8D6-402C-A52E-17F9C8281121}"/>
                  </a:ext>
                </a:extLst>
              </p:cNvPr>
              <p:cNvSpPr txBox="1"/>
              <p:nvPr/>
            </p:nvSpPr>
            <p:spPr>
              <a:xfrm flipH="1">
                <a:off x="5545704" y="6415861"/>
                <a:ext cx="5443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28</a:t>
                </a:r>
              </a:p>
            </p:txBody>
          </p:sp>
          <p:sp>
            <p:nvSpPr>
              <p:cNvPr id="167" name="TextBox 166">
                <a:extLst>
                  <a:ext uri="{FF2B5EF4-FFF2-40B4-BE49-F238E27FC236}">
                    <a16:creationId xmlns="" xmlns:a16="http://schemas.microsoft.com/office/drawing/2014/main" id="{AC51E643-1D1B-4D8E-8ADF-9BFB2751A9FA}"/>
                  </a:ext>
                </a:extLst>
              </p:cNvPr>
              <p:cNvSpPr txBox="1"/>
              <p:nvPr/>
            </p:nvSpPr>
            <p:spPr>
              <a:xfrm flipH="1">
                <a:off x="6681025" y="6415861"/>
                <a:ext cx="5443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30</a:t>
                </a:r>
              </a:p>
            </p:txBody>
          </p:sp>
          <p:sp>
            <p:nvSpPr>
              <p:cNvPr id="168" name="TextBox 167">
                <a:extLst>
                  <a:ext uri="{FF2B5EF4-FFF2-40B4-BE49-F238E27FC236}">
                    <a16:creationId xmlns="" xmlns:a16="http://schemas.microsoft.com/office/drawing/2014/main" id="{C8A92203-722A-46CC-BC71-8A6EFFD5EC9F}"/>
                  </a:ext>
                </a:extLst>
              </p:cNvPr>
              <p:cNvSpPr txBox="1"/>
              <p:nvPr/>
            </p:nvSpPr>
            <p:spPr>
              <a:xfrm flipH="1">
                <a:off x="7816346" y="6415861"/>
                <a:ext cx="5443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32</a:t>
                </a:r>
              </a:p>
            </p:txBody>
          </p:sp>
          <p:sp>
            <p:nvSpPr>
              <p:cNvPr id="169" name="TextBox 168">
                <a:extLst>
                  <a:ext uri="{FF2B5EF4-FFF2-40B4-BE49-F238E27FC236}">
                    <a16:creationId xmlns="" xmlns:a16="http://schemas.microsoft.com/office/drawing/2014/main" id="{86E94AC4-9477-4CE4-B776-2146A78A10EA}"/>
                  </a:ext>
                </a:extLst>
              </p:cNvPr>
              <p:cNvSpPr txBox="1"/>
              <p:nvPr/>
            </p:nvSpPr>
            <p:spPr>
              <a:xfrm>
                <a:off x="3774558" y="6278525"/>
                <a:ext cx="2817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2</a:t>
                </a:r>
              </a:p>
            </p:txBody>
          </p:sp>
          <p:sp>
            <p:nvSpPr>
              <p:cNvPr id="170" name="TextBox 169">
                <a:extLst>
                  <a:ext uri="{FF2B5EF4-FFF2-40B4-BE49-F238E27FC236}">
                    <a16:creationId xmlns="" xmlns:a16="http://schemas.microsoft.com/office/drawing/2014/main" id="{50613418-72BB-4AE3-B2F2-C380F06EF85A}"/>
                  </a:ext>
                </a:extLst>
              </p:cNvPr>
              <p:cNvSpPr txBox="1"/>
              <p:nvPr/>
            </p:nvSpPr>
            <p:spPr>
              <a:xfrm>
                <a:off x="3774558" y="5489943"/>
                <a:ext cx="2817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4</a:t>
                </a:r>
              </a:p>
            </p:txBody>
          </p:sp>
          <p:sp>
            <p:nvSpPr>
              <p:cNvPr id="171" name="TextBox 170">
                <a:extLst>
                  <a:ext uri="{FF2B5EF4-FFF2-40B4-BE49-F238E27FC236}">
                    <a16:creationId xmlns="" xmlns:a16="http://schemas.microsoft.com/office/drawing/2014/main" id="{961E20B6-F827-4C20-9A00-02927946A8A0}"/>
                  </a:ext>
                </a:extLst>
              </p:cNvPr>
              <p:cNvSpPr txBox="1"/>
              <p:nvPr/>
            </p:nvSpPr>
            <p:spPr>
              <a:xfrm>
                <a:off x="3774558" y="4735032"/>
                <a:ext cx="2817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6</a:t>
                </a:r>
              </a:p>
            </p:txBody>
          </p:sp>
          <p:sp>
            <p:nvSpPr>
              <p:cNvPr id="172" name="TextBox 171">
                <a:extLst>
                  <a:ext uri="{FF2B5EF4-FFF2-40B4-BE49-F238E27FC236}">
                    <a16:creationId xmlns="" xmlns:a16="http://schemas.microsoft.com/office/drawing/2014/main" id="{99ACA864-48CE-44A4-A968-F1D1A0D22A77}"/>
                  </a:ext>
                </a:extLst>
              </p:cNvPr>
              <p:cNvSpPr txBox="1"/>
              <p:nvPr/>
            </p:nvSpPr>
            <p:spPr>
              <a:xfrm>
                <a:off x="3774558" y="3964171"/>
                <a:ext cx="2817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8</a:t>
                </a:r>
              </a:p>
            </p:txBody>
          </p:sp>
          <p:sp>
            <p:nvSpPr>
              <p:cNvPr id="173" name="TextBox 172">
                <a:extLst>
                  <a:ext uri="{FF2B5EF4-FFF2-40B4-BE49-F238E27FC236}">
                    <a16:creationId xmlns="" xmlns:a16="http://schemas.microsoft.com/office/drawing/2014/main" id="{27D9A5F5-D5C4-4324-87BE-735CBE355039}"/>
                  </a:ext>
                </a:extLst>
              </p:cNvPr>
              <p:cNvSpPr txBox="1"/>
              <p:nvPr/>
            </p:nvSpPr>
            <p:spPr>
              <a:xfrm rot="16200000">
                <a:off x="2525310" y="5068005"/>
                <a:ext cx="21977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N=1 population</a:t>
                </a:r>
              </a:p>
            </p:txBody>
          </p:sp>
          <p:sp>
            <p:nvSpPr>
              <p:cNvPr id="174" name="TextBox 173">
                <a:extLst>
                  <a:ext uri="{FF2B5EF4-FFF2-40B4-BE49-F238E27FC236}">
                    <a16:creationId xmlns="" xmlns:a16="http://schemas.microsoft.com/office/drawing/2014/main" id="{734A9FD3-BCB5-4D7B-A2A6-1332FF50ED34}"/>
                  </a:ext>
                </a:extLst>
              </p:cNvPr>
              <p:cNvSpPr txBox="1"/>
              <p:nvPr/>
            </p:nvSpPr>
            <p:spPr>
              <a:xfrm>
                <a:off x="5324723" y="6673334"/>
                <a:ext cx="23269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Evolution time (</a:t>
                </a:r>
                <a:r>
                  <a:rPr lang="en-GB" dirty="0" err="1"/>
                  <a:t>ms</a:t>
                </a:r>
                <a:r>
                  <a:rPr lang="en-GB" dirty="0"/>
                  <a:t>)</a:t>
                </a:r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="" xmlns:a16="http://schemas.microsoft.com/office/drawing/2014/main" id="{B2DAB222-3475-4C1C-9E03-185D61641C89}"/>
                  </a:ext>
                </a:extLst>
              </p:cNvPr>
              <p:cNvSpPr/>
              <p:nvPr/>
            </p:nvSpPr>
            <p:spPr>
              <a:xfrm>
                <a:off x="8314660" y="4316819"/>
                <a:ext cx="372140" cy="3987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62" name="Rectangle 161"/>
            <p:cNvSpPr/>
            <p:nvPr/>
          </p:nvSpPr>
          <p:spPr>
            <a:xfrm>
              <a:off x="5896188" y="4027990"/>
              <a:ext cx="167271" cy="3508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6002968" y="4653024"/>
              <a:ext cx="72065" cy="16124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9651768" y="909026"/>
            <a:ext cx="1983136" cy="730586"/>
            <a:chOff x="3911295" y="4114148"/>
            <a:chExt cx="1983136" cy="730586"/>
          </a:xfrm>
        </p:grpSpPr>
        <p:sp>
          <p:nvSpPr>
            <p:cNvPr id="121" name="TextBox 120"/>
            <p:cNvSpPr txBox="1"/>
            <p:nvPr/>
          </p:nvSpPr>
          <p:spPr>
            <a:xfrm>
              <a:off x="3961992" y="4475402"/>
              <a:ext cx="3489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Symbol" panose="05050102010706020507" pitchFamily="18" charset="2"/>
                </a:rPr>
                <a:t>t</a:t>
              </a:r>
              <a:endParaRPr lang="en-GB" dirty="0">
                <a:latin typeface="Symbol" panose="05050102010706020507" pitchFamily="18" charset="2"/>
              </a:endParaRPr>
            </a:p>
          </p:txBody>
        </p:sp>
        <p:grpSp>
          <p:nvGrpSpPr>
            <p:cNvPr id="122" name="Group 121"/>
            <p:cNvGrpSpPr/>
            <p:nvPr/>
          </p:nvGrpSpPr>
          <p:grpSpPr>
            <a:xfrm>
              <a:off x="3911295" y="4223314"/>
              <a:ext cx="1983136" cy="386143"/>
              <a:chOff x="3868765" y="4223314"/>
              <a:chExt cx="1983136" cy="386143"/>
            </a:xfrm>
          </p:grpSpPr>
          <p:grpSp>
            <p:nvGrpSpPr>
              <p:cNvPr id="126" name="Group 125"/>
              <p:cNvGrpSpPr/>
              <p:nvPr/>
            </p:nvGrpSpPr>
            <p:grpSpPr>
              <a:xfrm>
                <a:off x="3868765" y="4237678"/>
                <a:ext cx="448053" cy="371779"/>
                <a:chOff x="3805735" y="2432293"/>
                <a:chExt cx="964739" cy="371779"/>
              </a:xfrm>
            </p:grpSpPr>
            <p:cxnSp>
              <p:nvCxnSpPr>
                <p:cNvPr id="141" name="Straight Connector 140"/>
                <p:cNvCxnSpPr/>
                <p:nvPr/>
              </p:nvCxnSpPr>
              <p:spPr>
                <a:xfrm>
                  <a:off x="3805735" y="2804072"/>
                  <a:ext cx="322694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 flipV="1">
                  <a:off x="4125433" y="2432293"/>
                  <a:ext cx="0" cy="371779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>
                  <a:off x="4128429" y="2432293"/>
                  <a:ext cx="35142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>
                  <a:off x="4486940" y="2432293"/>
                  <a:ext cx="0" cy="35741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Connector 175"/>
                <p:cNvCxnSpPr/>
                <p:nvPr/>
              </p:nvCxnSpPr>
              <p:spPr>
                <a:xfrm>
                  <a:off x="4479851" y="2789708"/>
                  <a:ext cx="290623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1" name="Group 130"/>
              <p:cNvGrpSpPr/>
              <p:nvPr/>
            </p:nvGrpSpPr>
            <p:grpSpPr>
              <a:xfrm>
                <a:off x="5403848" y="4223314"/>
                <a:ext cx="448053" cy="371779"/>
                <a:chOff x="3805735" y="2432293"/>
                <a:chExt cx="964739" cy="371779"/>
              </a:xfrm>
            </p:grpSpPr>
            <p:cxnSp>
              <p:nvCxnSpPr>
                <p:cNvPr id="133" name="Straight Connector 132"/>
                <p:cNvCxnSpPr/>
                <p:nvPr/>
              </p:nvCxnSpPr>
              <p:spPr>
                <a:xfrm>
                  <a:off x="3805735" y="2804072"/>
                  <a:ext cx="322694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 flipV="1">
                  <a:off x="4125433" y="2432293"/>
                  <a:ext cx="0" cy="371779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>
                  <a:off x="4128429" y="2432293"/>
                  <a:ext cx="35142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>
                  <a:off x="4486940" y="2432293"/>
                  <a:ext cx="0" cy="35741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>
                  <a:off x="4479851" y="2789708"/>
                  <a:ext cx="290623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2" name="Straight Connector 131"/>
              <p:cNvCxnSpPr/>
              <p:nvPr/>
            </p:nvCxnSpPr>
            <p:spPr>
              <a:xfrm>
                <a:off x="4295553" y="4595093"/>
                <a:ext cx="113523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3" name="TextBox 122"/>
            <p:cNvSpPr txBox="1"/>
            <p:nvPr/>
          </p:nvSpPr>
          <p:spPr>
            <a:xfrm>
              <a:off x="5521849" y="4471198"/>
              <a:ext cx="3489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Symbol" panose="05050102010706020507" pitchFamily="18" charset="2"/>
                </a:rPr>
                <a:t>t</a:t>
              </a:r>
              <a:endParaRPr lang="en-GB" dirty="0">
                <a:latin typeface="Symbol" panose="05050102010706020507" pitchFamily="18" charset="2"/>
              </a:endParaRPr>
            </a:p>
          </p:txBody>
        </p:sp>
        <p:cxnSp>
          <p:nvCxnSpPr>
            <p:cNvPr id="124" name="Straight Arrow Connector 123"/>
            <p:cNvCxnSpPr/>
            <p:nvPr/>
          </p:nvCxnSpPr>
          <p:spPr>
            <a:xfrm>
              <a:off x="4216538" y="4416385"/>
              <a:ext cx="137831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TextBox 124"/>
            <p:cNvSpPr txBox="1"/>
            <p:nvPr/>
          </p:nvSpPr>
          <p:spPr>
            <a:xfrm>
              <a:off x="4678446" y="4114148"/>
              <a:ext cx="3029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T</a:t>
              </a:r>
              <a:endParaRPr lang="en-GB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578832" y="4782297"/>
            <a:ext cx="2308864" cy="1070102"/>
            <a:chOff x="9578832" y="4782297"/>
            <a:chExt cx="2308864" cy="1070102"/>
          </a:xfrm>
        </p:grpSpPr>
        <p:sp>
          <p:nvSpPr>
            <p:cNvPr id="178" name="TextBox 177"/>
            <p:cNvSpPr txBox="1"/>
            <p:nvPr/>
          </p:nvSpPr>
          <p:spPr>
            <a:xfrm>
              <a:off x="9629529" y="5442960"/>
              <a:ext cx="3489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Symbol" panose="05050102010706020507" pitchFamily="18" charset="2"/>
                </a:rPr>
                <a:t>t</a:t>
              </a:r>
              <a:endParaRPr lang="en-GB" dirty="0">
                <a:latin typeface="Symbol" panose="05050102010706020507" pitchFamily="18" charset="2"/>
              </a:endParaRPr>
            </a:p>
          </p:txBody>
        </p:sp>
        <p:grpSp>
          <p:nvGrpSpPr>
            <p:cNvPr id="183" name="Group 182"/>
            <p:cNvGrpSpPr/>
            <p:nvPr/>
          </p:nvGrpSpPr>
          <p:grpSpPr>
            <a:xfrm>
              <a:off x="9578832" y="5205236"/>
              <a:ext cx="434037" cy="371779"/>
              <a:chOff x="3805735" y="2432293"/>
              <a:chExt cx="964739" cy="371779"/>
            </a:xfrm>
          </p:grpSpPr>
          <p:cxnSp>
            <p:nvCxnSpPr>
              <p:cNvPr id="191" name="Straight Connector 190"/>
              <p:cNvCxnSpPr/>
              <p:nvPr/>
            </p:nvCxnSpPr>
            <p:spPr>
              <a:xfrm>
                <a:off x="3805735" y="2804072"/>
                <a:ext cx="32269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 flipV="1">
                <a:off x="4125433" y="2432293"/>
                <a:ext cx="0" cy="37177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>
              <a:xfrm>
                <a:off x="4128429" y="2432293"/>
                <a:ext cx="35142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>
                <a:off x="4486940" y="2432293"/>
                <a:ext cx="0" cy="35741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>
                <a:off x="4479851" y="2789708"/>
                <a:ext cx="29062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4" name="Group 183"/>
            <p:cNvGrpSpPr/>
            <p:nvPr/>
          </p:nvGrpSpPr>
          <p:grpSpPr>
            <a:xfrm>
              <a:off x="11433216" y="5176455"/>
              <a:ext cx="434037" cy="371779"/>
              <a:chOff x="3805735" y="2432293"/>
              <a:chExt cx="964739" cy="371779"/>
            </a:xfrm>
          </p:grpSpPr>
          <p:cxnSp>
            <p:nvCxnSpPr>
              <p:cNvPr id="186" name="Straight Connector 185"/>
              <p:cNvCxnSpPr/>
              <p:nvPr/>
            </p:nvCxnSpPr>
            <p:spPr>
              <a:xfrm>
                <a:off x="3805735" y="2804072"/>
                <a:ext cx="32269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 flipV="1">
                <a:off x="4125433" y="2432293"/>
                <a:ext cx="0" cy="37177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4128429" y="2432293"/>
                <a:ext cx="35142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4486940" y="2432293"/>
                <a:ext cx="0" cy="35741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>
                <a:off x="4479851" y="2789708"/>
                <a:ext cx="29062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5" name="Straight Connector 184"/>
            <p:cNvCxnSpPr/>
            <p:nvPr/>
          </p:nvCxnSpPr>
          <p:spPr>
            <a:xfrm>
              <a:off x="9992269" y="5562651"/>
              <a:ext cx="36942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TextBox 179"/>
            <p:cNvSpPr txBox="1"/>
            <p:nvPr/>
          </p:nvSpPr>
          <p:spPr>
            <a:xfrm>
              <a:off x="11538778" y="5442960"/>
              <a:ext cx="3489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Symbol" panose="05050102010706020507" pitchFamily="18" charset="2"/>
                </a:rPr>
                <a:t>t</a:t>
              </a:r>
              <a:endParaRPr lang="en-GB" dirty="0">
                <a:latin typeface="Symbol" panose="05050102010706020507" pitchFamily="18" charset="2"/>
              </a:endParaRPr>
            </a:p>
          </p:txBody>
        </p:sp>
        <p:cxnSp>
          <p:nvCxnSpPr>
            <p:cNvPr id="181" name="Straight Arrow Connector 180"/>
            <p:cNvCxnSpPr/>
            <p:nvPr/>
          </p:nvCxnSpPr>
          <p:spPr>
            <a:xfrm>
              <a:off x="9876924" y="5117355"/>
              <a:ext cx="166185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TextBox 181"/>
            <p:cNvSpPr txBox="1"/>
            <p:nvPr/>
          </p:nvSpPr>
          <p:spPr>
            <a:xfrm>
              <a:off x="10556369" y="4782297"/>
              <a:ext cx="3029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T</a:t>
              </a:r>
              <a:endParaRPr lang="en-GB" dirty="0"/>
            </a:p>
          </p:txBody>
        </p:sp>
        <p:grpSp>
          <p:nvGrpSpPr>
            <p:cNvPr id="196" name="Group 195"/>
            <p:cNvGrpSpPr/>
            <p:nvPr/>
          </p:nvGrpSpPr>
          <p:grpSpPr>
            <a:xfrm>
              <a:off x="10361697" y="5192125"/>
              <a:ext cx="731359" cy="371779"/>
              <a:chOff x="3805735" y="2432293"/>
              <a:chExt cx="964739" cy="371779"/>
            </a:xfrm>
          </p:grpSpPr>
          <p:cxnSp>
            <p:nvCxnSpPr>
              <p:cNvPr id="197" name="Straight Connector 196"/>
              <p:cNvCxnSpPr/>
              <p:nvPr/>
            </p:nvCxnSpPr>
            <p:spPr>
              <a:xfrm>
                <a:off x="3805735" y="2804072"/>
                <a:ext cx="32269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flipV="1">
                <a:off x="4125433" y="2432293"/>
                <a:ext cx="0" cy="37177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>
                <a:off x="4128429" y="2432293"/>
                <a:ext cx="35142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>
                <a:off x="4486940" y="2432293"/>
                <a:ext cx="0" cy="35741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>
                <a:off x="4479851" y="2789708"/>
                <a:ext cx="29062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2" name="Straight Connector 201"/>
            <p:cNvCxnSpPr/>
            <p:nvPr/>
          </p:nvCxnSpPr>
          <p:spPr>
            <a:xfrm>
              <a:off x="11093056" y="5547772"/>
              <a:ext cx="36942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TextBox 202"/>
            <p:cNvSpPr txBox="1"/>
            <p:nvPr/>
          </p:nvSpPr>
          <p:spPr>
            <a:xfrm>
              <a:off x="10539791" y="5483067"/>
              <a:ext cx="4852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Symbol" panose="05050102010706020507" pitchFamily="18" charset="2"/>
                </a:rPr>
                <a:t>2t</a:t>
              </a:r>
              <a:endParaRPr lang="en-GB" dirty="0">
                <a:latin typeface="Symbol" panose="05050102010706020507" pitchFamily="18" charset="2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955902" y="6348564"/>
            <a:ext cx="2213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N.B. Preliminary data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172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/>
      <p:bldP spid="1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192AE0D-2794-4D64-AD98-5AD3B52543CF}"/>
              </a:ext>
            </a:extLst>
          </p:cNvPr>
          <p:cNvGrpSpPr/>
          <p:nvPr/>
        </p:nvGrpSpPr>
        <p:grpSpPr>
          <a:xfrm>
            <a:off x="101316" y="668364"/>
            <a:ext cx="3009150" cy="6174505"/>
            <a:chOff x="101316" y="668364"/>
            <a:chExt cx="3009150" cy="6174505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B10DF3A9-5D48-4EB9-97A2-12C8AB4F6C77}"/>
                </a:ext>
              </a:extLst>
            </p:cNvPr>
            <p:cNvSpPr txBox="1"/>
            <p:nvPr/>
          </p:nvSpPr>
          <p:spPr>
            <a:xfrm>
              <a:off x="2727160" y="668364"/>
              <a:ext cx="2937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rgbClr val="7030A0"/>
                  </a:solidFill>
                </a:rPr>
                <a:t>3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0EB3E6AF-C005-4BFF-ADC7-5B80A6A41AAE}"/>
                </a:ext>
              </a:extLst>
            </p:cNvPr>
            <p:cNvGrpSpPr/>
            <p:nvPr/>
          </p:nvGrpSpPr>
          <p:grpSpPr>
            <a:xfrm>
              <a:off x="101316" y="820104"/>
              <a:ext cx="3009150" cy="6022765"/>
              <a:chOff x="101316" y="820104"/>
              <a:chExt cx="3009150" cy="6022765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="" xmlns:a16="http://schemas.microsoft.com/office/drawing/2014/main" id="{609E7537-F136-435A-8E2C-91EE238265A6}"/>
                  </a:ext>
                </a:extLst>
              </p:cNvPr>
              <p:cNvGrpSpPr/>
              <p:nvPr/>
            </p:nvGrpSpPr>
            <p:grpSpPr>
              <a:xfrm>
                <a:off x="1402436" y="6562109"/>
                <a:ext cx="1624609" cy="280760"/>
                <a:chOff x="3356720" y="3228494"/>
                <a:chExt cx="1624609" cy="434802"/>
              </a:xfrm>
            </p:grpSpPr>
            <p:cxnSp>
              <p:nvCxnSpPr>
                <p:cNvPr id="82" name="Straight Connector 81">
                  <a:extLst>
                    <a:ext uri="{FF2B5EF4-FFF2-40B4-BE49-F238E27FC236}">
                      <a16:creationId xmlns="" xmlns:a16="http://schemas.microsoft.com/office/drawing/2014/main" id="{24D7C6FE-782F-4134-A656-A7C6D38487C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85682" y="3409415"/>
                  <a:ext cx="90491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3" name="TextBox 82">
                  <a:extLst>
                    <a:ext uri="{FF2B5EF4-FFF2-40B4-BE49-F238E27FC236}">
                      <a16:creationId xmlns="" xmlns:a16="http://schemas.microsoft.com/office/drawing/2014/main" id="{D533AB97-23BB-4583-9C1A-2DDCEBAAC82E}"/>
                    </a:ext>
                  </a:extLst>
                </p:cNvPr>
                <p:cNvSpPr txBox="1"/>
                <p:nvPr/>
              </p:nvSpPr>
              <p:spPr>
                <a:xfrm>
                  <a:off x="4687613" y="3234319"/>
                  <a:ext cx="293716" cy="4289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/>
                    <a:t>0</a:t>
                  </a:r>
                </a:p>
              </p:txBody>
            </p:sp>
            <p:sp>
              <p:nvSpPr>
                <p:cNvPr id="84" name="TextBox 83">
                  <a:extLst>
                    <a:ext uri="{FF2B5EF4-FFF2-40B4-BE49-F238E27FC236}">
                      <a16:creationId xmlns="" xmlns:a16="http://schemas.microsoft.com/office/drawing/2014/main" id="{B2FB4341-388F-4839-B27B-D0EF7A2D0B0F}"/>
                    </a:ext>
                  </a:extLst>
                </p:cNvPr>
                <p:cNvSpPr txBox="1"/>
                <p:nvPr/>
              </p:nvSpPr>
              <p:spPr>
                <a:xfrm>
                  <a:off x="3356720" y="3228494"/>
                  <a:ext cx="491764" cy="4289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/>
                    <a:t>F=0</a:t>
                  </a:r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="" xmlns:a16="http://schemas.microsoft.com/office/drawing/2014/main" id="{514C991A-97A9-4330-AF50-587091B492AB}"/>
                  </a:ext>
                </a:extLst>
              </p:cNvPr>
              <p:cNvGrpSpPr/>
              <p:nvPr/>
            </p:nvGrpSpPr>
            <p:grpSpPr>
              <a:xfrm>
                <a:off x="101316" y="820104"/>
                <a:ext cx="3009150" cy="5838429"/>
                <a:chOff x="101316" y="820104"/>
                <a:chExt cx="3009150" cy="5838429"/>
              </a:xfrm>
            </p:grpSpPr>
            <p:cxnSp>
              <p:nvCxnSpPr>
                <p:cNvPr id="9" name="Straight Connector 8">
                  <a:extLst>
                    <a:ext uri="{FF2B5EF4-FFF2-40B4-BE49-F238E27FC236}">
                      <a16:creationId xmlns="" xmlns:a16="http://schemas.microsoft.com/office/drawing/2014/main" id="{59DD615C-C8DF-4E40-A41C-A89F7D6203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812706" y="3110310"/>
                  <a:ext cx="947651" cy="218285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>
                  <a:extLst>
                    <a:ext uri="{FF2B5EF4-FFF2-40B4-BE49-F238E27FC236}">
                      <a16:creationId xmlns="" xmlns:a16="http://schemas.microsoft.com/office/drawing/2014/main" id="{AF8C7DC9-3E41-43F2-9CEE-FAB89CDEFB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12706" y="3332355"/>
                  <a:ext cx="90491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TextBox 10">
                  <a:extLst>
                    <a:ext uri="{FF2B5EF4-FFF2-40B4-BE49-F238E27FC236}">
                      <a16:creationId xmlns="" xmlns:a16="http://schemas.microsoft.com/office/drawing/2014/main" id="{B41CA9DE-33EF-4C58-B0EE-A1348C00D07B}"/>
                    </a:ext>
                  </a:extLst>
                </p:cNvPr>
                <p:cNvSpPr txBox="1"/>
                <p:nvPr/>
              </p:nvSpPr>
              <p:spPr>
                <a:xfrm>
                  <a:off x="2714637" y="2975956"/>
                  <a:ext cx="29371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b="1" dirty="0">
                      <a:solidFill>
                        <a:srgbClr val="7030A0"/>
                      </a:solidFill>
                    </a:rPr>
                    <a:t>2</a:t>
                  </a:r>
                </a:p>
              </p:txBody>
            </p:sp>
            <p:cxnSp>
              <p:nvCxnSpPr>
                <p:cNvPr id="12" name="Straight Connector 11">
                  <a:extLst>
                    <a:ext uri="{FF2B5EF4-FFF2-40B4-BE49-F238E27FC236}">
                      <a16:creationId xmlns="" xmlns:a16="http://schemas.microsoft.com/office/drawing/2014/main" id="{4C65F58B-0522-42EC-B20B-9E02CAF6D3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812706" y="3206931"/>
                  <a:ext cx="947651" cy="1254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TextBox 12">
                  <a:extLst>
                    <a:ext uri="{FF2B5EF4-FFF2-40B4-BE49-F238E27FC236}">
                      <a16:creationId xmlns="" xmlns:a16="http://schemas.microsoft.com/office/drawing/2014/main" id="{84CE2F67-D6ED-4510-AE1B-3E4C121563F1}"/>
                    </a:ext>
                  </a:extLst>
                </p:cNvPr>
                <p:cNvSpPr txBox="1"/>
                <p:nvPr/>
              </p:nvSpPr>
              <p:spPr>
                <a:xfrm>
                  <a:off x="2714637" y="3097624"/>
                  <a:ext cx="29371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/>
                    <a:t>1</a:t>
                  </a: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="" xmlns:a16="http://schemas.microsoft.com/office/drawing/2014/main" id="{3046ADB7-7ADB-41E5-9C69-F916BDA5085F}"/>
                    </a:ext>
                  </a:extLst>
                </p:cNvPr>
                <p:cNvSpPr txBox="1"/>
                <p:nvPr/>
              </p:nvSpPr>
              <p:spPr>
                <a:xfrm>
                  <a:off x="2714637" y="3219291"/>
                  <a:ext cx="29371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/>
                    <a:t>0</a:t>
                  </a: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="" xmlns:a16="http://schemas.microsoft.com/office/drawing/2014/main" id="{7F19FDDB-F809-4A36-984C-249B5691FB48}"/>
                    </a:ext>
                  </a:extLst>
                </p:cNvPr>
                <p:cNvSpPr txBox="1"/>
                <p:nvPr/>
              </p:nvSpPr>
              <p:spPr>
                <a:xfrm>
                  <a:off x="2666146" y="3340959"/>
                  <a:ext cx="39069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/>
                    <a:t>-1</a:t>
                  </a: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="" xmlns:a16="http://schemas.microsoft.com/office/drawing/2014/main" id="{6DDC8712-8F50-414B-9CE5-ECD128B64F21}"/>
                    </a:ext>
                  </a:extLst>
                </p:cNvPr>
                <p:cNvSpPr txBox="1"/>
                <p:nvPr/>
              </p:nvSpPr>
              <p:spPr>
                <a:xfrm>
                  <a:off x="2666146" y="3462626"/>
                  <a:ext cx="39069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/>
                    <a:t>-2</a:t>
                  </a:r>
                </a:p>
              </p:txBody>
            </p:sp>
            <p:cxnSp>
              <p:nvCxnSpPr>
                <p:cNvPr id="17" name="Straight Connector 16">
                  <a:extLst>
                    <a:ext uri="{FF2B5EF4-FFF2-40B4-BE49-F238E27FC236}">
                      <a16:creationId xmlns="" xmlns:a16="http://schemas.microsoft.com/office/drawing/2014/main" id="{A05158CE-E06C-4A46-81E0-B2B1C3A9D6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12706" y="3328595"/>
                  <a:ext cx="877686" cy="2395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="" xmlns:a16="http://schemas.microsoft.com/office/drawing/2014/main" id="{117A4B06-AE18-4CB8-AF32-27AC5698829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12706" y="3331018"/>
                  <a:ext cx="894525" cy="11415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TextBox 18">
                  <a:extLst>
                    <a:ext uri="{FF2B5EF4-FFF2-40B4-BE49-F238E27FC236}">
                      <a16:creationId xmlns="" xmlns:a16="http://schemas.microsoft.com/office/drawing/2014/main" id="{C5740C49-A11B-45FF-9BD5-88CC9988FAAB}"/>
                    </a:ext>
                  </a:extLst>
                </p:cNvPr>
                <p:cNvSpPr txBox="1"/>
                <p:nvPr/>
              </p:nvSpPr>
              <p:spPr>
                <a:xfrm>
                  <a:off x="1383744" y="3215531"/>
                  <a:ext cx="49176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/>
                    <a:t>F=2</a:t>
                  </a:r>
                </a:p>
              </p:txBody>
            </p:sp>
            <p:grpSp>
              <p:nvGrpSpPr>
                <p:cNvPr id="20" name="Group 19">
                  <a:extLst>
                    <a:ext uri="{FF2B5EF4-FFF2-40B4-BE49-F238E27FC236}">
                      <a16:creationId xmlns="" xmlns:a16="http://schemas.microsoft.com/office/drawing/2014/main" id="{0A2252F7-C813-4FA5-8FDA-9C1A36FCE80F}"/>
                    </a:ext>
                  </a:extLst>
                </p:cNvPr>
                <p:cNvGrpSpPr/>
                <p:nvPr/>
              </p:nvGrpSpPr>
              <p:grpSpPr>
                <a:xfrm>
                  <a:off x="116380" y="3340959"/>
                  <a:ext cx="2994086" cy="1718337"/>
                  <a:chOff x="0" y="1446088"/>
                  <a:chExt cx="2994086" cy="2661123"/>
                </a:xfrm>
              </p:grpSpPr>
              <p:grpSp>
                <p:nvGrpSpPr>
                  <p:cNvPr id="57" name="Group 56">
                    <a:extLst>
                      <a:ext uri="{FF2B5EF4-FFF2-40B4-BE49-F238E27FC236}">
                        <a16:creationId xmlns="" xmlns:a16="http://schemas.microsoft.com/office/drawing/2014/main" id="{F6F1CAB5-6130-4820-BEED-6BC121983168}"/>
                      </a:ext>
                    </a:extLst>
                  </p:cNvPr>
                  <p:cNvGrpSpPr/>
                  <p:nvPr/>
                </p:nvGrpSpPr>
                <p:grpSpPr>
                  <a:xfrm>
                    <a:off x="1267364" y="1846870"/>
                    <a:ext cx="1673100" cy="927954"/>
                    <a:chOff x="3458227" y="987094"/>
                    <a:chExt cx="1673100" cy="927954"/>
                  </a:xfrm>
                </p:grpSpPr>
                <p:cxnSp>
                  <p:nvCxnSpPr>
                    <p:cNvPr id="75" name="Straight Connector 74">
                      <a:extLst>
                        <a:ext uri="{FF2B5EF4-FFF2-40B4-BE49-F238E27FC236}">
                          <a16:creationId xmlns="" xmlns:a16="http://schemas.microsoft.com/office/drawing/2014/main" id="{22C77CCB-AD4D-47B2-8271-BB4D5433EF3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887189" y="1416148"/>
                      <a:ext cx="904910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" name="Straight Connector 75">
                      <a:extLst>
                        <a:ext uri="{FF2B5EF4-FFF2-40B4-BE49-F238E27FC236}">
                          <a16:creationId xmlns="" xmlns:a16="http://schemas.microsoft.com/office/drawing/2014/main" id="{889F8177-16FE-411E-A43F-932B2F13431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3887189" y="1194764"/>
                      <a:ext cx="901931" cy="221385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7" name="TextBox 76">
                      <a:extLst>
                        <a:ext uri="{FF2B5EF4-FFF2-40B4-BE49-F238E27FC236}">
                          <a16:creationId xmlns="" xmlns:a16="http://schemas.microsoft.com/office/drawing/2014/main" id="{429E7F91-0CE5-4DED-B2FE-848865BBB0D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789120" y="987094"/>
                      <a:ext cx="293716" cy="4289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sz="1200" dirty="0"/>
                        <a:t>1</a:t>
                      </a:r>
                    </a:p>
                  </p:txBody>
                </p:sp>
                <p:sp>
                  <p:nvSpPr>
                    <p:cNvPr id="78" name="TextBox 77">
                      <a:extLst>
                        <a:ext uri="{FF2B5EF4-FFF2-40B4-BE49-F238E27FC236}">
                          <a16:creationId xmlns="" xmlns:a16="http://schemas.microsoft.com/office/drawing/2014/main" id="{A6EA435D-354D-494C-A12D-95E01947AE7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789120" y="1241051"/>
                      <a:ext cx="293716" cy="4289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sz="1200" dirty="0"/>
                        <a:t>0</a:t>
                      </a:r>
                    </a:p>
                  </p:txBody>
                </p:sp>
                <p:sp>
                  <p:nvSpPr>
                    <p:cNvPr id="79" name="TextBox 78">
                      <a:extLst>
                        <a:ext uri="{FF2B5EF4-FFF2-40B4-BE49-F238E27FC236}">
                          <a16:creationId xmlns="" xmlns:a16="http://schemas.microsoft.com/office/drawing/2014/main" id="{9E802815-1E80-40DA-879D-8052E405668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740629" y="1486071"/>
                      <a:ext cx="390698" cy="4289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sz="1200" dirty="0"/>
                        <a:t>-1</a:t>
                      </a:r>
                    </a:p>
                  </p:txBody>
                </p:sp>
                <p:cxnSp>
                  <p:nvCxnSpPr>
                    <p:cNvPr id="80" name="Straight Connector 79">
                      <a:extLst>
                        <a:ext uri="{FF2B5EF4-FFF2-40B4-BE49-F238E27FC236}">
                          <a16:creationId xmlns="" xmlns:a16="http://schemas.microsoft.com/office/drawing/2014/main" id="{A6207A66-4A92-4F4B-8188-7BD8D395DE0D}"/>
                        </a:ext>
                      </a:extLst>
                    </p:cNvPr>
                    <p:cNvCxnSpPr>
                      <a:cxnSpLocks/>
                      <a:endCxn id="79" idx="1"/>
                    </p:cNvCxnSpPr>
                    <p:nvPr/>
                  </p:nvCxnSpPr>
                  <p:spPr>
                    <a:xfrm>
                      <a:off x="3887189" y="1414077"/>
                      <a:ext cx="853440" cy="286482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81" name="TextBox 80">
                      <a:extLst>
                        <a:ext uri="{FF2B5EF4-FFF2-40B4-BE49-F238E27FC236}">
                          <a16:creationId xmlns="" xmlns:a16="http://schemas.microsoft.com/office/drawing/2014/main" id="{2F3A71DE-7830-4733-8E4C-04AAE8DA238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458227" y="1235227"/>
                      <a:ext cx="491764" cy="42897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sz="1200" dirty="0"/>
                        <a:t>F=1</a:t>
                      </a:r>
                    </a:p>
                  </p:txBody>
                </p:sp>
              </p:grpSp>
              <p:grpSp>
                <p:nvGrpSpPr>
                  <p:cNvPr id="58" name="Group 57">
                    <a:extLst>
                      <a:ext uri="{FF2B5EF4-FFF2-40B4-BE49-F238E27FC236}">
                        <a16:creationId xmlns="" xmlns:a16="http://schemas.microsoft.com/office/drawing/2014/main" id="{646817C7-5106-4426-B8C3-DCCCAF5A6C65}"/>
                      </a:ext>
                    </a:extLst>
                  </p:cNvPr>
                  <p:cNvGrpSpPr/>
                  <p:nvPr/>
                </p:nvGrpSpPr>
                <p:grpSpPr>
                  <a:xfrm>
                    <a:off x="1267364" y="3301389"/>
                    <a:ext cx="1726722" cy="805822"/>
                    <a:chOff x="1267364" y="3402985"/>
                    <a:chExt cx="1726722" cy="805822"/>
                  </a:xfrm>
                </p:grpSpPr>
                <p:cxnSp>
                  <p:nvCxnSpPr>
                    <p:cNvPr id="68" name="Straight Connector 67">
                      <a:extLst>
                        <a:ext uri="{FF2B5EF4-FFF2-40B4-BE49-F238E27FC236}">
                          <a16:creationId xmlns="" xmlns:a16="http://schemas.microsoft.com/office/drawing/2014/main" id="{70EAA72D-F335-4123-A307-A5A41E28344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696326" y="3766504"/>
                      <a:ext cx="904910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Straight Connector 68">
                      <a:extLst>
                        <a:ext uri="{FF2B5EF4-FFF2-40B4-BE49-F238E27FC236}">
                          <a16:creationId xmlns="" xmlns:a16="http://schemas.microsoft.com/office/drawing/2014/main" id="{BAA2A2F1-0049-4627-967E-67596805454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696326" y="3620869"/>
                      <a:ext cx="913847" cy="14563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0" name="TextBox 69">
                      <a:extLst>
                        <a:ext uri="{FF2B5EF4-FFF2-40B4-BE49-F238E27FC236}">
                          <a16:creationId xmlns="" xmlns:a16="http://schemas.microsoft.com/office/drawing/2014/main" id="{7A43ED82-BFB2-4EEC-9F3F-54F31FAA717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568466" y="3402985"/>
                      <a:ext cx="383913" cy="42897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sz="1200" dirty="0"/>
                        <a:t>-1</a:t>
                      </a:r>
                    </a:p>
                  </p:txBody>
                </p:sp>
                <p:sp>
                  <p:nvSpPr>
                    <p:cNvPr id="71" name="TextBox 70">
                      <a:extLst>
                        <a:ext uri="{FF2B5EF4-FFF2-40B4-BE49-F238E27FC236}">
                          <a16:creationId xmlns="" xmlns:a16="http://schemas.microsoft.com/office/drawing/2014/main" id="{77B454ED-DD0C-4B3F-9121-26950A85694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610173" y="3591408"/>
                      <a:ext cx="293716" cy="42897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sz="1200" dirty="0"/>
                        <a:t>0</a:t>
                      </a:r>
                    </a:p>
                  </p:txBody>
                </p:sp>
                <p:sp>
                  <p:nvSpPr>
                    <p:cNvPr id="72" name="TextBox 71">
                      <a:extLst>
                        <a:ext uri="{FF2B5EF4-FFF2-40B4-BE49-F238E27FC236}">
                          <a16:creationId xmlns="" xmlns:a16="http://schemas.microsoft.com/office/drawing/2014/main" id="{A5DEE042-ABC5-4E0B-9A81-5762EF63268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603388" y="3779829"/>
                      <a:ext cx="390698" cy="42897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sz="1200" dirty="0"/>
                        <a:t>1</a:t>
                      </a:r>
                    </a:p>
                  </p:txBody>
                </p:sp>
                <p:cxnSp>
                  <p:nvCxnSpPr>
                    <p:cNvPr id="73" name="Straight Connector 72">
                      <a:extLst>
                        <a:ext uri="{FF2B5EF4-FFF2-40B4-BE49-F238E27FC236}">
                          <a16:creationId xmlns="" xmlns:a16="http://schemas.microsoft.com/office/drawing/2014/main" id="{C48C5560-3562-4481-8E47-A686E9C7F64B}"/>
                        </a:ext>
                      </a:extLst>
                    </p:cNvPr>
                    <p:cNvCxnSpPr>
                      <a:cxnSpLocks/>
                      <a:endCxn id="72" idx="1"/>
                    </p:cNvCxnSpPr>
                    <p:nvPr/>
                  </p:nvCxnSpPr>
                  <p:spPr>
                    <a:xfrm>
                      <a:off x="1696326" y="3764434"/>
                      <a:ext cx="907062" cy="229885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4" name="TextBox 73">
                      <a:extLst>
                        <a:ext uri="{FF2B5EF4-FFF2-40B4-BE49-F238E27FC236}">
                          <a16:creationId xmlns="" xmlns:a16="http://schemas.microsoft.com/office/drawing/2014/main" id="{E366190A-D0AC-47F7-9005-2961E037410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267364" y="3585583"/>
                      <a:ext cx="491764" cy="42897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sz="1200" dirty="0"/>
                        <a:t>F=1</a:t>
                      </a:r>
                    </a:p>
                  </p:txBody>
                </p:sp>
              </p:grpSp>
              <p:grpSp>
                <p:nvGrpSpPr>
                  <p:cNvPr id="59" name="Group 58">
                    <a:extLst>
                      <a:ext uri="{FF2B5EF4-FFF2-40B4-BE49-F238E27FC236}">
                        <a16:creationId xmlns="" xmlns:a16="http://schemas.microsoft.com/office/drawing/2014/main" id="{CC2864B0-991E-401E-A437-F29B65B8E9ED}"/>
                      </a:ext>
                    </a:extLst>
                  </p:cNvPr>
                  <p:cNvGrpSpPr/>
                  <p:nvPr/>
                </p:nvGrpSpPr>
                <p:grpSpPr>
                  <a:xfrm>
                    <a:off x="1267364" y="2831015"/>
                    <a:ext cx="1624609" cy="434802"/>
                    <a:chOff x="3356720" y="3228494"/>
                    <a:chExt cx="1624609" cy="434802"/>
                  </a:xfrm>
                </p:grpSpPr>
                <p:cxnSp>
                  <p:nvCxnSpPr>
                    <p:cNvPr id="65" name="Straight Connector 64">
                      <a:extLst>
                        <a:ext uri="{FF2B5EF4-FFF2-40B4-BE49-F238E27FC236}">
                          <a16:creationId xmlns="" xmlns:a16="http://schemas.microsoft.com/office/drawing/2014/main" id="{AA37C5A5-F7BD-452D-B9C6-4BF1574B744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785682" y="3409415"/>
                      <a:ext cx="904910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6" name="TextBox 65">
                      <a:extLst>
                        <a:ext uri="{FF2B5EF4-FFF2-40B4-BE49-F238E27FC236}">
                          <a16:creationId xmlns="" xmlns:a16="http://schemas.microsoft.com/office/drawing/2014/main" id="{8BABD679-E6C5-4A34-8EA5-67ABA5B82ED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687613" y="3234319"/>
                      <a:ext cx="293716" cy="4289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sz="1200" dirty="0"/>
                        <a:t>0</a:t>
                      </a:r>
                    </a:p>
                  </p:txBody>
                </p:sp>
                <p:sp>
                  <p:nvSpPr>
                    <p:cNvPr id="67" name="TextBox 66">
                      <a:extLst>
                        <a:ext uri="{FF2B5EF4-FFF2-40B4-BE49-F238E27FC236}">
                          <a16:creationId xmlns="" xmlns:a16="http://schemas.microsoft.com/office/drawing/2014/main" id="{1F469D39-3249-41BB-B45D-70C8AD5A019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356720" y="3228494"/>
                      <a:ext cx="491764" cy="4289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sz="1200" dirty="0"/>
                        <a:t>F=0</a:t>
                      </a:r>
                    </a:p>
                  </p:txBody>
                </p:sp>
              </p:grpSp>
              <p:cxnSp>
                <p:nvCxnSpPr>
                  <p:cNvPr id="60" name="Straight Connector 59">
                    <a:extLst>
                      <a:ext uri="{FF2B5EF4-FFF2-40B4-BE49-F238E27FC236}">
                        <a16:creationId xmlns="" xmlns:a16="http://schemas.microsoft.com/office/drawing/2014/main" id="{4F6AE2ED-5543-414D-8BBE-61516AF1BD8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84094" y="1446088"/>
                    <a:ext cx="783270" cy="111767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1" name="TextBox 60">
                    <a:extLst>
                      <a:ext uri="{FF2B5EF4-FFF2-40B4-BE49-F238E27FC236}">
                        <a16:creationId xmlns="" xmlns:a16="http://schemas.microsoft.com/office/drawing/2014/main" id="{41F7A240-3EAC-4410-A7CD-7F296C5DE22B}"/>
                      </a:ext>
                    </a:extLst>
                  </p:cNvPr>
                  <p:cNvSpPr txBox="1"/>
                  <p:nvPr/>
                </p:nvSpPr>
                <p:spPr>
                  <a:xfrm>
                    <a:off x="0" y="2394489"/>
                    <a:ext cx="620610" cy="42897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200" dirty="0"/>
                      <a:t>N=1</a:t>
                    </a:r>
                  </a:p>
                </p:txBody>
              </p:sp>
              <p:cxnSp>
                <p:nvCxnSpPr>
                  <p:cNvPr id="62" name="Straight Connector 61">
                    <a:extLst>
                      <a:ext uri="{FF2B5EF4-FFF2-40B4-BE49-F238E27FC236}">
                        <a16:creationId xmlns="" xmlns:a16="http://schemas.microsoft.com/office/drawing/2014/main" id="{2C5ED075-4FE8-4EE8-9257-E35AB87865B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80410" y="2249809"/>
                    <a:ext cx="805646" cy="313957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>
                    <a:extLst>
                      <a:ext uri="{FF2B5EF4-FFF2-40B4-BE49-F238E27FC236}">
                        <a16:creationId xmlns="" xmlns:a16="http://schemas.microsoft.com/office/drawing/2014/main" id="{9D552061-C6B3-40AA-8D8A-F844280156D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80410" y="2563766"/>
                    <a:ext cx="819813" cy="422509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>
                    <a:extLst>
                      <a:ext uri="{FF2B5EF4-FFF2-40B4-BE49-F238E27FC236}">
                        <a16:creationId xmlns="" xmlns:a16="http://schemas.microsoft.com/office/drawing/2014/main" id="{4B9C8618-6CA6-4B2E-BC7A-D64A42C81B3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80410" y="2563766"/>
                    <a:ext cx="817678" cy="108637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1" name="Straight Connector 20">
                  <a:extLst>
                    <a:ext uri="{FF2B5EF4-FFF2-40B4-BE49-F238E27FC236}">
                      <a16:creationId xmlns="" xmlns:a16="http://schemas.microsoft.com/office/drawing/2014/main" id="{F3C05389-E4DA-46FB-BB52-0E518AEF945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831398" y="5881378"/>
                  <a:ext cx="947651" cy="218284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="" xmlns:a16="http://schemas.microsoft.com/office/drawing/2014/main" id="{993B5EDE-6539-4E08-974A-15F9EA4521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31398" y="6103422"/>
                  <a:ext cx="90491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TextBox 22">
                  <a:extLst>
                    <a:ext uri="{FF2B5EF4-FFF2-40B4-BE49-F238E27FC236}">
                      <a16:creationId xmlns="" xmlns:a16="http://schemas.microsoft.com/office/drawing/2014/main" id="{F242F17A-26C1-4DF3-88C3-A68B9CB4D42C}"/>
                    </a:ext>
                  </a:extLst>
                </p:cNvPr>
                <p:cNvSpPr txBox="1"/>
                <p:nvPr/>
              </p:nvSpPr>
              <p:spPr>
                <a:xfrm>
                  <a:off x="2733329" y="5758464"/>
                  <a:ext cx="29371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b="1" dirty="0">
                      <a:solidFill>
                        <a:srgbClr val="7030A0"/>
                      </a:solidFill>
                    </a:rPr>
                    <a:t>1</a:t>
                  </a: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="" xmlns:a16="http://schemas.microsoft.com/office/drawing/2014/main" id="{6405F770-E63E-4AF2-A9D8-121F7F82FCC2}"/>
                    </a:ext>
                  </a:extLst>
                </p:cNvPr>
                <p:cNvSpPr txBox="1"/>
                <p:nvPr/>
              </p:nvSpPr>
              <p:spPr>
                <a:xfrm>
                  <a:off x="2733329" y="5990358"/>
                  <a:ext cx="29371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/>
                    <a:t>0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="" xmlns:a16="http://schemas.microsoft.com/office/drawing/2014/main" id="{C19FBB02-7B3F-45F6-ADD6-E20A6B5151CF}"/>
                    </a:ext>
                  </a:extLst>
                </p:cNvPr>
                <p:cNvSpPr txBox="1"/>
                <p:nvPr/>
              </p:nvSpPr>
              <p:spPr>
                <a:xfrm>
                  <a:off x="2684838" y="6238101"/>
                  <a:ext cx="39069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/>
                    <a:t>-1</a:t>
                  </a:r>
                </a:p>
              </p:txBody>
            </p:sp>
            <p:cxnSp>
              <p:nvCxnSpPr>
                <p:cNvPr id="26" name="Straight Connector 25">
                  <a:extLst>
                    <a:ext uri="{FF2B5EF4-FFF2-40B4-BE49-F238E27FC236}">
                      <a16:creationId xmlns="" xmlns:a16="http://schemas.microsoft.com/office/drawing/2014/main" id="{4112E747-61F5-4ADE-9ABC-8B7067E4257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31398" y="6099662"/>
                  <a:ext cx="877686" cy="2395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TextBox 26">
                  <a:extLst>
                    <a:ext uri="{FF2B5EF4-FFF2-40B4-BE49-F238E27FC236}">
                      <a16:creationId xmlns="" xmlns:a16="http://schemas.microsoft.com/office/drawing/2014/main" id="{FE57F733-D953-4385-A8D9-21CCF6FBFBC6}"/>
                    </a:ext>
                  </a:extLst>
                </p:cNvPr>
                <p:cNvSpPr txBox="1"/>
                <p:nvPr/>
              </p:nvSpPr>
              <p:spPr>
                <a:xfrm>
                  <a:off x="1402436" y="5986598"/>
                  <a:ext cx="49176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/>
                    <a:t>F=1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="" xmlns:a16="http://schemas.microsoft.com/office/drawing/2014/main" id="{A5358A6F-BA43-42EA-963A-3F607DFB3ACC}"/>
                    </a:ext>
                  </a:extLst>
                </p:cNvPr>
                <p:cNvSpPr txBox="1"/>
                <p:nvPr/>
              </p:nvSpPr>
              <p:spPr>
                <a:xfrm>
                  <a:off x="116380" y="6167101"/>
                  <a:ext cx="62061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/>
                    <a:t>N=0</a:t>
                  </a:r>
                </a:p>
              </p:txBody>
            </p:sp>
            <p:cxnSp>
              <p:nvCxnSpPr>
                <p:cNvPr id="29" name="Straight Connector 28">
                  <a:extLst>
                    <a:ext uri="{FF2B5EF4-FFF2-40B4-BE49-F238E27FC236}">
                      <a16:creationId xmlns="" xmlns:a16="http://schemas.microsoft.com/office/drawing/2014/main" id="{F3C9D471-97FD-408D-9F1C-0D3FE7FAD3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6790" y="6285457"/>
                  <a:ext cx="819813" cy="37307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="" xmlns:a16="http://schemas.microsoft.com/office/drawing/2014/main" id="{A9E93535-5E80-41E2-8D0A-7CC8A867221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96790" y="6095904"/>
                  <a:ext cx="829630" cy="1895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>
                  <a:extLst>
                    <a:ext uri="{FF2B5EF4-FFF2-40B4-BE49-F238E27FC236}">
                      <a16:creationId xmlns="" xmlns:a16="http://schemas.microsoft.com/office/drawing/2014/main" id="{8EDC7F40-1402-4079-8496-07C500463C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1265" y="4230358"/>
                  <a:ext cx="0" cy="1936743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TextBox 31">
                  <a:extLst>
                    <a:ext uri="{FF2B5EF4-FFF2-40B4-BE49-F238E27FC236}">
                      <a16:creationId xmlns="" xmlns:a16="http://schemas.microsoft.com/office/drawing/2014/main" id="{C6FC852B-1220-41C1-BFDC-43D65E2E9348}"/>
                    </a:ext>
                  </a:extLst>
                </p:cNvPr>
                <p:cNvSpPr txBox="1"/>
                <p:nvPr/>
              </p:nvSpPr>
              <p:spPr>
                <a:xfrm>
                  <a:off x="101316" y="4931050"/>
                  <a:ext cx="866586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400" dirty="0"/>
                    <a:t>20.5 GHz</a:t>
                  </a: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="" xmlns:a16="http://schemas.microsoft.com/office/drawing/2014/main" id="{D69B2F50-8BA8-4774-9BF7-C363091769E0}"/>
                    </a:ext>
                  </a:extLst>
                </p:cNvPr>
                <p:cNvSpPr txBox="1"/>
                <p:nvPr/>
              </p:nvSpPr>
              <p:spPr>
                <a:xfrm>
                  <a:off x="1426304" y="1048596"/>
                  <a:ext cx="49176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/>
                    <a:t>F=3</a:t>
                  </a: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="" xmlns:a16="http://schemas.microsoft.com/office/drawing/2014/main" id="{F309B1AF-0BAF-46CC-9602-B54BFCBB53B2}"/>
                    </a:ext>
                  </a:extLst>
                </p:cNvPr>
                <p:cNvSpPr txBox="1"/>
                <p:nvPr/>
              </p:nvSpPr>
              <p:spPr>
                <a:xfrm>
                  <a:off x="1426304" y="2068297"/>
                  <a:ext cx="49176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/>
                    <a:t>F=1</a:t>
                  </a:r>
                </a:p>
              </p:txBody>
            </p:sp>
            <p:cxnSp>
              <p:nvCxnSpPr>
                <p:cNvPr id="35" name="Straight Connector 34">
                  <a:extLst>
                    <a:ext uri="{FF2B5EF4-FFF2-40B4-BE49-F238E27FC236}">
                      <a16:creationId xmlns="" xmlns:a16="http://schemas.microsoft.com/office/drawing/2014/main" id="{A306415D-7EEC-4846-8287-748553C87D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3034" y="1174024"/>
                  <a:ext cx="783270" cy="72170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TextBox 35">
                  <a:extLst>
                    <a:ext uri="{FF2B5EF4-FFF2-40B4-BE49-F238E27FC236}">
                      <a16:creationId xmlns="" xmlns:a16="http://schemas.microsoft.com/office/drawing/2014/main" id="{4E10F9F2-0356-4886-9C06-5F48A2F13B76}"/>
                    </a:ext>
                  </a:extLst>
                </p:cNvPr>
                <p:cNvSpPr txBox="1"/>
                <p:nvPr/>
              </p:nvSpPr>
              <p:spPr>
                <a:xfrm>
                  <a:off x="158940" y="1786424"/>
                  <a:ext cx="62061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/>
                    <a:t>N=2</a:t>
                  </a:r>
                </a:p>
              </p:txBody>
            </p:sp>
            <p:cxnSp>
              <p:nvCxnSpPr>
                <p:cNvPr id="37" name="Straight Connector 36">
                  <a:extLst>
                    <a:ext uri="{FF2B5EF4-FFF2-40B4-BE49-F238E27FC236}">
                      <a16:creationId xmlns="" xmlns:a16="http://schemas.microsoft.com/office/drawing/2014/main" id="{CC06AA1C-419B-4C2B-9CFD-8D70C4B8374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39350" y="1693002"/>
                  <a:ext cx="805646" cy="20272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="" xmlns:a16="http://schemas.microsoft.com/office/drawing/2014/main" id="{414A5898-120B-4983-83AA-8069E99E92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350" y="1895730"/>
                  <a:ext cx="819813" cy="2728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="" xmlns:a16="http://schemas.microsoft.com/office/drawing/2014/main" id="{69BBF3D8-987C-4716-B789-88AACC4C371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350" y="1895730"/>
                  <a:ext cx="817678" cy="7014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="" xmlns:a16="http://schemas.microsoft.com/office/drawing/2014/main" id="{A8668D07-612B-4453-9A36-D5C6145F16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827556" y="954458"/>
                  <a:ext cx="947651" cy="21828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="" xmlns:a16="http://schemas.microsoft.com/office/drawing/2014/main" id="{94C5CEAF-AACA-4903-AE85-3D54F08E69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7556" y="1176503"/>
                  <a:ext cx="90491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TextBox 41">
                  <a:extLst>
                    <a:ext uri="{FF2B5EF4-FFF2-40B4-BE49-F238E27FC236}">
                      <a16:creationId xmlns="" xmlns:a16="http://schemas.microsoft.com/office/drawing/2014/main" id="{BD34F47E-936A-4AB0-BF15-7188E6C9FA5F}"/>
                    </a:ext>
                  </a:extLst>
                </p:cNvPr>
                <p:cNvSpPr txBox="1"/>
                <p:nvPr/>
              </p:nvSpPr>
              <p:spPr>
                <a:xfrm>
                  <a:off x="2729487" y="820104"/>
                  <a:ext cx="29371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/>
                    <a:t>2</a:t>
                  </a:r>
                </a:p>
              </p:txBody>
            </p:sp>
            <p:cxnSp>
              <p:nvCxnSpPr>
                <p:cNvPr id="43" name="Straight Connector 42">
                  <a:extLst>
                    <a:ext uri="{FF2B5EF4-FFF2-40B4-BE49-F238E27FC236}">
                      <a16:creationId xmlns="" xmlns:a16="http://schemas.microsoft.com/office/drawing/2014/main" id="{BF89324D-F612-4151-B89D-563968F6D7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827556" y="1051079"/>
                  <a:ext cx="947651" cy="1254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TextBox 43">
                  <a:extLst>
                    <a:ext uri="{FF2B5EF4-FFF2-40B4-BE49-F238E27FC236}">
                      <a16:creationId xmlns="" xmlns:a16="http://schemas.microsoft.com/office/drawing/2014/main" id="{07E6C7DE-4398-4117-8109-2D83A9C14996}"/>
                    </a:ext>
                  </a:extLst>
                </p:cNvPr>
                <p:cNvSpPr txBox="1"/>
                <p:nvPr/>
              </p:nvSpPr>
              <p:spPr>
                <a:xfrm>
                  <a:off x="2729487" y="941772"/>
                  <a:ext cx="29371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/>
                    <a:t>1</a:t>
                  </a: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="" xmlns:a16="http://schemas.microsoft.com/office/drawing/2014/main" id="{05373772-F28A-49A6-A940-9651CEB42393}"/>
                    </a:ext>
                  </a:extLst>
                </p:cNvPr>
                <p:cNvSpPr txBox="1"/>
                <p:nvPr/>
              </p:nvSpPr>
              <p:spPr>
                <a:xfrm>
                  <a:off x="2729487" y="1063439"/>
                  <a:ext cx="29371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/>
                    <a:t>0</a:t>
                  </a:r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="" xmlns:a16="http://schemas.microsoft.com/office/drawing/2014/main" id="{27ADF088-E578-4E44-BEA9-903116F2E44A}"/>
                    </a:ext>
                  </a:extLst>
                </p:cNvPr>
                <p:cNvSpPr txBox="1"/>
                <p:nvPr/>
              </p:nvSpPr>
              <p:spPr>
                <a:xfrm>
                  <a:off x="2680996" y="1185107"/>
                  <a:ext cx="39069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/>
                    <a:t>-1</a:t>
                  </a:r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="" xmlns:a16="http://schemas.microsoft.com/office/drawing/2014/main" id="{05C6497A-831D-4B11-A976-5FCAA41928CC}"/>
                    </a:ext>
                  </a:extLst>
                </p:cNvPr>
                <p:cNvSpPr txBox="1"/>
                <p:nvPr/>
              </p:nvSpPr>
              <p:spPr>
                <a:xfrm>
                  <a:off x="2680996" y="1306774"/>
                  <a:ext cx="39069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/>
                    <a:t>-2</a:t>
                  </a:r>
                </a:p>
              </p:txBody>
            </p:sp>
            <p:cxnSp>
              <p:nvCxnSpPr>
                <p:cNvPr id="48" name="Straight Connector 47">
                  <a:extLst>
                    <a:ext uri="{FF2B5EF4-FFF2-40B4-BE49-F238E27FC236}">
                      <a16:creationId xmlns="" xmlns:a16="http://schemas.microsoft.com/office/drawing/2014/main" id="{01D3FAC2-FA0E-472A-BA2C-DA94757FA8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7556" y="1172743"/>
                  <a:ext cx="877686" cy="2395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="" xmlns:a16="http://schemas.microsoft.com/office/drawing/2014/main" id="{C4648272-1554-4B38-AE44-1A059C96BBE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7556" y="1175166"/>
                  <a:ext cx="894525" cy="11415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="" xmlns:a16="http://schemas.microsoft.com/office/drawing/2014/main" id="{83E55DB6-3B9C-4011-BE96-316BB35E94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836114" y="841641"/>
                  <a:ext cx="910212" cy="327605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="" xmlns:a16="http://schemas.microsoft.com/office/drawing/2014/main" id="{64C03A00-ECFC-4ABE-9CA8-65E2C82983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45579" y="1181667"/>
                  <a:ext cx="876502" cy="3967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TextBox 51">
                  <a:extLst>
                    <a:ext uri="{FF2B5EF4-FFF2-40B4-BE49-F238E27FC236}">
                      <a16:creationId xmlns="" xmlns:a16="http://schemas.microsoft.com/office/drawing/2014/main" id="{56E05242-2CF9-41D4-AEAB-8A45162EFAD3}"/>
                    </a:ext>
                  </a:extLst>
                </p:cNvPr>
                <p:cNvSpPr txBox="1"/>
                <p:nvPr/>
              </p:nvSpPr>
              <p:spPr>
                <a:xfrm>
                  <a:off x="2681905" y="1463386"/>
                  <a:ext cx="39069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/>
                    <a:t>-3</a:t>
                  </a:r>
                </a:p>
              </p:txBody>
            </p:sp>
            <p:cxnSp>
              <p:nvCxnSpPr>
                <p:cNvPr id="53" name="Straight Arrow Connector 52">
                  <a:extLst>
                    <a:ext uri="{FF2B5EF4-FFF2-40B4-BE49-F238E27FC236}">
                      <a16:creationId xmlns="" xmlns:a16="http://schemas.microsoft.com/office/drawing/2014/main" id="{897293B6-679F-482E-80DB-D4295B1E82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4000" y="2056002"/>
                  <a:ext cx="0" cy="1936743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TextBox 53">
                  <a:extLst>
                    <a:ext uri="{FF2B5EF4-FFF2-40B4-BE49-F238E27FC236}">
                      <a16:creationId xmlns="" xmlns:a16="http://schemas.microsoft.com/office/drawing/2014/main" id="{1BDE4EAC-B769-4FD4-889C-5CE192D2F74F}"/>
                    </a:ext>
                  </a:extLst>
                </p:cNvPr>
                <p:cNvSpPr txBox="1"/>
                <p:nvPr/>
              </p:nvSpPr>
              <p:spPr>
                <a:xfrm>
                  <a:off x="116380" y="2604022"/>
                  <a:ext cx="866586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400" dirty="0"/>
                    <a:t>41 GHz</a:t>
                  </a: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="" xmlns:a16="http://schemas.microsoft.com/office/drawing/2014/main" id="{6D7EACC7-002C-472F-8328-AA7FA784AFC0}"/>
                    </a:ext>
                  </a:extLst>
                </p:cNvPr>
                <p:cNvSpPr txBox="1"/>
                <p:nvPr/>
              </p:nvSpPr>
              <p:spPr>
                <a:xfrm>
                  <a:off x="1417992" y="2470079"/>
                  <a:ext cx="49176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/>
                    <a:t>F=2</a:t>
                  </a: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="" xmlns:a16="http://schemas.microsoft.com/office/drawing/2014/main" id="{1427552D-E1A2-4F56-80CA-C7435B74FBF3}"/>
                    </a:ext>
                  </a:extLst>
                </p:cNvPr>
                <p:cNvSpPr txBox="1"/>
                <p:nvPr/>
              </p:nvSpPr>
              <p:spPr>
                <a:xfrm>
                  <a:off x="1412449" y="1544596"/>
                  <a:ext cx="49176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/>
                    <a:t>F=2</a:t>
                  </a:r>
                </a:p>
              </p:txBody>
            </p:sp>
          </p:grpSp>
        </p:grpSp>
      </p:grpSp>
      <p:cxnSp>
        <p:nvCxnSpPr>
          <p:cNvPr id="87" name="Straight Connector 86">
            <a:extLst>
              <a:ext uri="{FF2B5EF4-FFF2-40B4-BE49-F238E27FC236}">
                <a16:creationId xmlns="" xmlns:a16="http://schemas.microsoft.com/office/drawing/2014/main" id="{99BE8AE4-1257-424E-B782-2AE0EAFEEF51}"/>
              </a:ext>
            </a:extLst>
          </p:cNvPr>
          <p:cNvCxnSpPr>
            <a:cxnSpLocks/>
          </p:cNvCxnSpPr>
          <p:nvPr/>
        </p:nvCxnSpPr>
        <p:spPr>
          <a:xfrm flipV="1">
            <a:off x="2495176" y="926352"/>
            <a:ext cx="0" cy="2223247"/>
          </a:xfrm>
          <a:prstGeom prst="line">
            <a:avLst/>
          </a:prstGeom>
          <a:ln w="28575">
            <a:solidFill>
              <a:srgbClr val="E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>
            <a:extLst>
              <a:ext uri="{FF2B5EF4-FFF2-40B4-BE49-F238E27FC236}">
                <a16:creationId xmlns="" xmlns:a16="http://schemas.microsoft.com/office/drawing/2014/main" id="{B7789FA8-4455-43E6-86CD-D1B1DB8F6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-11705"/>
            <a:ext cx="1261735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000" dirty="0">
                <a:solidFill>
                  <a:srgbClr val="0000CC"/>
                </a:solidFill>
              </a:rPr>
              <a:t>Rotational coherence times (</a:t>
            </a:r>
            <a:r>
              <a:rPr lang="en-GB" sz="4000" dirty="0" smtClean="0">
                <a:solidFill>
                  <a:srgbClr val="0000CC"/>
                </a:solidFill>
              </a:rPr>
              <a:t>magnetic trap)</a:t>
            </a:r>
            <a:endParaRPr lang="en-GB" sz="4000" dirty="0">
              <a:solidFill>
                <a:srgbClr val="0000CC"/>
              </a:solidFill>
            </a:endParaRPr>
          </a:p>
        </p:txBody>
      </p:sp>
      <p:grpSp>
        <p:nvGrpSpPr>
          <p:cNvPr id="99" name="Group 98">
            <a:extLst>
              <a:ext uri="{FF2B5EF4-FFF2-40B4-BE49-F238E27FC236}">
                <a16:creationId xmlns="" xmlns:a16="http://schemas.microsoft.com/office/drawing/2014/main" id="{851CA0C3-78F0-4E49-B3B7-803B6D02407A}"/>
              </a:ext>
            </a:extLst>
          </p:cNvPr>
          <p:cNvGrpSpPr/>
          <p:nvPr/>
        </p:nvGrpSpPr>
        <p:grpSpPr>
          <a:xfrm>
            <a:off x="4339246" y="1048596"/>
            <a:ext cx="4339091" cy="3194419"/>
            <a:chOff x="3677651" y="743803"/>
            <a:chExt cx="4339091" cy="3194419"/>
          </a:xfrm>
        </p:grpSpPr>
        <p:pic>
          <p:nvPicPr>
            <p:cNvPr id="3" name="Graphic 2">
              <a:extLst>
                <a:ext uri="{FF2B5EF4-FFF2-40B4-BE49-F238E27FC236}">
                  <a16:creationId xmlns="" xmlns:a16="http://schemas.microsoft.com/office/drawing/2014/main" id="{188CFF61-1C1B-455F-987C-F85672A0B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10186" y="743803"/>
              <a:ext cx="4206556" cy="3076436"/>
            </a:xfrm>
            <a:prstGeom prst="rect">
              <a:avLst/>
            </a:prstGeom>
          </p:spPr>
        </p:pic>
        <p:sp>
          <p:nvSpPr>
            <p:cNvPr id="89" name="Rectangle 88">
              <a:extLst>
                <a:ext uri="{FF2B5EF4-FFF2-40B4-BE49-F238E27FC236}">
                  <a16:creationId xmlns="" xmlns:a16="http://schemas.microsoft.com/office/drawing/2014/main" id="{7CED8BEE-36F4-4D90-8F45-D4BF5CFF7257}"/>
                </a:ext>
              </a:extLst>
            </p:cNvPr>
            <p:cNvSpPr/>
            <p:nvPr/>
          </p:nvSpPr>
          <p:spPr>
            <a:xfrm>
              <a:off x="5854890" y="2886501"/>
              <a:ext cx="402609" cy="2729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="" xmlns:a16="http://schemas.microsoft.com/office/drawing/2014/main" id="{DF59A1E9-A9CE-42E5-BC68-5687CE858954}"/>
                </a:ext>
              </a:extLst>
            </p:cNvPr>
            <p:cNvSpPr/>
            <p:nvPr/>
          </p:nvSpPr>
          <p:spPr>
            <a:xfrm>
              <a:off x="5966346" y="2916069"/>
              <a:ext cx="402609" cy="2729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TextBox 91">
              <a:extLst>
                <a:ext uri="{FF2B5EF4-FFF2-40B4-BE49-F238E27FC236}">
                  <a16:creationId xmlns="" xmlns:a16="http://schemas.microsoft.com/office/drawing/2014/main" id="{0ED49162-84E0-4A02-8B0F-A7FCBFD6639D}"/>
                </a:ext>
              </a:extLst>
            </p:cNvPr>
            <p:cNvSpPr txBox="1"/>
            <p:nvPr/>
          </p:nvSpPr>
          <p:spPr>
            <a:xfrm>
              <a:off x="4804236" y="3568890"/>
              <a:ext cx="245730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Evolution time (</a:t>
              </a:r>
              <a:r>
                <a:rPr lang="en-GB" dirty="0" err="1"/>
                <a:t>ms</a:t>
              </a:r>
              <a:r>
                <a:rPr lang="en-GB" dirty="0"/>
                <a:t>)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="" xmlns:a16="http://schemas.microsoft.com/office/drawing/2014/main" id="{198D8D74-2A76-4756-BCE9-415C203E62BA}"/>
                </a:ext>
              </a:extLst>
            </p:cNvPr>
            <p:cNvSpPr txBox="1"/>
            <p:nvPr/>
          </p:nvSpPr>
          <p:spPr>
            <a:xfrm rot="16200000">
              <a:off x="2763461" y="1992364"/>
              <a:ext cx="219771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N=1 population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="" xmlns:a16="http://schemas.microsoft.com/office/drawing/2014/main" id="{1DE141B8-6C1A-4ACE-A7F9-A5D469031E1F}"/>
                </a:ext>
              </a:extLst>
            </p:cNvPr>
            <p:cNvSpPr txBox="1"/>
            <p:nvPr/>
          </p:nvSpPr>
          <p:spPr>
            <a:xfrm>
              <a:off x="6014113" y="937146"/>
              <a:ext cx="181287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EA0000"/>
                  </a:solidFill>
                </a:rPr>
                <a:t>41 GHz transition</a:t>
              </a:r>
            </a:p>
          </p:txBody>
        </p:sp>
      </p:grpSp>
      <p:sp>
        <p:nvSpPr>
          <p:cNvPr id="102" name="TextBox 101">
            <a:extLst>
              <a:ext uri="{FF2B5EF4-FFF2-40B4-BE49-F238E27FC236}">
                <a16:creationId xmlns="" xmlns:a16="http://schemas.microsoft.com/office/drawing/2014/main" id="{8DD6D164-A804-4C60-9989-574AEF736D3F}"/>
              </a:ext>
            </a:extLst>
          </p:cNvPr>
          <p:cNvSpPr txBox="1"/>
          <p:nvPr/>
        </p:nvSpPr>
        <p:spPr>
          <a:xfrm>
            <a:off x="8929770" y="1977447"/>
            <a:ext cx="2679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>
                <a:solidFill>
                  <a:srgbClr val="EA0000"/>
                </a:solidFill>
              </a:rPr>
              <a:t>τ</a:t>
            </a:r>
            <a:r>
              <a:rPr lang="en-GB" sz="2000" baseline="-25000" dirty="0">
                <a:solidFill>
                  <a:srgbClr val="EA0000"/>
                </a:solidFill>
              </a:rPr>
              <a:t>c</a:t>
            </a:r>
            <a:r>
              <a:rPr lang="en-GB" sz="2000" dirty="0">
                <a:solidFill>
                  <a:srgbClr val="EA0000"/>
                </a:solidFill>
              </a:rPr>
              <a:t> = 6.4(8) </a:t>
            </a:r>
            <a:r>
              <a:rPr lang="en-GB" sz="2000" dirty="0" err="1">
                <a:solidFill>
                  <a:srgbClr val="EA0000"/>
                </a:solidFill>
              </a:rPr>
              <a:t>ms</a:t>
            </a:r>
            <a:r>
              <a:rPr lang="en-GB" sz="2000" dirty="0">
                <a:solidFill>
                  <a:srgbClr val="EA0000"/>
                </a:solidFill>
              </a:rPr>
              <a:t> </a:t>
            </a:r>
          </a:p>
          <a:p>
            <a:pPr algn="ctr"/>
            <a:r>
              <a:rPr lang="en-GB" sz="2000" dirty="0">
                <a:solidFill>
                  <a:srgbClr val="EA0000"/>
                </a:solidFill>
              </a:rPr>
              <a:t>when </a:t>
            </a:r>
            <a:r>
              <a:rPr lang="en-GB" sz="2000" dirty="0" smtClean="0">
                <a:solidFill>
                  <a:srgbClr val="EA0000"/>
                </a:solidFill>
              </a:rPr>
              <a:t>dB/</a:t>
            </a:r>
            <a:r>
              <a:rPr lang="en-GB" sz="2000" dirty="0" err="1" smtClean="0">
                <a:solidFill>
                  <a:srgbClr val="EA0000"/>
                </a:solidFill>
              </a:rPr>
              <a:t>dz</a:t>
            </a:r>
            <a:r>
              <a:rPr lang="en-GB" sz="2000" dirty="0" smtClean="0">
                <a:solidFill>
                  <a:srgbClr val="EA0000"/>
                </a:solidFill>
              </a:rPr>
              <a:t> </a:t>
            </a:r>
            <a:r>
              <a:rPr lang="en-GB" sz="2000" dirty="0">
                <a:solidFill>
                  <a:srgbClr val="EA0000"/>
                </a:solidFill>
              </a:rPr>
              <a:t>= </a:t>
            </a:r>
            <a:r>
              <a:rPr lang="en-GB" sz="2000" dirty="0" smtClean="0">
                <a:solidFill>
                  <a:srgbClr val="EA0000"/>
                </a:solidFill>
              </a:rPr>
              <a:t>45 </a:t>
            </a:r>
            <a:r>
              <a:rPr lang="en-GB" sz="2000" dirty="0">
                <a:solidFill>
                  <a:srgbClr val="EA0000"/>
                </a:solidFill>
              </a:rPr>
              <a:t>G/cm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9955902" y="6348564"/>
            <a:ext cx="2213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N.B. Preliminary data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320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6736</TotalTime>
  <Words>747</Words>
  <Application>Microsoft Office PowerPoint</Application>
  <PresentationFormat>Widescreen</PresentationFormat>
  <Paragraphs>295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Tarbutt</dc:creator>
  <cp:lastModifiedBy>Mike Tarbutt</cp:lastModifiedBy>
  <cp:revision>100</cp:revision>
  <dcterms:created xsi:type="dcterms:W3CDTF">2019-05-08T18:54:21Z</dcterms:created>
  <dcterms:modified xsi:type="dcterms:W3CDTF">2019-06-20T15:20:22Z</dcterms:modified>
</cp:coreProperties>
</file>