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1" r:id="rId2"/>
    <p:sldId id="256" r:id="rId3"/>
    <p:sldId id="322" r:id="rId4"/>
    <p:sldId id="31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318" r:id="rId13"/>
    <p:sldId id="267" r:id="rId14"/>
    <p:sldId id="270" r:id="rId15"/>
    <p:sldId id="271" r:id="rId16"/>
    <p:sldId id="272" r:id="rId17"/>
    <p:sldId id="278" r:id="rId18"/>
    <p:sldId id="279" r:id="rId19"/>
    <p:sldId id="280" r:id="rId20"/>
    <p:sldId id="281" r:id="rId21"/>
    <p:sldId id="273" r:id="rId22"/>
    <p:sldId id="274" r:id="rId23"/>
    <p:sldId id="277" r:id="rId24"/>
    <p:sldId id="289" r:id="rId25"/>
    <p:sldId id="290" r:id="rId26"/>
    <p:sldId id="294" r:id="rId27"/>
    <p:sldId id="329" r:id="rId28"/>
    <p:sldId id="330" r:id="rId29"/>
    <p:sldId id="295" r:id="rId30"/>
    <p:sldId id="296" r:id="rId31"/>
    <p:sldId id="298" r:id="rId32"/>
    <p:sldId id="331" r:id="rId33"/>
    <p:sldId id="327" r:id="rId34"/>
    <p:sldId id="300" r:id="rId35"/>
    <p:sldId id="302" r:id="rId36"/>
    <p:sldId id="303" r:id="rId37"/>
    <p:sldId id="304" r:id="rId38"/>
    <p:sldId id="316" r:id="rId39"/>
    <p:sldId id="317" r:id="rId40"/>
    <p:sldId id="305" r:id="rId41"/>
    <p:sldId id="306" r:id="rId42"/>
    <p:sldId id="30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C4631-B224-4526-A354-4406322644D8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9CD1-B025-4B4F-A5D9-C0713DD13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30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F6B9-85E7-42C8-8518-0D895316505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377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4270-DC41-4417-B905-705103B1D50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33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4270-DC41-4417-B905-705103B1D50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62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4270-DC41-4417-B905-705103B1D50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45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F6B9-85E7-42C8-8518-0D895316505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80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4270-DC41-4417-B905-705103B1D50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48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F6B9-85E7-42C8-8518-0D895316505C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11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F6B9-85E7-42C8-8518-0D895316505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434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F6B9-85E7-42C8-8518-0D895316505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9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94CDB-E450-4B8E-9667-427B1A82A153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09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34270-DC41-4417-B905-705103B1D50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2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CF6B9-85E7-42C8-8518-0D895316505C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20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12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52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07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0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08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25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3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0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94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3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03A5-3E6E-4B09-93C0-27B8CF357F66}" type="datetimeFigureOut">
              <a:rPr lang="en-GB" smtClean="0"/>
              <a:t>16/06/2019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0481-0C07-4150-9961-B79A46070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02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132646954@N02/4395795785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90.png"/><Relationship Id="rId5" Type="http://schemas.openxmlformats.org/officeDocument/2006/relationships/image" Target="../media/image82.png"/><Relationship Id="rId10" Type="http://schemas.openxmlformats.org/officeDocument/2006/relationships/image" Target="../media/image88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0.png"/><Relationship Id="rId7" Type="http://schemas.openxmlformats.org/officeDocument/2006/relationships/image" Target="../media/image6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2.png"/><Relationship Id="rId10" Type="http://schemas.openxmlformats.org/officeDocument/2006/relationships/image" Target="../media/image64.png"/><Relationship Id="rId4" Type="http://schemas.openxmlformats.org/officeDocument/2006/relationships/image" Target="../media/image51.png"/><Relationship Id="rId9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3.jpeg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7.png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01.png"/><Relationship Id="rId4" Type="http://schemas.openxmlformats.org/officeDocument/2006/relationships/image" Target="../media/image10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7.png"/><Relationship Id="rId10" Type="http://schemas.openxmlformats.org/officeDocument/2006/relationships/image" Target="NULL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7.png"/><Relationship Id="rId5" Type="http://schemas.openxmlformats.org/officeDocument/2006/relationships/image" Target="../media/image30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meland aerial view from the 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08" y="14176"/>
            <a:ext cx="12281908" cy="68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8455" y="154279"/>
            <a:ext cx="108381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Search for </a:t>
            </a:r>
            <a:r>
              <a:rPr lang="en-GB" sz="3600" dirty="0" smtClean="0">
                <a:solidFill>
                  <a:srgbClr val="FF0000"/>
                </a:solidFill>
              </a:rPr>
              <a:t>new physics </a:t>
            </a:r>
            <a:r>
              <a:rPr lang="en-GB" sz="3600" dirty="0">
                <a:solidFill>
                  <a:srgbClr val="FF0000"/>
                </a:solidFill>
              </a:rPr>
              <a:t>with </a:t>
            </a:r>
            <a:r>
              <a:rPr lang="en-GB" sz="3600" dirty="0" smtClean="0">
                <a:solidFill>
                  <a:srgbClr val="FF0000"/>
                </a:solidFill>
              </a:rPr>
              <a:t>low-energy precision tests</a:t>
            </a:r>
          </a:p>
          <a:p>
            <a:pPr algn="ctr"/>
            <a:r>
              <a:rPr lang="en-GB" sz="2800" i="0" dirty="0" err="1" smtClean="0">
                <a:solidFill>
                  <a:srgbClr val="FF0000"/>
                </a:solidFill>
                <a:effectLst/>
              </a:rPr>
              <a:t>Ameland</a:t>
            </a:r>
            <a:r>
              <a:rPr lang="en-GB" sz="2800" i="0" dirty="0" smtClean="0">
                <a:solidFill>
                  <a:srgbClr val="FF0000"/>
                </a:solidFill>
                <a:effectLst/>
              </a:rPr>
              <a:t> summer school June 2019</a:t>
            </a:r>
            <a:endParaRPr lang="en-GB" sz="28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2735" y="1404174"/>
            <a:ext cx="85366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Lectures on laser cooling of atoms and molecules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6221" y="1917390"/>
            <a:ext cx="3649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Mike Tarbutt</a:t>
            </a:r>
          </a:p>
          <a:p>
            <a:pPr algn="ctr"/>
            <a:r>
              <a:rPr lang="en-GB" sz="2400" i="0" dirty="0" smtClean="0">
                <a:solidFill>
                  <a:srgbClr val="FF0000"/>
                </a:solidFill>
                <a:effectLst/>
              </a:rPr>
              <a:t>Imperial College London</a:t>
            </a:r>
            <a:endParaRPr lang="en-GB" sz="240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8418" y="6523651"/>
            <a:ext cx="465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u="sng" dirty="0">
                <a:solidFill>
                  <a:srgbClr val="663366"/>
                </a:solidFill>
                <a:latin typeface="Arial" panose="020B0604020202020204" pitchFamily="34" charset="0"/>
                <a:hlinkClick r:id="rId3"/>
              </a:rPr>
              <a:t>https://flickr.com/photos/132646954@N02/43957957855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955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24E7611-27AA-4C1E-BE10-06758F204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248" y="151627"/>
            <a:ext cx="66071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Second problem – Doppler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4A5444C-F467-427C-9FD8-72652FCF5DB4}"/>
                  </a:ext>
                </a:extLst>
              </p:cNvPr>
              <p:cNvSpPr txBox="1"/>
              <p:nvPr/>
            </p:nvSpPr>
            <p:spPr>
              <a:xfrm>
                <a:off x="1404465" y="999752"/>
                <a:ext cx="5527474" cy="4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Doppler shift: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𝐷𝑜𝑝𝑝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𝑘𝑣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A5444C-F467-427C-9FD8-72652FCF5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465" y="999752"/>
                <a:ext cx="5527474" cy="485518"/>
              </a:xfrm>
              <a:prstGeom prst="rect">
                <a:avLst/>
              </a:prstGeom>
              <a:blipFill rotWithShape="0">
                <a:blip r:embed="rId2"/>
                <a:stretch>
                  <a:fillRect l="-662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FFDB3F6-642C-469A-A0C8-0223E45F1465}"/>
                  </a:ext>
                </a:extLst>
              </p:cNvPr>
              <p:cNvSpPr txBox="1"/>
              <p:nvPr/>
            </p:nvSpPr>
            <p:spPr>
              <a:xfrm>
                <a:off x="1404466" y="1515139"/>
                <a:ext cx="671694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For Na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=589</m:t>
                    </m:r>
                  </m:oMath>
                </a14:m>
                <a:r>
                  <a:rPr lang="en-GB" dirty="0"/>
                  <a:t> nm) moving at 400 m/s,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𝐷𝑜𝑝𝑝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=680</m:t>
                    </m:r>
                  </m:oMath>
                </a14:m>
                <a:r>
                  <a:rPr lang="en-GB" dirty="0"/>
                  <a:t> MHz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FDB3F6-642C-469A-A0C8-0223E45F1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466" y="1515139"/>
                <a:ext cx="6716940" cy="390748"/>
              </a:xfrm>
              <a:prstGeom prst="rect">
                <a:avLst/>
              </a:prstGeom>
              <a:blipFill rotWithShape="0">
                <a:blip r:embed="rId3"/>
                <a:stretch>
                  <a:fillRect l="-544" t="-7813" b="-20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57503D-2A5E-4CC1-B82D-07011DEE0A77}"/>
              </a:ext>
            </a:extLst>
          </p:cNvPr>
          <p:cNvSpPr txBox="1"/>
          <p:nvPr/>
        </p:nvSpPr>
        <p:spPr>
          <a:xfrm>
            <a:off x="1404466" y="1995933"/>
            <a:ext cx="745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the natural linewidth of the transition is only 10 MHz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50DED681-002E-4B8A-A328-ADEF5A9A2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467" y="2416146"/>
            <a:ext cx="7524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the atoms decelerate, they Doppler shift out of resonance with the laser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4B22CA-4EE3-41C6-AEB1-7B465A8583FC}"/>
              </a:ext>
            </a:extLst>
          </p:cNvPr>
          <p:cNvSpPr txBox="1"/>
          <p:nvPr/>
        </p:nvSpPr>
        <p:spPr>
          <a:xfrm>
            <a:off x="1404465" y="3153296"/>
            <a:ext cx="102357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b="1" dirty="0"/>
              <a:t>Possible solutions: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Broaden the frequency spectrum of the laser (often called </a:t>
            </a:r>
            <a:r>
              <a:rPr lang="en-GB" i="1" dirty="0"/>
              <a:t>white light slowing</a:t>
            </a:r>
            <a:r>
              <a:rPr lang="en-GB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Change the frequency of the laser in time to follow the changing Doppler shift (</a:t>
            </a:r>
            <a:r>
              <a:rPr lang="en-GB" i="1" dirty="0"/>
              <a:t>frequency-chirp slowing</a:t>
            </a:r>
            <a:r>
              <a:rPr lang="en-GB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Use the Zeeman shift in a magnetic field to follow the changing Doppler shift (</a:t>
            </a:r>
            <a:r>
              <a:rPr lang="en-GB" i="1" dirty="0"/>
              <a:t>Zeeman slowing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5611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F3A90AF6-7AB6-4CED-84D1-7565DB4BC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2504" y="-7643"/>
            <a:ext cx="38304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Zeeman slower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ECE7D20-B8DA-4B80-9DA1-AEE0847E6741}"/>
              </a:ext>
            </a:extLst>
          </p:cNvPr>
          <p:cNvGrpSpPr/>
          <p:nvPr/>
        </p:nvGrpSpPr>
        <p:grpSpPr>
          <a:xfrm>
            <a:off x="3343440" y="1068225"/>
            <a:ext cx="3639578" cy="1821287"/>
            <a:chOff x="2748753" y="1823259"/>
            <a:chExt cx="3639578" cy="1821287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3665D155-F508-468E-B7E7-807407CCD17F}"/>
                </a:ext>
              </a:extLst>
            </p:cNvPr>
            <p:cNvSpPr/>
            <p:nvPr/>
          </p:nvSpPr>
          <p:spPr>
            <a:xfrm rot="10800000">
              <a:off x="2748753" y="1823259"/>
              <a:ext cx="110825" cy="1821287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4F148CD7-677A-4589-9DA3-DBD2E3C8F6A7}"/>
                </a:ext>
              </a:extLst>
            </p:cNvPr>
            <p:cNvSpPr txBox="1"/>
            <p:nvPr/>
          </p:nvSpPr>
          <p:spPr>
            <a:xfrm>
              <a:off x="4160520" y="2522883"/>
              <a:ext cx="2227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Drive this transition</a:t>
              </a:r>
            </a:p>
          </p:txBody>
        </p: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xmlns="" id="{15F50BE8-E943-4951-8EE1-0359B56BD8F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859579" y="2705389"/>
              <a:ext cx="1289963" cy="9700"/>
            </a:xfrm>
            <a:prstGeom prst="curvedConnector3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0C7C8ED4-2745-496F-8AAF-C78B0FCB06DE}"/>
                  </a:ext>
                </a:extLst>
              </p:cNvPr>
              <p:cNvSpPr txBox="1"/>
              <p:nvPr/>
            </p:nvSpPr>
            <p:spPr>
              <a:xfrm>
                <a:off x="1643498" y="4185747"/>
                <a:ext cx="9201840" cy="485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Fix the frequency of the light. Match the Doppler shift with the Zeeman shift: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𝑘𝑣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7C8ED4-2745-496F-8AAF-C78B0FCB0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98" y="4185747"/>
                <a:ext cx="9201840" cy="485646"/>
              </a:xfrm>
              <a:prstGeom prst="rect">
                <a:avLst/>
              </a:prstGeom>
              <a:blipFill>
                <a:blip r:embed="rId2"/>
                <a:stretch>
                  <a:fillRect l="-464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FEBA950-A30D-4974-836A-A3127AF444D9}"/>
              </a:ext>
            </a:extLst>
          </p:cNvPr>
          <p:cNvGrpSpPr/>
          <p:nvPr/>
        </p:nvGrpSpPr>
        <p:grpSpPr>
          <a:xfrm>
            <a:off x="794459" y="698892"/>
            <a:ext cx="6964027" cy="3293440"/>
            <a:chOff x="155823" y="698892"/>
            <a:chExt cx="6964027" cy="329344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2B23451-9E93-4236-84CD-FE4B2576E170}"/>
                </a:ext>
              </a:extLst>
            </p:cNvPr>
            <p:cNvSpPr txBox="1"/>
            <p:nvPr/>
          </p:nvSpPr>
          <p:spPr>
            <a:xfrm>
              <a:off x="3408217" y="698892"/>
              <a:ext cx="958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M=+1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CC63D638-3316-4BA2-A730-9A43A5CBE5B2}"/>
                </a:ext>
              </a:extLst>
            </p:cNvPr>
            <p:cNvGrpSpPr/>
            <p:nvPr/>
          </p:nvGrpSpPr>
          <p:grpSpPr>
            <a:xfrm>
              <a:off x="155823" y="878015"/>
              <a:ext cx="6964027" cy="3114317"/>
              <a:chOff x="155823" y="878015"/>
              <a:chExt cx="6964027" cy="311431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ADAF99AC-1E0E-47C0-896B-C56CB8AA26F0}"/>
                  </a:ext>
                </a:extLst>
              </p:cNvPr>
              <p:cNvGrpSpPr/>
              <p:nvPr/>
            </p:nvGrpSpPr>
            <p:grpSpPr>
              <a:xfrm>
                <a:off x="155823" y="878015"/>
                <a:ext cx="4211124" cy="3114317"/>
                <a:chOff x="177991" y="1633050"/>
                <a:chExt cx="4211124" cy="3114317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xmlns="" id="{DBDD0B41-FCD5-46F0-A9F1-2A1A041BD08A}"/>
                    </a:ext>
                  </a:extLst>
                </p:cNvPr>
                <p:cNvCxnSpPr/>
                <p:nvPr/>
              </p:nvCxnSpPr>
              <p:spPr>
                <a:xfrm>
                  <a:off x="709353" y="4305993"/>
                  <a:ext cx="3064625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xmlns="" id="{337E9C95-1996-464E-A2EE-50CD877ACC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9353" y="1959033"/>
                  <a:ext cx="0" cy="234696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xmlns="" id="{6757DFB7-76A1-4AE4-825C-1AEABFF88823}"/>
                    </a:ext>
                  </a:extLst>
                </p:cNvPr>
                <p:cNvCxnSpPr/>
                <p:nvPr/>
              </p:nvCxnSpPr>
              <p:spPr>
                <a:xfrm>
                  <a:off x="709353" y="3657600"/>
                  <a:ext cx="2721032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xmlns="" id="{6F4A5B89-DA1B-4A22-B27B-BAE23004CFC8}"/>
                    </a:ext>
                  </a:extLst>
                </p:cNvPr>
                <p:cNvCxnSpPr/>
                <p:nvPr/>
              </p:nvCxnSpPr>
              <p:spPr>
                <a:xfrm>
                  <a:off x="709353" y="2391295"/>
                  <a:ext cx="2721032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xmlns="" id="{EA14365D-8A00-4419-9081-F30796C982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9353" y="1676399"/>
                  <a:ext cx="2568632" cy="7148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xmlns="" id="{55D250C7-41F9-4C53-AAF7-5D4C9A2244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9353" y="2391294"/>
                  <a:ext cx="2568632" cy="7148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2189243C-1783-420C-8985-F3584FF93D1B}"/>
                    </a:ext>
                  </a:extLst>
                </p:cNvPr>
                <p:cNvSpPr txBox="1"/>
                <p:nvPr/>
              </p:nvSpPr>
              <p:spPr>
                <a:xfrm>
                  <a:off x="2395450" y="4378035"/>
                  <a:ext cx="17650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Magnetic field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A1046B46-B1B4-4847-936D-832DCA3C20A3}"/>
                    </a:ext>
                  </a:extLst>
                </p:cNvPr>
                <p:cNvSpPr txBox="1"/>
                <p:nvPr/>
              </p:nvSpPr>
              <p:spPr>
                <a:xfrm>
                  <a:off x="338050" y="1633050"/>
                  <a:ext cx="9919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Energy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C6807095-5A97-45BE-9C2F-AD0E920EC2A0}"/>
                    </a:ext>
                  </a:extLst>
                </p:cNvPr>
                <p:cNvSpPr txBox="1"/>
                <p:nvPr/>
              </p:nvSpPr>
              <p:spPr>
                <a:xfrm>
                  <a:off x="235686" y="3465422"/>
                  <a:ext cx="808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F=0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id="{566BDC6B-4DC8-41D2-BCC3-86B6D8EA8D7D}"/>
                    </a:ext>
                  </a:extLst>
                </p:cNvPr>
                <p:cNvSpPr txBox="1"/>
                <p:nvPr/>
              </p:nvSpPr>
              <p:spPr>
                <a:xfrm>
                  <a:off x="177991" y="2206628"/>
                  <a:ext cx="80878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F=1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2DE6E42E-D040-437D-A68B-EEC2D09ED5A5}"/>
                    </a:ext>
                  </a:extLst>
                </p:cNvPr>
                <p:cNvSpPr txBox="1"/>
                <p:nvPr/>
              </p:nvSpPr>
              <p:spPr>
                <a:xfrm>
                  <a:off x="3430385" y="2206628"/>
                  <a:ext cx="9587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M=0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A3EF4A78-17CE-4B48-86A6-EDE17FBB16C9}"/>
                    </a:ext>
                  </a:extLst>
                </p:cNvPr>
                <p:cNvSpPr txBox="1"/>
                <p:nvPr/>
              </p:nvSpPr>
              <p:spPr>
                <a:xfrm>
                  <a:off x="3430385" y="3492329"/>
                  <a:ext cx="9587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M=0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E14EDFE2-F543-410C-9A7B-CA32D9052241}"/>
                    </a:ext>
                  </a:extLst>
                </p:cNvPr>
                <p:cNvSpPr txBox="1"/>
                <p:nvPr/>
              </p:nvSpPr>
              <p:spPr>
                <a:xfrm>
                  <a:off x="3430385" y="2951019"/>
                  <a:ext cx="95873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M=-1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xmlns="" id="{AE9F8C58-49FC-422E-ADDF-34E59974F2E0}"/>
                      </a:ext>
                    </a:extLst>
                  </p:cNvPr>
                  <p:cNvSpPr txBox="1"/>
                  <p:nvPr/>
                </p:nvSpPr>
                <p:spPr>
                  <a:xfrm>
                    <a:off x="4138352" y="1077264"/>
                    <a:ext cx="29814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/>
                      <a:t>Zeeman shift: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oMath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E9F8C58-49FC-422E-ADDF-34E59974F2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8352" y="1077264"/>
                    <a:ext cx="2981498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40" t="-1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BBCA548-CC8F-411A-B32D-02C96846132F}"/>
                  </a:ext>
                </a:extLst>
              </p:cNvPr>
              <p:cNvSpPr txBox="1"/>
              <p:nvPr/>
            </p:nvSpPr>
            <p:spPr>
              <a:xfrm>
                <a:off x="1643498" y="4646183"/>
                <a:ext cx="8207430" cy="397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, we find the ideal magnetic field profile: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BCA548-CC8F-411A-B32D-02C968461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98" y="4646182"/>
                <a:ext cx="8207430" cy="397545"/>
              </a:xfrm>
              <a:prstGeom prst="rect">
                <a:avLst/>
              </a:prstGeom>
              <a:blipFill>
                <a:blip r:embed="rId4"/>
                <a:stretch>
                  <a:fillRect l="-520" t="-3077" b="-2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8526016D-5D09-4178-9C65-683CF51135E2}"/>
                  </a:ext>
                </a:extLst>
              </p:cNvPr>
              <p:cNvSpPr txBox="1"/>
              <p:nvPr/>
            </p:nvSpPr>
            <p:spPr>
              <a:xfrm>
                <a:off x="3666747" y="5155193"/>
                <a:ext cx="4277666" cy="691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526016D-5D09-4178-9C65-683CF5113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747" y="5155193"/>
                <a:ext cx="4277666" cy="691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BFD555A8-BE1F-48F6-8041-F683A8433E80}"/>
              </a:ext>
            </a:extLst>
          </p:cNvPr>
          <p:cNvGrpSpPr/>
          <p:nvPr/>
        </p:nvGrpSpPr>
        <p:grpSpPr>
          <a:xfrm>
            <a:off x="5173289" y="5376873"/>
            <a:ext cx="1028007" cy="1288936"/>
            <a:chOff x="3649288" y="5376873"/>
            <a:chExt cx="1028007" cy="1288936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5D6FF4E-04AD-417D-BC7F-AC064037A1C9}"/>
                </a:ext>
              </a:extLst>
            </p:cNvPr>
            <p:cNvSpPr/>
            <p:nvPr/>
          </p:nvSpPr>
          <p:spPr>
            <a:xfrm>
              <a:off x="4422371" y="5376873"/>
              <a:ext cx="254924" cy="3533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FA8A0C5F-7160-46C3-81AA-80F82F7134B0}"/>
                </a:ext>
              </a:extLst>
            </p:cNvPr>
            <p:cNvGrpSpPr/>
            <p:nvPr/>
          </p:nvGrpSpPr>
          <p:grpSpPr>
            <a:xfrm>
              <a:off x="3649288" y="5951920"/>
              <a:ext cx="1028007" cy="713889"/>
              <a:chOff x="3715789" y="5988293"/>
              <a:chExt cx="1028007" cy="71388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3504351-A183-46F6-9B0B-CCD0B9BB9DD1}"/>
                  </a:ext>
                </a:extLst>
              </p:cNvPr>
              <p:cNvSpPr txBox="1"/>
              <p:nvPr/>
            </p:nvSpPr>
            <p:spPr>
              <a:xfrm>
                <a:off x="3715789" y="5988293"/>
                <a:ext cx="10280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capture velocity</a:t>
                </a: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81A278E1-D5AE-43FA-98DB-09F85135C5D1}"/>
                  </a:ext>
                </a:extLst>
              </p:cNvPr>
              <p:cNvSpPr/>
              <p:nvPr/>
            </p:nvSpPr>
            <p:spPr>
              <a:xfrm>
                <a:off x="3767049" y="6010518"/>
                <a:ext cx="925485" cy="6916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14BCE7AA-B2BC-4FF1-ACEC-9608B9E73D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4164" y="5727767"/>
              <a:ext cx="182558" cy="259661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1BBF7CC-3CF2-429E-ADBF-DA01AB206FE1}"/>
              </a:ext>
            </a:extLst>
          </p:cNvPr>
          <p:cNvGrpSpPr/>
          <p:nvPr/>
        </p:nvGrpSpPr>
        <p:grpSpPr>
          <a:xfrm>
            <a:off x="6071806" y="5366086"/>
            <a:ext cx="1408902" cy="1319884"/>
            <a:chOff x="4547806" y="5366086"/>
            <a:chExt cx="1408902" cy="131988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71471975-EE04-4F13-B4A3-073D7C171E58}"/>
                </a:ext>
              </a:extLst>
            </p:cNvPr>
            <p:cNvGrpSpPr/>
            <p:nvPr/>
          </p:nvGrpSpPr>
          <p:grpSpPr>
            <a:xfrm>
              <a:off x="4547806" y="5953983"/>
              <a:ext cx="1408902" cy="731987"/>
              <a:chOff x="4572000" y="6033185"/>
              <a:chExt cx="1408902" cy="731987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E8A2F9BC-DF8D-49D7-934C-B80BAE9C60B1}"/>
                  </a:ext>
                </a:extLst>
              </p:cNvPr>
              <p:cNvSpPr txBox="1"/>
              <p:nvPr/>
            </p:nvSpPr>
            <p:spPr>
              <a:xfrm>
                <a:off x="4572000" y="6033185"/>
                <a:ext cx="14089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target acceleration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E55D6251-D118-441C-8126-36C68C8AF952}"/>
                  </a:ext>
                </a:extLst>
              </p:cNvPr>
              <p:cNvSpPr/>
              <p:nvPr/>
            </p:nvSpPr>
            <p:spPr>
              <a:xfrm>
                <a:off x="4651315" y="6073508"/>
                <a:ext cx="1291246" cy="6916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79B2FA1E-4AB4-4EB7-81FD-597228A7A35D}"/>
                </a:ext>
              </a:extLst>
            </p:cNvPr>
            <p:cNvSpPr/>
            <p:nvPr/>
          </p:nvSpPr>
          <p:spPr>
            <a:xfrm>
              <a:off x="5104015" y="5366086"/>
              <a:ext cx="199506" cy="3533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92B4B03-7F46-4357-B966-838504D07445}"/>
                </a:ext>
              </a:extLst>
            </p:cNvPr>
            <p:cNvCxnSpPr>
              <a:cxnSpLocks/>
              <a:stCxn id="41" idx="0"/>
            </p:cNvCxnSpPr>
            <p:nvPr/>
          </p:nvCxnSpPr>
          <p:spPr>
            <a:xfrm flipH="1" flipV="1">
              <a:off x="5203076" y="5718772"/>
              <a:ext cx="69668" cy="275534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06D3A15D-CB7C-48C3-A3A7-CC4D24B2B823}"/>
              </a:ext>
            </a:extLst>
          </p:cNvPr>
          <p:cNvGrpSpPr/>
          <p:nvPr/>
        </p:nvGrpSpPr>
        <p:grpSpPr>
          <a:xfrm>
            <a:off x="6830291" y="5374401"/>
            <a:ext cx="2015436" cy="1328705"/>
            <a:chOff x="5306291" y="5374400"/>
            <a:chExt cx="2015436" cy="132870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07F9F430-8A41-4A02-B4E8-C0E72E3D417E}"/>
                </a:ext>
              </a:extLst>
            </p:cNvPr>
            <p:cNvGrpSpPr/>
            <p:nvPr/>
          </p:nvGrpSpPr>
          <p:grpSpPr>
            <a:xfrm>
              <a:off x="5912825" y="5987428"/>
              <a:ext cx="1408902" cy="715677"/>
              <a:chOff x="6738851" y="5959055"/>
              <a:chExt cx="1408902" cy="71567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06AB333F-343C-4FA1-A9C1-059C629FEE1B}"/>
                  </a:ext>
                </a:extLst>
              </p:cNvPr>
              <p:cNvSpPr txBox="1"/>
              <p:nvPr/>
            </p:nvSpPr>
            <p:spPr>
              <a:xfrm>
                <a:off x="6738851" y="5959055"/>
                <a:ext cx="14089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distance along slower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A91EAE21-109D-40BD-9D44-06EC3AE8B697}"/>
                  </a:ext>
                </a:extLst>
              </p:cNvPr>
              <p:cNvSpPr/>
              <p:nvPr/>
            </p:nvSpPr>
            <p:spPr>
              <a:xfrm>
                <a:off x="6755477" y="5983068"/>
                <a:ext cx="1341120" cy="69166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5D1FFC9-73F9-4F58-A16E-1EFB21BA1AD2}"/>
                </a:ext>
              </a:extLst>
            </p:cNvPr>
            <p:cNvSpPr/>
            <p:nvPr/>
          </p:nvSpPr>
          <p:spPr>
            <a:xfrm>
              <a:off x="5306291" y="5374400"/>
              <a:ext cx="199506" cy="3533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10F4E2CD-9138-4D1F-A90A-966FDC8D3180}"/>
                </a:ext>
              </a:extLst>
            </p:cNvPr>
            <p:cNvCxnSpPr>
              <a:cxnSpLocks/>
              <a:stCxn id="44" idx="1"/>
            </p:cNvCxnSpPr>
            <p:nvPr/>
          </p:nvCxnSpPr>
          <p:spPr>
            <a:xfrm flipH="1" flipV="1">
              <a:off x="5465085" y="5692255"/>
              <a:ext cx="660768" cy="420478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807804" y="746681"/>
            <a:ext cx="4348792" cy="3261594"/>
            <a:chOff x="7807804" y="746681"/>
            <a:chExt cx="4348792" cy="3261594"/>
          </a:xfrm>
        </p:grpSpPr>
        <p:pic>
          <p:nvPicPr>
            <p:cNvPr id="48" name="Picture 2" descr="Image result for zeeman slower">
              <a:extLst>
                <a:ext uri="{FF2B5EF4-FFF2-40B4-BE49-F238E27FC236}">
                  <a16:creationId xmlns:a16="http://schemas.microsoft.com/office/drawing/2014/main" xmlns="" id="{12062379-4E17-438C-A93A-8410AB4D5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804" y="746681"/>
              <a:ext cx="4348792" cy="3261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867968" y="3550958"/>
              <a:ext cx="228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Zeeman slower at UCL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1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8" name="Group 38"/>
          <p:cNvGrpSpPr>
            <a:grpSpLocks/>
          </p:cNvGrpSpPr>
          <p:nvPr/>
        </p:nvGrpSpPr>
        <p:grpSpPr bwMode="auto">
          <a:xfrm>
            <a:off x="2782889" y="908050"/>
            <a:ext cx="6192837" cy="5257800"/>
            <a:chOff x="793" y="572"/>
            <a:chExt cx="3901" cy="3312"/>
          </a:xfrm>
        </p:grpSpPr>
        <p:grpSp>
          <p:nvGrpSpPr>
            <p:cNvPr id="40994" name="Group 34"/>
            <p:cNvGrpSpPr>
              <a:grpSpLocks/>
            </p:cNvGrpSpPr>
            <p:nvPr/>
          </p:nvGrpSpPr>
          <p:grpSpPr bwMode="auto">
            <a:xfrm>
              <a:off x="1247" y="572"/>
              <a:ext cx="3447" cy="3311"/>
              <a:chOff x="204" y="527"/>
              <a:chExt cx="3447" cy="3311"/>
            </a:xfrm>
          </p:grpSpPr>
          <p:grpSp>
            <p:nvGrpSpPr>
              <p:cNvPr id="40992" name="Group 32"/>
              <p:cNvGrpSpPr>
                <a:grpSpLocks/>
              </p:cNvGrpSpPr>
              <p:nvPr/>
            </p:nvGrpSpPr>
            <p:grpSpPr bwMode="auto">
              <a:xfrm>
                <a:off x="204" y="527"/>
                <a:ext cx="3447" cy="3311"/>
                <a:chOff x="204" y="527"/>
                <a:chExt cx="3447" cy="3311"/>
              </a:xfrm>
            </p:grpSpPr>
            <p:pic>
              <p:nvPicPr>
                <p:cNvPr id="40964" name="Picture 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r="41608" b="4312"/>
                <a:stretch>
                  <a:fillRect/>
                </a:stretch>
              </p:blipFill>
              <p:spPr bwMode="auto">
                <a:xfrm>
                  <a:off x="204" y="527"/>
                  <a:ext cx="2404" cy="3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0968" name="Rectangle 8"/>
                <p:cNvSpPr>
                  <a:spLocks noChangeArrowheads="1"/>
                </p:cNvSpPr>
                <p:nvPr/>
              </p:nvSpPr>
              <p:spPr bwMode="auto">
                <a:xfrm>
                  <a:off x="204" y="3612"/>
                  <a:ext cx="2404" cy="226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noFill/>
                  <a:miter lim="800000"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GB" sz="1400" b="1"/>
                    <a:t>                                                       velocity</a:t>
                  </a:r>
                </a:p>
              </p:txBody>
            </p:sp>
            <p:sp>
              <p:nvSpPr>
                <p:cNvPr id="40972" name="Rectangle 12"/>
                <p:cNvSpPr>
                  <a:spLocks noChangeArrowheads="1"/>
                </p:cNvSpPr>
                <p:nvPr/>
              </p:nvSpPr>
              <p:spPr bwMode="auto">
                <a:xfrm>
                  <a:off x="2608" y="527"/>
                  <a:ext cx="1043" cy="3311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bg1"/>
                  </a:solidFill>
                  <a:miter lim="800000"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40973" name="Rectangle 13"/>
                <p:cNvSpPr>
                  <a:spLocks noChangeArrowheads="1"/>
                </p:cNvSpPr>
                <p:nvPr/>
              </p:nvSpPr>
              <p:spPr bwMode="auto">
                <a:xfrm>
                  <a:off x="1973" y="3022"/>
                  <a:ext cx="91" cy="181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bg1"/>
                  </a:solidFill>
                  <a:miter lim="800000"/>
                  <a:headEnd type="none" w="lg" len="lg"/>
                  <a:tailEnd type="none" w="lg" len="lg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40990" name="Rectangle 30"/>
              <p:cNvSpPr>
                <a:spLocks noChangeArrowheads="1"/>
              </p:cNvSpPr>
              <p:nvPr/>
            </p:nvSpPr>
            <p:spPr bwMode="auto">
              <a:xfrm rot="16200000">
                <a:off x="-704" y="2296"/>
                <a:ext cx="2404" cy="226"/>
              </a:xfrm>
              <a:prstGeom prst="rect">
                <a:avLst/>
              </a:prstGeom>
              <a:solidFill>
                <a:schemeClr val="bg1"/>
              </a:solidFill>
              <a:ln w="22225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GB" sz="1400" b="1"/>
                  <a:t>       atom density</a:t>
                </a:r>
              </a:p>
            </p:txBody>
          </p:sp>
        </p:grpSp>
        <p:sp>
          <p:nvSpPr>
            <p:cNvPr id="40997" name="Rectangle 37"/>
            <p:cNvSpPr>
              <a:spLocks noChangeArrowheads="1"/>
            </p:cNvSpPr>
            <p:nvPr/>
          </p:nvSpPr>
          <p:spPr bwMode="auto">
            <a:xfrm>
              <a:off x="793" y="572"/>
              <a:ext cx="576" cy="331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558926" y="6524626"/>
            <a:ext cx="4582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1400" dirty="0">
                <a:latin typeface="Times New Roman" pitchFamily="18" charset="0"/>
              </a:rPr>
              <a:t>Adapted from W.D. Phillips, Rev. Mod. Phys. </a:t>
            </a:r>
            <a:r>
              <a:rPr lang="de-DE" sz="1400" b="1" dirty="0">
                <a:latin typeface="Times New Roman" pitchFamily="18" charset="0"/>
              </a:rPr>
              <a:t>70</a:t>
            </a:r>
            <a:r>
              <a:rPr lang="de-DE" sz="1400" dirty="0">
                <a:latin typeface="Times New Roman" pitchFamily="18" charset="0"/>
              </a:rPr>
              <a:t>, 721 (1998)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6456364" y="4149726"/>
            <a:ext cx="1728787" cy="733425"/>
            <a:chOff x="2699" y="2696"/>
            <a:chExt cx="1089" cy="462"/>
          </a:xfrm>
        </p:grpSpPr>
        <p:sp>
          <p:nvSpPr>
            <p:cNvPr id="40975" name="Freeform 15"/>
            <p:cNvSpPr>
              <a:spLocks/>
            </p:cNvSpPr>
            <p:nvPr/>
          </p:nvSpPr>
          <p:spPr bwMode="auto">
            <a:xfrm>
              <a:off x="2699" y="2840"/>
              <a:ext cx="233" cy="318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45" y="136"/>
                </a:cxn>
                <a:cxn ang="0">
                  <a:pos x="226" y="136"/>
                </a:cxn>
                <a:cxn ang="0">
                  <a:pos x="0" y="318"/>
                </a:cxn>
              </a:cxnLst>
              <a:rect l="0" t="0" r="r" b="b"/>
              <a:pathLst>
                <a:path w="233" h="318">
                  <a:moveTo>
                    <a:pt x="226" y="0"/>
                  </a:moveTo>
                  <a:cubicBezTo>
                    <a:pt x="135" y="56"/>
                    <a:pt x="45" y="113"/>
                    <a:pt x="45" y="136"/>
                  </a:cubicBezTo>
                  <a:cubicBezTo>
                    <a:pt x="45" y="159"/>
                    <a:pt x="233" y="106"/>
                    <a:pt x="226" y="136"/>
                  </a:cubicBezTo>
                  <a:cubicBezTo>
                    <a:pt x="219" y="166"/>
                    <a:pt x="37" y="288"/>
                    <a:pt x="0" y="31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2931" y="2696"/>
              <a:ext cx="857" cy="213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thermal beam</a:t>
              </a:r>
            </a:p>
          </p:txBody>
        </p:sp>
      </p:grpSp>
      <p:grpSp>
        <p:nvGrpSpPr>
          <p:cNvPr id="40996" name="Group 36"/>
          <p:cNvGrpSpPr>
            <a:grpSpLocks/>
          </p:cNvGrpSpPr>
          <p:nvPr/>
        </p:nvGrpSpPr>
        <p:grpSpPr bwMode="auto">
          <a:xfrm>
            <a:off x="5519739" y="3284539"/>
            <a:ext cx="2058988" cy="733425"/>
            <a:chOff x="1480" y="2064"/>
            <a:chExt cx="1297" cy="462"/>
          </a:xfrm>
        </p:grpSpPr>
        <p:sp>
          <p:nvSpPr>
            <p:cNvPr id="40979" name="Freeform 19"/>
            <p:cNvSpPr>
              <a:spLocks/>
            </p:cNvSpPr>
            <p:nvPr/>
          </p:nvSpPr>
          <p:spPr bwMode="auto">
            <a:xfrm>
              <a:off x="1480" y="2208"/>
              <a:ext cx="233" cy="318"/>
            </a:xfrm>
            <a:custGeom>
              <a:avLst/>
              <a:gdLst/>
              <a:ahLst/>
              <a:cxnLst>
                <a:cxn ang="0">
                  <a:pos x="226" y="0"/>
                </a:cxn>
                <a:cxn ang="0">
                  <a:pos x="45" y="136"/>
                </a:cxn>
                <a:cxn ang="0">
                  <a:pos x="226" y="136"/>
                </a:cxn>
                <a:cxn ang="0">
                  <a:pos x="0" y="318"/>
                </a:cxn>
              </a:cxnLst>
              <a:rect l="0" t="0" r="r" b="b"/>
              <a:pathLst>
                <a:path w="233" h="318">
                  <a:moveTo>
                    <a:pt x="226" y="0"/>
                  </a:moveTo>
                  <a:cubicBezTo>
                    <a:pt x="135" y="56"/>
                    <a:pt x="45" y="113"/>
                    <a:pt x="45" y="136"/>
                  </a:cubicBezTo>
                  <a:cubicBezTo>
                    <a:pt x="45" y="159"/>
                    <a:pt x="233" y="106"/>
                    <a:pt x="226" y="136"/>
                  </a:cubicBezTo>
                  <a:cubicBezTo>
                    <a:pt x="219" y="166"/>
                    <a:pt x="37" y="288"/>
                    <a:pt x="0" y="31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1712" y="2064"/>
              <a:ext cx="1065" cy="213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/>
                <a:t>decelerated beam</a:t>
              </a:r>
            </a:p>
          </p:txBody>
        </p:sp>
      </p:grpSp>
      <p:grpSp>
        <p:nvGrpSpPr>
          <p:cNvPr id="40999" name="Group 39"/>
          <p:cNvGrpSpPr>
            <a:grpSpLocks/>
          </p:cNvGrpSpPr>
          <p:nvPr/>
        </p:nvGrpSpPr>
        <p:grpSpPr bwMode="auto">
          <a:xfrm>
            <a:off x="2782888" y="4214813"/>
            <a:ext cx="3814762" cy="1365250"/>
            <a:chOff x="793" y="2655"/>
            <a:chExt cx="2403" cy="860"/>
          </a:xfrm>
        </p:grpSpPr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793" y="2976"/>
              <a:ext cx="1818" cy="233"/>
            </a:xfrm>
            <a:prstGeom prst="rect">
              <a:avLst/>
            </a:prstGeom>
            <a:solidFill>
              <a:schemeClr val="bg1"/>
            </a:solidFill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Deceleration (reduction of v)</a:t>
              </a:r>
            </a:p>
          </p:txBody>
        </p:sp>
        <p:grpSp>
          <p:nvGrpSpPr>
            <p:cNvPr id="40983" name="Group 23"/>
            <p:cNvGrpSpPr>
              <a:grpSpLocks/>
            </p:cNvGrpSpPr>
            <p:nvPr/>
          </p:nvGrpSpPr>
          <p:grpSpPr bwMode="auto">
            <a:xfrm>
              <a:off x="2512" y="2655"/>
              <a:ext cx="684" cy="860"/>
              <a:chOff x="1474" y="2614"/>
              <a:chExt cx="684" cy="860"/>
            </a:xfrm>
          </p:grpSpPr>
          <p:sp>
            <p:nvSpPr>
              <p:cNvPr id="40981" name="AutoShape 21" descr="Light upward diagonal"/>
              <p:cNvSpPr>
                <a:spLocks noChangeArrowheads="1"/>
              </p:cNvSpPr>
              <p:nvPr/>
            </p:nvSpPr>
            <p:spPr bwMode="auto">
              <a:xfrm flipH="1">
                <a:off x="1474" y="2614"/>
                <a:ext cx="317" cy="498"/>
              </a:xfrm>
              <a:custGeom>
                <a:avLst/>
                <a:gdLst>
                  <a:gd name="G0" fmla="+- 14513 0 0"/>
                  <a:gd name="G1" fmla="+- 3946 0 0"/>
                  <a:gd name="G2" fmla="+- 12158 0 3946"/>
                  <a:gd name="G3" fmla="+- G2 0 3946"/>
                  <a:gd name="G4" fmla="*/ G3 32768 32059"/>
                  <a:gd name="G5" fmla="*/ G4 1 2"/>
                  <a:gd name="G6" fmla="+- 21600 0 14513"/>
                  <a:gd name="G7" fmla="*/ G6 3946 6079"/>
                  <a:gd name="G8" fmla="+- G7 14513 0"/>
                  <a:gd name="T0" fmla="*/ 14513 w 21600"/>
                  <a:gd name="T1" fmla="*/ 0 h 21600"/>
                  <a:gd name="T2" fmla="*/ 14513 w 21600"/>
                  <a:gd name="T3" fmla="*/ 12158 h 21600"/>
                  <a:gd name="T4" fmla="*/ 2180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4513" y="0"/>
                    </a:lnTo>
                    <a:lnTo>
                      <a:pt x="14513" y="3946"/>
                    </a:lnTo>
                    <a:lnTo>
                      <a:pt x="12427" y="3946"/>
                    </a:lnTo>
                    <a:cubicBezTo>
                      <a:pt x="5564" y="3946"/>
                      <a:pt x="0" y="7623"/>
                      <a:pt x="0" y="12158"/>
                    </a:cubicBezTo>
                    <a:lnTo>
                      <a:pt x="0" y="21600"/>
                    </a:lnTo>
                    <a:lnTo>
                      <a:pt x="4360" y="21600"/>
                    </a:lnTo>
                    <a:lnTo>
                      <a:pt x="4360" y="12158"/>
                    </a:lnTo>
                    <a:cubicBezTo>
                      <a:pt x="4360" y="9979"/>
                      <a:pt x="7972" y="8212"/>
                      <a:pt x="12427" y="8212"/>
                    </a:cubicBezTo>
                    <a:lnTo>
                      <a:pt x="14513" y="8212"/>
                    </a:lnTo>
                    <a:lnTo>
                      <a:pt x="14513" y="12158"/>
                    </a:lnTo>
                    <a:close/>
                  </a:path>
                </a:pathLst>
              </a:custGeom>
              <a:pattFill prst="ltUpDiag">
                <a:fgClr>
                  <a:srgbClr val="FF0000"/>
                </a:fgClr>
                <a:bgClr>
                  <a:srgbClr val="FFFFFF"/>
                </a:bgClr>
              </a:pattFill>
              <a:ln w="6350">
                <a:solidFill>
                  <a:srgbClr val="FF0000"/>
                </a:solidFill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982" name="Freeform 22" descr="Light upward diagonal"/>
              <p:cNvSpPr>
                <a:spLocks/>
              </p:cNvSpPr>
              <p:nvPr/>
            </p:nvSpPr>
            <p:spPr bwMode="auto">
              <a:xfrm>
                <a:off x="1529" y="2976"/>
                <a:ext cx="629" cy="498"/>
              </a:xfrm>
              <a:custGeom>
                <a:avLst/>
                <a:gdLst/>
                <a:ahLst/>
                <a:cxnLst>
                  <a:cxn ang="0">
                    <a:pos x="319" y="24"/>
                  </a:cxn>
                  <a:cxn ang="0">
                    <a:pos x="505" y="18"/>
                  </a:cxn>
                  <a:cxn ang="0">
                    <a:pos x="619" y="132"/>
                  </a:cxn>
                  <a:cxn ang="0">
                    <a:pos x="565" y="210"/>
                  </a:cxn>
                  <a:cxn ang="0">
                    <a:pos x="427" y="396"/>
                  </a:cxn>
                  <a:cxn ang="0">
                    <a:pos x="367" y="468"/>
                  </a:cxn>
                  <a:cxn ang="0">
                    <a:pos x="251" y="491"/>
                  </a:cxn>
                  <a:cxn ang="0">
                    <a:pos x="37" y="480"/>
                  </a:cxn>
                  <a:cxn ang="0">
                    <a:pos x="31" y="384"/>
                  </a:cxn>
                  <a:cxn ang="0">
                    <a:pos x="127" y="276"/>
                  </a:cxn>
                  <a:cxn ang="0">
                    <a:pos x="235" y="102"/>
                  </a:cxn>
                  <a:cxn ang="0">
                    <a:pos x="319" y="24"/>
                  </a:cxn>
                </a:cxnLst>
                <a:rect l="0" t="0" r="r" b="b"/>
                <a:pathLst>
                  <a:path w="629" h="498">
                    <a:moveTo>
                      <a:pt x="319" y="24"/>
                    </a:moveTo>
                    <a:cubicBezTo>
                      <a:pt x="361" y="9"/>
                      <a:pt x="455" y="0"/>
                      <a:pt x="505" y="18"/>
                    </a:cubicBezTo>
                    <a:cubicBezTo>
                      <a:pt x="555" y="36"/>
                      <a:pt x="609" y="100"/>
                      <a:pt x="619" y="132"/>
                    </a:cubicBezTo>
                    <a:cubicBezTo>
                      <a:pt x="629" y="164"/>
                      <a:pt x="597" y="166"/>
                      <a:pt x="565" y="210"/>
                    </a:cubicBezTo>
                    <a:cubicBezTo>
                      <a:pt x="533" y="254"/>
                      <a:pt x="460" y="353"/>
                      <a:pt x="427" y="396"/>
                    </a:cubicBezTo>
                    <a:cubicBezTo>
                      <a:pt x="394" y="439"/>
                      <a:pt x="396" y="452"/>
                      <a:pt x="367" y="468"/>
                    </a:cubicBezTo>
                    <a:cubicBezTo>
                      <a:pt x="338" y="484"/>
                      <a:pt x="306" y="489"/>
                      <a:pt x="251" y="491"/>
                    </a:cubicBezTo>
                    <a:cubicBezTo>
                      <a:pt x="196" y="493"/>
                      <a:pt x="74" y="498"/>
                      <a:pt x="37" y="480"/>
                    </a:cubicBezTo>
                    <a:cubicBezTo>
                      <a:pt x="0" y="462"/>
                      <a:pt x="16" y="418"/>
                      <a:pt x="31" y="384"/>
                    </a:cubicBezTo>
                    <a:cubicBezTo>
                      <a:pt x="46" y="350"/>
                      <a:pt x="93" y="323"/>
                      <a:pt x="127" y="276"/>
                    </a:cubicBezTo>
                    <a:cubicBezTo>
                      <a:pt x="161" y="229"/>
                      <a:pt x="203" y="144"/>
                      <a:pt x="235" y="102"/>
                    </a:cubicBezTo>
                    <a:cubicBezTo>
                      <a:pt x="267" y="60"/>
                      <a:pt x="302" y="40"/>
                      <a:pt x="319" y="24"/>
                    </a:cubicBezTo>
                    <a:close/>
                  </a:path>
                </a:pathLst>
              </a:custGeom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 w="9525" cap="flat" cmpd="sng">
                <a:noFill/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0995" name="Group 35"/>
          <p:cNvGrpSpPr>
            <a:grpSpLocks/>
          </p:cNvGrpSpPr>
          <p:nvPr/>
        </p:nvGrpSpPr>
        <p:grpSpPr bwMode="auto">
          <a:xfrm>
            <a:off x="4943475" y="2565400"/>
            <a:ext cx="3513138" cy="431800"/>
            <a:chOff x="1117" y="1616"/>
            <a:chExt cx="2213" cy="272"/>
          </a:xfrm>
        </p:grpSpPr>
        <p:sp>
          <p:nvSpPr>
            <p:cNvPr id="40984" name="Text Box 24"/>
            <p:cNvSpPr txBox="1">
              <a:spLocks noChangeArrowheads="1"/>
            </p:cNvSpPr>
            <p:nvPr/>
          </p:nvSpPr>
          <p:spPr bwMode="auto">
            <a:xfrm>
              <a:off x="1701" y="1616"/>
              <a:ext cx="1629" cy="233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0033CC"/>
                  </a:solidFill>
                </a:rPr>
                <a:t>Cooling (reduction of </a:t>
              </a:r>
              <a:r>
                <a:rPr lang="en-GB">
                  <a:solidFill>
                    <a:srgbClr val="0033CC"/>
                  </a:solidFill>
                  <a:latin typeface="Symbol" pitchFamily="18" charset="2"/>
                </a:rPr>
                <a:t>D</a:t>
              </a:r>
              <a:r>
                <a:rPr lang="en-GB">
                  <a:solidFill>
                    <a:srgbClr val="0033CC"/>
                  </a:solidFill>
                </a:rPr>
                <a:t>v) </a:t>
              </a:r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>
              <a:off x="1117" y="1888"/>
              <a:ext cx="226" cy="0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flipH="1">
              <a:off x="1445" y="1888"/>
              <a:ext cx="226" cy="0"/>
            </a:xfrm>
            <a:prstGeom prst="line">
              <a:avLst/>
            </a:prstGeom>
            <a:noFill/>
            <a:ln w="22225">
              <a:solidFill>
                <a:srgbClr val="0033CC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9" name="Rectangle 4">
            <a:extLst>
              <a:ext uri="{FF2B5EF4-FFF2-40B4-BE49-F238E27FC236}">
                <a16:creationId xmlns="" xmlns:a16="http://schemas.microsoft.com/office/drawing/2014/main" id="{405AB50A-E05A-414C-AFE1-2E2891250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763" y="208975"/>
            <a:ext cx="5903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A decelerated sodium beam</a:t>
            </a:r>
          </a:p>
        </p:txBody>
      </p:sp>
    </p:spTree>
    <p:extLst>
      <p:ext uri="{BB962C8B-B14F-4D97-AF65-F5344CB8AC3E}">
        <p14:creationId xmlns:p14="http://schemas.microsoft.com/office/powerpoint/2010/main" val="310693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3935413" y="981075"/>
            <a:ext cx="4737100" cy="1022350"/>
            <a:chOff x="2653" y="842"/>
            <a:chExt cx="2984" cy="644"/>
          </a:xfrm>
        </p:grpSpPr>
        <p:grpSp>
          <p:nvGrpSpPr>
            <p:cNvPr id="78856" name="Group 8"/>
            <p:cNvGrpSpPr>
              <a:grpSpLocks/>
            </p:cNvGrpSpPr>
            <p:nvPr/>
          </p:nvGrpSpPr>
          <p:grpSpPr bwMode="auto">
            <a:xfrm>
              <a:off x="3878" y="1117"/>
              <a:ext cx="1759" cy="369"/>
              <a:chOff x="3878" y="1117"/>
              <a:chExt cx="1759" cy="369"/>
            </a:xfrm>
          </p:grpSpPr>
          <p:grpSp>
            <p:nvGrpSpPr>
              <p:cNvPr id="78857" name="Group 9"/>
              <p:cNvGrpSpPr>
                <a:grpSpLocks/>
              </p:cNvGrpSpPr>
              <p:nvPr/>
            </p:nvGrpSpPr>
            <p:grpSpPr bwMode="auto">
              <a:xfrm>
                <a:off x="3878" y="1117"/>
                <a:ext cx="1759" cy="93"/>
                <a:chOff x="3684" y="890"/>
                <a:chExt cx="1759" cy="93"/>
              </a:xfrm>
            </p:grpSpPr>
            <p:sp>
              <p:nvSpPr>
                <p:cNvPr id="78858" name="Freeform 10"/>
                <p:cNvSpPr>
                  <a:spLocks/>
                </p:cNvSpPr>
                <p:nvPr/>
              </p:nvSpPr>
              <p:spPr bwMode="auto">
                <a:xfrm>
                  <a:off x="3684" y="890"/>
                  <a:ext cx="511" cy="93"/>
                </a:xfrm>
                <a:custGeom>
                  <a:avLst/>
                  <a:gdLst/>
                  <a:ahLst/>
                  <a:cxnLst>
                    <a:cxn ang="0">
                      <a:pos x="511" y="44"/>
                    </a:cxn>
                    <a:cxn ang="0">
                      <a:pos x="468" y="16"/>
                    </a:cxn>
                    <a:cxn ang="0">
                      <a:pos x="409" y="0"/>
                    </a:cxn>
                    <a:cxn ang="0">
                      <a:pos x="350" y="16"/>
                    </a:cxn>
                    <a:cxn ang="0">
                      <a:pos x="314" y="43"/>
                    </a:cxn>
                    <a:cxn ang="0">
                      <a:pos x="274" y="72"/>
                    </a:cxn>
                    <a:cxn ang="0">
                      <a:pos x="212" y="91"/>
                    </a:cxn>
                    <a:cxn ang="0">
                      <a:pos x="120" y="58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11" h="93">
                      <a:moveTo>
                        <a:pt x="511" y="44"/>
                      </a:moveTo>
                      <a:cubicBezTo>
                        <a:pt x="504" y="39"/>
                        <a:pt x="486" y="23"/>
                        <a:pt x="468" y="16"/>
                      </a:cubicBezTo>
                      <a:cubicBezTo>
                        <a:pt x="451" y="8"/>
                        <a:pt x="429" y="0"/>
                        <a:pt x="409" y="0"/>
                      </a:cubicBezTo>
                      <a:cubicBezTo>
                        <a:pt x="390" y="0"/>
                        <a:pt x="365" y="9"/>
                        <a:pt x="350" y="16"/>
                      </a:cubicBezTo>
                      <a:cubicBezTo>
                        <a:pt x="334" y="23"/>
                        <a:pt x="327" y="34"/>
                        <a:pt x="314" y="43"/>
                      </a:cubicBezTo>
                      <a:cubicBezTo>
                        <a:pt x="301" y="53"/>
                        <a:pt x="291" y="64"/>
                        <a:pt x="274" y="72"/>
                      </a:cubicBezTo>
                      <a:cubicBezTo>
                        <a:pt x="256" y="80"/>
                        <a:pt x="238" y="93"/>
                        <a:pt x="212" y="91"/>
                      </a:cubicBezTo>
                      <a:cubicBezTo>
                        <a:pt x="186" y="89"/>
                        <a:pt x="155" y="64"/>
                        <a:pt x="120" y="58"/>
                      </a:cubicBezTo>
                      <a:cubicBezTo>
                        <a:pt x="85" y="52"/>
                        <a:pt x="25" y="53"/>
                        <a:pt x="0" y="52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8859" name="Freeform 11"/>
                <p:cNvSpPr>
                  <a:spLocks/>
                </p:cNvSpPr>
                <p:nvPr/>
              </p:nvSpPr>
              <p:spPr bwMode="auto">
                <a:xfrm>
                  <a:off x="4195" y="890"/>
                  <a:ext cx="417" cy="91"/>
                </a:xfrm>
                <a:custGeom>
                  <a:avLst/>
                  <a:gdLst/>
                  <a:ahLst/>
                  <a:cxnLst>
                    <a:cxn ang="0">
                      <a:pos x="851" y="189"/>
                    </a:cxn>
                    <a:cxn ang="0">
                      <a:pos x="759" y="71"/>
                    </a:cxn>
                    <a:cxn ang="0">
                      <a:pos x="638" y="0"/>
                    </a:cxn>
                    <a:cxn ang="0">
                      <a:pos x="516" y="73"/>
                    </a:cxn>
                    <a:cxn ang="0">
                      <a:pos x="443" y="195"/>
                    </a:cxn>
                    <a:cxn ang="0">
                      <a:pos x="360" y="325"/>
                    </a:cxn>
                    <a:cxn ang="0">
                      <a:pos x="234" y="409"/>
                    </a:cxn>
                    <a:cxn ang="0">
                      <a:pos x="90" y="325"/>
                    </a:cxn>
                    <a:cxn ang="0">
                      <a:pos x="0" y="193"/>
                    </a:cxn>
                  </a:cxnLst>
                  <a:rect l="0" t="0" r="r" b="b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8860" name="Freeform 12"/>
                <p:cNvSpPr>
                  <a:spLocks/>
                </p:cNvSpPr>
                <p:nvPr/>
              </p:nvSpPr>
              <p:spPr bwMode="auto">
                <a:xfrm>
                  <a:off x="4618" y="890"/>
                  <a:ext cx="408" cy="91"/>
                </a:xfrm>
                <a:custGeom>
                  <a:avLst/>
                  <a:gdLst/>
                  <a:ahLst/>
                  <a:cxnLst>
                    <a:cxn ang="0">
                      <a:pos x="835" y="199"/>
                    </a:cxn>
                    <a:cxn ang="0">
                      <a:pos x="748" y="71"/>
                    </a:cxn>
                    <a:cxn ang="0">
                      <a:pos x="627" y="0"/>
                    </a:cxn>
                    <a:cxn ang="0">
                      <a:pos x="505" y="73"/>
                    </a:cxn>
                    <a:cxn ang="0">
                      <a:pos x="432" y="195"/>
                    </a:cxn>
                    <a:cxn ang="0">
                      <a:pos x="349" y="325"/>
                    </a:cxn>
                    <a:cxn ang="0">
                      <a:pos x="223" y="409"/>
                    </a:cxn>
                    <a:cxn ang="0">
                      <a:pos x="79" y="325"/>
                    </a:cxn>
                    <a:cxn ang="0">
                      <a:pos x="0" y="208"/>
                    </a:cxn>
                  </a:cxnLst>
                  <a:rect l="0" t="0" r="r" b="b"/>
                  <a:pathLst>
                    <a:path w="835" h="409">
                      <a:moveTo>
                        <a:pt x="835" y="199"/>
                      </a:moveTo>
                      <a:cubicBezTo>
                        <a:pt x="820" y="175"/>
                        <a:pt x="783" y="104"/>
                        <a:pt x="748" y="71"/>
                      </a:cubicBezTo>
                      <a:cubicBezTo>
                        <a:pt x="713" y="38"/>
                        <a:pt x="667" y="0"/>
                        <a:pt x="627" y="0"/>
                      </a:cubicBezTo>
                      <a:cubicBezTo>
                        <a:pt x="587" y="0"/>
                        <a:pt x="537" y="41"/>
                        <a:pt x="505" y="73"/>
                      </a:cubicBezTo>
                      <a:cubicBezTo>
                        <a:pt x="473" y="105"/>
                        <a:pt x="458" y="153"/>
                        <a:pt x="432" y="195"/>
                      </a:cubicBezTo>
                      <a:cubicBezTo>
                        <a:pt x="406" y="237"/>
                        <a:pt x="384" y="289"/>
                        <a:pt x="349" y="325"/>
                      </a:cubicBezTo>
                      <a:cubicBezTo>
                        <a:pt x="314" y="361"/>
                        <a:pt x="268" y="409"/>
                        <a:pt x="223" y="409"/>
                      </a:cubicBezTo>
                      <a:cubicBezTo>
                        <a:pt x="178" y="409"/>
                        <a:pt x="116" y="358"/>
                        <a:pt x="79" y="325"/>
                      </a:cubicBezTo>
                      <a:cubicBezTo>
                        <a:pt x="42" y="292"/>
                        <a:pt x="16" y="232"/>
                        <a:pt x="0" y="208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8861" name="Freeform 13"/>
                <p:cNvSpPr>
                  <a:spLocks/>
                </p:cNvSpPr>
                <p:nvPr/>
              </p:nvSpPr>
              <p:spPr bwMode="auto">
                <a:xfrm>
                  <a:off x="5026" y="890"/>
                  <a:ext cx="417" cy="91"/>
                </a:xfrm>
                <a:custGeom>
                  <a:avLst/>
                  <a:gdLst/>
                  <a:ahLst/>
                  <a:cxnLst>
                    <a:cxn ang="0">
                      <a:pos x="851" y="189"/>
                    </a:cxn>
                    <a:cxn ang="0">
                      <a:pos x="759" y="71"/>
                    </a:cxn>
                    <a:cxn ang="0">
                      <a:pos x="638" y="0"/>
                    </a:cxn>
                    <a:cxn ang="0">
                      <a:pos x="516" y="73"/>
                    </a:cxn>
                    <a:cxn ang="0">
                      <a:pos x="443" y="195"/>
                    </a:cxn>
                    <a:cxn ang="0">
                      <a:pos x="360" y="325"/>
                    </a:cxn>
                    <a:cxn ang="0">
                      <a:pos x="234" y="409"/>
                    </a:cxn>
                    <a:cxn ang="0">
                      <a:pos x="90" y="325"/>
                    </a:cxn>
                    <a:cxn ang="0">
                      <a:pos x="0" y="193"/>
                    </a:cxn>
                  </a:cxnLst>
                  <a:rect l="0" t="0" r="r" b="b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78862" name="Text Box 14"/>
              <p:cNvSpPr txBox="1">
                <a:spLocks noChangeArrowheads="1"/>
              </p:cNvSpPr>
              <p:nvPr/>
            </p:nvSpPr>
            <p:spPr bwMode="auto">
              <a:xfrm>
                <a:off x="4332" y="1253"/>
                <a:ext cx="76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laser beam</a:t>
                </a:r>
              </a:p>
            </p:txBody>
          </p:sp>
        </p:grpSp>
        <p:grpSp>
          <p:nvGrpSpPr>
            <p:cNvPr id="78863" name="Group 15"/>
            <p:cNvGrpSpPr>
              <a:grpSpLocks/>
            </p:cNvGrpSpPr>
            <p:nvPr/>
          </p:nvGrpSpPr>
          <p:grpSpPr bwMode="auto">
            <a:xfrm>
              <a:off x="2653" y="935"/>
              <a:ext cx="1055" cy="448"/>
              <a:chOff x="1474" y="935"/>
              <a:chExt cx="1055" cy="448"/>
            </a:xfrm>
          </p:grpSpPr>
          <p:grpSp>
            <p:nvGrpSpPr>
              <p:cNvPr id="78864" name="Group 16"/>
              <p:cNvGrpSpPr>
                <a:grpSpLocks/>
              </p:cNvGrpSpPr>
              <p:nvPr/>
            </p:nvGrpSpPr>
            <p:grpSpPr bwMode="auto">
              <a:xfrm rot="-1284221">
                <a:off x="1474" y="935"/>
                <a:ext cx="463" cy="448"/>
                <a:chOff x="833" y="2333"/>
                <a:chExt cx="463" cy="448"/>
              </a:xfrm>
            </p:grpSpPr>
            <p:sp>
              <p:nvSpPr>
                <p:cNvPr id="78865" name="Oval 17"/>
                <p:cNvSpPr>
                  <a:spLocks noChangeArrowheads="1"/>
                </p:cNvSpPr>
                <p:nvPr/>
              </p:nvSpPr>
              <p:spPr bwMode="auto">
                <a:xfrm rot="1921577">
                  <a:off x="995" y="2502"/>
                  <a:ext cx="133" cy="1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A298"/>
                    </a:gs>
                    <a:gs pos="100000">
                      <a:srgbClr val="FE00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8866" name="Freeform 18"/>
                <p:cNvSpPr>
                  <a:spLocks/>
                </p:cNvSpPr>
                <p:nvPr/>
              </p:nvSpPr>
              <p:spPr bwMode="auto">
                <a:xfrm rot="2401316">
                  <a:off x="848" y="2487"/>
                  <a:ext cx="448" cy="166"/>
                </a:xfrm>
                <a:custGeom>
                  <a:avLst/>
                  <a:gdLst/>
                  <a:ahLst/>
                  <a:cxnLst>
                    <a:cxn ang="0">
                      <a:pos x="368" y="215"/>
                    </a:cxn>
                    <a:cxn ang="0">
                      <a:pos x="524" y="237"/>
                    </a:cxn>
                    <a:cxn ang="0">
                      <a:pos x="615" y="206"/>
                    </a:cxn>
                    <a:cxn ang="0">
                      <a:pos x="353" y="69"/>
                    </a:cxn>
                    <a:cxn ang="0">
                      <a:pos x="32" y="33"/>
                    </a:cxn>
                    <a:cxn ang="0">
                      <a:pos x="97" y="112"/>
                    </a:cxn>
                    <a:cxn ang="0">
                      <a:pos x="214" y="170"/>
                    </a:cxn>
                  </a:cxnLst>
                  <a:rect l="0" t="0" r="r" b="b"/>
                  <a:pathLst>
                    <a:path w="644" h="238">
                      <a:moveTo>
                        <a:pt x="368" y="215"/>
                      </a:moveTo>
                      <a:cubicBezTo>
                        <a:pt x="412" y="224"/>
                        <a:pt x="483" y="238"/>
                        <a:pt x="524" y="237"/>
                      </a:cubicBezTo>
                      <a:cubicBezTo>
                        <a:pt x="565" y="236"/>
                        <a:pt x="644" y="234"/>
                        <a:pt x="615" y="206"/>
                      </a:cubicBezTo>
                      <a:cubicBezTo>
                        <a:pt x="634" y="174"/>
                        <a:pt x="524" y="118"/>
                        <a:pt x="353" y="69"/>
                      </a:cubicBezTo>
                      <a:cubicBezTo>
                        <a:pt x="183" y="20"/>
                        <a:pt x="51" y="0"/>
                        <a:pt x="32" y="33"/>
                      </a:cubicBezTo>
                      <a:cubicBezTo>
                        <a:pt x="0" y="46"/>
                        <a:pt x="69" y="91"/>
                        <a:pt x="97" y="112"/>
                      </a:cubicBezTo>
                      <a:cubicBezTo>
                        <a:pt x="127" y="135"/>
                        <a:pt x="193" y="160"/>
                        <a:pt x="214" y="17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867" name="Freeform 19"/>
                <p:cNvSpPr>
                  <a:spLocks/>
                </p:cNvSpPr>
                <p:nvPr/>
              </p:nvSpPr>
              <p:spPr bwMode="auto">
                <a:xfrm rot="-4498772">
                  <a:off x="836" y="2474"/>
                  <a:ext cx="448" cy="166"/>
                </a:xfrm>
                <a:custGeom>
                  <a:avLst/>
                  <a:gdLst/>
                  <a:ahLst/>
                  <a:cxnLst>
                    <a:cxn ang="0">
                      <a:pos x="368" y="215"/>
                    </a:cxn>
                    <a:cxn ang="0">
                      <a:pos x="524" y="237"/>
                    </a:cxn>
                    <a:cxn ang="0">
                      <a:pos x="615" y="206"/>
                    </a:cxn>
                    <a:cxn ang="0">
                      <a:pos x="353" y="69"/>
                    </a:cxn>
                    <a:cxn ang="0">
                      <a:pos x="32" y="33"/>
                    </a:cxn>
                    <a:cxn ang="0">
                      <a:pos x="97" y="112"/>
                    </a:cxn>
                    <a:cxn ang="0">
                      <a:pos x="214" y="170"/>
                    </a:cxn>
                  </a:cxnLst>
                  <a:rect l="0" t="0" r="r" b="b"/>
                  <a:pathLst>
                    <a:path w="644" h="238">
                      <a:moveTo>
                        <a:pt x="368" y="215"/>
                      </a:moveTo>
                      <a:cubicBezTo>
                        <a:pt x="412" y="224"/>
                        <a:pt x="483" y="238"/>
                        <a:pt x="524" y="237"/>
                      </a:cubicBezTo>
                      <a:cubicBezTo>
                        <a:pt x="565" y="236"/>
                        <a:pt x="644" y="234"/>
                        <a:pt x="615" y="206"/>
                      </a:cubicBezTo>
                      <a:cubicBezTo>
                        <a:pt x="634" y="174"/>
                        <a:pt x="524" y="118"/>
                        <a:pt x="353" y="69"/>
                      </a:cubicBezTo>
                      <a:cubicBezTo>
                        <a:pt x="183" y="20"/>
                        <a:pt x="51" y="0"/>
                        <a:pt x="32" y="33"/>
                      </a:cubicBezTo>
                      <a:cubicBezTo>
                        <a:pt x="0" y="46"/>
                        <a:pt x="69" y="91"/>
                        <a:pt x="97" y="112"/>
                      </a:cubicBezTo>
                      <a:cubicBezTo>
                        <a:pt x="127" y="135"/>
                        <a:pt x="193" y="160"/>
                        <a:pt x="214" y="17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868" name="Freeform 20"/>
                <p:cNvSpPr>
                  <a:spLocks/>
                </p:cNvSpPr>
                <p:nvPr/>
              </p:nvSpPr>
              <p:spPr bwMode="auto">
                <a:xfrm rot="-12150981">
                  <a:off x="833" y="2491"/>
                  <a:ext cx="448" cy="165"/>
                </a:xfrm>
                <a:custGeom>
                  <a:avLst/>
                  <a:gdLst/>
                  <a:ahLst/>
                  <a:cxnLst>
                    <a:cxn ang="0">
                      <a:pos x="368" y="215"/>
                    </a:cxn>
                    <a:cxn ang="0">
                      <a:pos x="524" y="237"/>
                    </a:cxn>
                    <a:cxn ang="0">
                      <a:pos x="615" y="206"/>
                    </a:cxn>
                    <a:cxn ang="0">
                      <a:pos x="353" y="69"/>
                    </a:cxn>
                    <a:cxn ang="0">
                      <a:pos x="32" y="33"/>
                    </a:cxn>
                    <a:cxn ang="0">
                      <a:pos x="97" y="112"/>
                    </a:cxn>
                    <a:cxn ang="0">
                      <a:pos x="214" y="170"/>
                    </a:cxn>
                  </a:cxnLst>
                  <a:rect l="0" t="0" r="r" b="b"/>
                  <a:pathLst>
                    <a:path w="644" h="238">
                      <a:moveTo>
                        <a:pt x="368" y="215"/>
                      </a:moveTo>
                      <a:cubicBezTo>
                        <a:pt x="412" y="224"/>
                        <a:pt x="483" y="238"/>
                        <a:pt x="524" y="237"/>
                      </a:cubicBezTo>
                      <a:cubicBezTo>
                        <a:pt x="565" y="236"/>
                        <a:pt x="644" y="234"/>
                        <a:pt x="615" y="206"/>
                      </a:cubicBezTo>
                      <a:cubicBezTo>
                        <a:pt x="634" y="174"/>
                        <a:pt x="524" y="118"/>
                        <a:pt x="353" y="69"/>
                      </a:cubicBezTo>
                      <a:cubicBezTo>
                        <a:pt x="183" y="20"/>
                        <a:pt x="51" y="0"/>
                        <a:pt x="32" y="33"/>
                      </a:cubicBezTo>
                      <a:cubicBezTo>
                        <a:pt x="0" y="46"/>
                        <a:pt x="69" y="91"/>
                        <a:pt x="97" y="112"/>
                      </a:cubicBezTo>
                      <a:cubicBezTo>
                        <a:pt x="127" y="135"/>
                        <a:pt x="193" y="160"/>
                        <a:pt x="214" y="17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78869" name="AutoShape 21"/>
              <p:cNvSpPr>
                <a:spLocks noChangeArrowheads="1"/>
              </p:cNvSpPr>
              <p:nvPr/>
            </p:nvSpPr>
            <p:spPr bwMode="auto">
              <a:xfrm>
                <a:off x="1927" y="1071"/>
                <a:ext cx="453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870" name="Text Box 22"/>
              <p:cNvSpPr txBox="1">
                <a:spLocks noChangeArrowheads="1"/>
              </p:cNvSpPr>
              <p:nvPr/>
            </p:nvSpPr>
            <p:spPr bwMode="auto">
              <a:xfrm>
                <a:off x="2336" y="1026"/>
                <a:ext cx="1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 b="1"/>
                  <a:t>v</a:t>
                </a:r>
              </a:p>
            </p:txBody>
          </p:sp>
        </p:grpSp>
        <p:sp>
          <p:nvSpPr>
            <p:cNvPr id="78871" name="Text Box 23"/>
            <p:cNvSpPr txBox="1">
              <a:spLocks noChangeArrowheads="1"/>
            </p:cNvSpPr>
            <p:nvPr/>
          </p:nvSpPr>
          <p:spPr bwMode="auto">
            <a:xfrm>
              <a:off x="4253" y="842"/>
              <a:ext cx="8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Red detuned</a:t>
              </a:r>
            </a:p>
          </p:txBody>
        </p:sp>
      </p:grpSp>
      <p:grpSp>
        <p:nvGrpSpPr>
          <p:cNvPr id="78908" name="Group 60"/>
          <p:cNvGrpSpPr>
            <a:grpSpLocks/>
          </p:cNvGrpSpPr>
          <p:nvPr/>
        </p:nvGrpSpPr>
        <p:grpSpPr bwMode="auto">
          <a:xfrm>
            <a:off x="5232400" y="3040172"/>
            <a:ext cx="1927225" cy="2232025"/>
            <a:chOff x="2336" y="1933"/>
            <a:chExt cx="1214" cy="1406"/>
          </a:xfrm>
        </p:grpSpPr>
        <p:sp>
          <p:nvSpPr>
            <p:cNvPr id="78899" name="Line 51"/>
            <p:cNvSpPr>
              <a:spLocks noChangeShapeType="1"/>
            </p:cNvSpPr>
            <p:nvPr/>
          </p:nvSpPr>
          <p:spPr bwMode="auto">
            <a:xfrm flipV="1">
              <a:off x="2835" y="2387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8900" name="Text Box 52"/>
            <p:cNvSpPr txBox="1">
              <a:spLocks noChangeArrowheads="1"/>
            </p:cNvSpPr>
            <p:nvPr/>
          </p:nvSpPr>
          <p:spPr bwMode="auto">
            <a:xfrm>
              <a:off x="2699" y="2201"/>
              <a:ext cx="8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faster atoms</a:t>
              </a:r>
            </a:p>
          </p:txBody>
        </p:sp>
        <p:sp>
          <p:nvSpPr>
            <p:cNvPr id="78901" name="Line 53"/>
            <p:cNvSpPr>
              <a:spLocks noChangeShapeType="1"/>
            </p:cNvSpPr>
            <p:nvPr/>
          </p:nvSpPr>
          <p:spPr bwMode="auto">
            <a:xfrm flipV="1">
              <a:off x="2472" y="2160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8902" name="Text Box 54"/>
            <p:cNvSpPr txBox="1">
              <a:spLocks noChangeArrowheads="1"/>
            </p:cNvSpPr>
            <p:nvPr/>
          </p:nvSpPr>
          <p:spPr bwMode="auto">
            <a:xfrm>
              <a:off x="2336" y="1933"/>
              <a:ext cx="9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slower atoms</a:t>
              </a:r>
            </a:p>
          </p:txBody>
        </p:sp>
      </p:grpSp>
      <p:sp>
        <p:nvSpPr>
          <p:cNvPr id="78903" name="Text Box 55"/>
          <p:cNvSpPr txBox="1">
            <a:spLocks noChangeArrowheads="1"/>
          </p:cNvSpPr>
          <p:nvPr/>
        </p:nvSpPr>
        <p:spPr bwMode="auto">
          <a:xfrm>
            <a:off x="3143250" y="5705583"/>
            <a:ext cx="5729004" cy="400110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Faster atoms are decelerated more – that’s friction: F </a:t>
            </a:r>
            <a:r>
              <a:rPr lang="en-GB" sz="2000" dirty="0">
                <a:sym typeface="Symbol"/>
              </a:rPr>
              <a:t></a:t>
            </a:r>
            <a:r>
              <a:rPr lang="en-GB" dirty="0"/>
              <a:t> </a:t>
            </a:r>
            <a:r>
              <a:rPr lang="en-GB" dirty="0">
                <a:latin typeface="MT Extra" pitchFamily="18" charset="2"/>
                <a:sym typeface="Mathematica1" pitchFamily="2" charset="2"/>
              </a:rPr>
              <a:t> </a:t>
            </a:r>
            <a:r>
              <a:rPr lang="en-GB" dirty="0">
                <a:sym typeface="Mathematica1" pitchFamily="2" charset="2"/>
              </a:rPr>
              <a:t>-v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78904" name="Rectangle 56"/>
          <p:cNvSpPr>
            <a:spLocks noChangeArrowheads="1"/>
          </p:cNvSpPr>
          <p:nvPr/>
        </p:nvSpPr>
        <p:spPr bwMode="auto">
          <a:xfrm>
            <a:off x="2796126" y="115819"/>
            <a:ext cx="76093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Why the velocity distribution gets narrower</a:t>
            </a:r>
          </a:p>
        </p:txBody>
      </p:sp>
      <p:grpSp>
        <p:nvGrpSpPr>
          <p:cNvPr id="78912" name="Group 64"/>
          <p:cNvGrpSpPr>
            <a:grpSpLocks/>
          </p:cNvGrpSpPr>
          <p:nvPr/>
        </p:nvGrpSpPr>
        <p:grpSpPr bwMode="auto">
          <a:xfrm>
            <a:off x="3575050" y="2679809"/>
            <a:ext cx="5608638" cy="2543175"/>
            <a:chOff x="1292" y="1842"/>
            <a:chExt cx="3533" cy="1602"/>
          </a:xfrm>
        </p:grpSpPr>
        <p:sp>
          <p:nvSpPr>
            <p:cNvPr id="78878" name="Text Box 30"/>
            <p:cNvSpPr txBox="1">
              <a:spLocks noChangeArrowheads="1"/>
            </p:cNvSpPr>
            <p:nvPr/>
          </p:nvSpPr>
          <p:spPr bwMode="auto">
            <a:xfrm>
              <a:off x="3741" y="3204"/>
              <a:ext cx="8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force to left</a:t>
              </a:r>
            </a:p>
          </p:txBody>
        </p:sp>
        <p:sp>
          <p:nvSpPr>
            <p:cNvPr id="78879" name="Freeform 31"/>
            <p:cNvSpPr>
              <a:spLocks/>
            </p:cNvSpPr>
            <p:nvPr/>
          </p:nvSpPr>
          <p:spPr bwMode="auto">
            <a:xfrm>
              <a:off x="3333" y="3068"/>
              <a:ext cx="408" cy="250"/>
            </a:xfrm>
            <a:custGeom>
              <a:avLst/>
              <a:gdLst/>
              <a:ahLst/>
              <a:cxnLst>
                <a:cxn ang="0">
                  <a:pos x="408" y="227"/>
                </a:cxn>
                <a:cxn ang="0">
                  <a:pos x="136" y="227"/>
                </a:cxn>
                <a:cxn ang="0">
                  <a:pos x="318" y="90"/>
                </a:cxn>
                <a:cxn ang="0">
                  <a:pos x="0" y="0"/>
                </a:cxn>
              </a:cxnLst>
              <a:rect l="0" t="0" r="r" b="b"/>
              <a:pathLst>
                <a:path w="408" h="250">
                  <a:moveTo>
                    <a:pt x="408" y="227"/>
                  </a:moveTo>
                  <a:cubicBezTo>
                    <a:pt x="279" y="238"/>
                    <a:pt x="151" y="250"/>
                    <a:pt x="136" y="227"/>
                  </a:cubicBezTo>
                  <a:cubicBezTo>
                    <a:pt x="121" y="204"/>
                    <a:pt x="341" y="128"/>
                    <a:pt x="318" y="90"/>
                  </a:cubicBezTo>
                  <a:cubicBezTo>
                    <a:pt x="295" y="52"/>
                    <a:pt x="147" y="2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78911" name="Group 63"/>
            <p:cNvGrpSpPr>
              <a:grpSpLocks/>
            </p:cNvGrpSpPr>
            <p:nvPr/>
          </p:nvGrpSpPr>
          <p:grpSpPr bwMode="auto">
            <a:xfrm>
              <a:off x="1292" y="1842"/>
              <a:ext cx="3533" cy="1602"/>
              <a:chOff x="1292" y="1842"/>
              <a:chExt cx="3533" cy="1602"/>
            </a:xfrm>
          </p:grpSpPr>
          <p:sp>
            <p:nvSpPr>
              <p:cNvPr id="78873" name="Line 25"/>
              <p:cNvSpPr>
                <a:spLocks noChangeShapeType="1"/>
              </p:cNvSpPr>
              <p:nvPr/>
            </p:nvSpPr>
            <p:spPr bwMode="auto">
              <a:xfrm>
                <a:off x="1292" y="2630"/>
                <a:ext cx="29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76" name="Line 28"/>
              <p:cNvSpPr>
                <a:spLocks noChangeShapeType="1"/>
              </p:cNvSpPr>
              <p:nvPr/>
            </p:nvSpPr>
            <p:spPr bwMode="auto">
              <a:xfrm flipV="1">
                <a:off x="2200" y="1842"/>
                <a:ext cx="0" cy="14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77" name="Text Box 29"/>
              <p:cNvSpPr txBox="1">
                <a:spLocks noChangeArrowheads="1"/>
              </p:cNvSpPr>
              <p:nvPr/>
            </p:nvSpPr>
            <p:spPr bwMode="auto">
              <a:xfrm>
                <a:off x="1701" y="1842"/>
                <a:ext cx="44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b="1"/>
                  <a:t>Force</a:t>
                </a:r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4240" y="2433"/>
                <a:ext cx="58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b="1"/>
                  <a:t>velocity</a:t>
                </a:r>
              </a:p>
            </p:txBody>
          </p:sp>
          <p:sp>
            <p:nvSpPr>
              <p:cNvPr id="78875" name="Freeform 27"/>
              <p:cNvSpPr>
                <a:spLocks/>
              </p:cNvSpPr>
              <p:nvPr/>
            </p:nvSpPr>
            <p:spPr bwMode="auto">
              <a:xfrm>
                <a:off x="1300" y="2651"/>
                <a:ext cx="2808" cy="7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" y="12"/>
                  </a:cxn>
                  <a:cxn ang="0">
                    <a:pos x="764" y="44"/>
                  </a:cxn>
                  <a:cxn ang="0">
                    <a:pos x="1132" y="144"/>
                  </a:cxn>
                  <a:cxn ang="0">
                    <a:pos x="1372" y="328"/>
                  </a:cxn>
                  <a:cxn ang="0">
                    <a:pos x="1524" y="568"/>
                  </a:cxn>
                  <a:cxn ang="0">
                    <a:pos x="1608" y="712"/>
                  </a:cxn>
                  <a:cxn ang="0">
                    <a:pos x="1684" y="788"/>
                  </a:cxn>
                  <a:cxn ang="0">
                    <a:pos x="1764" y="740"/>
                  </a:cxn>
                  <a:cxn ang="0">
                    <a:pos x="1816" y="664"/>
                  </a:cxn>
                  <a:cxn ang="0">
                    <a:pos x="1868" y="564"/>
                  </a:cxn>
                  <a:cxn ang="0">
                    <a:pos x="1980" y="392"/>
                  </a:cxn>
                  <a:cxn ang="0">
                    <a:pos x="2100" y="240"/>
                  </a:cxn>
                  <a:cxn ang="0">
                    <a:pos x="2228" y="152"/>
                  </a:cxn>
                  <a:cxn ang="0">
                    <a:pos x="2400" y="88"/>
                  </a:cxn>
                  <a:cxn ang="0">
                    <a:pos x="2564" y="56"/>
                  </a:cxn>
                  <a:cxn ang="0">
                    <a:pos x="2808" y="27"/>
                  </a:cxn>
                </a:cxnLst>
                <a:rect l="0" t="0" r="r" b="b"/>
                <a:pathLst>
                  <a:path w="2808" h="793">
                    <a:moveTo>
                      <a:pt x="0" y="0"/>
                    </a:moveTo>
                    <a:cubicBezTo>
                      <a:pt x="52" y="2"/>
                      <a:pt x="185" y="5"/>
                      <a:pt x="312" y="12"/>
                    </a:cubicBezTo>
                    <a:cubicBezTo>
                      <a:pt x="439" y="19"/>
                      <a:pt x="627" y="22"/>
                      <a:pt x="764" y="44"/>
                    </a:cubicBezTo>
                    <a:cubicBezTo>
                      <a:pt x="901" y="66"/>
                      <a:pt x="1031" y="97"/>
                      <a:pt x="1132" y="144"/>
                    </a:cubicBezTo>
                    <a:cubicBezTo>
                      <a:pt x="1233" y="191"/>
                      <a:pt x="1307" y="257"/>
                      <a:pt x="1372" y="328"/>
                    </a:cubicBezTo>
                    <a:cubicBezTo>
                      <a:pt x="1437" y="399"/>
                      <a:pt x="1485" y="504"/>
                      <a:pt x="1524" y="568"/>
                    </a:cubicBezTo>
                    <a:cubicBezTo>
                      <a:pt x="1563" y="632"/>
                      <a:pt x="1581" y="675"/>
                      <a:pt x="1608" y="712"/>
                    </a:cubicBezTo>
                    <a:cubicBezTo>
                      <a:pt x="1635" y="749"/>
                      <a:pt x="1658" y="783"/>
                      <a:pt x="1684" y="788"/>
                    </a:cubicBezTo>
                    <a:cubicBezTo>
                      <a:pt x="1710" y="793"/>
                      <a:pt x="1742" y="761"/>
                      <a:pt x="1764" y="740"/>
                    </a:cubicBezTo>
                    <a:cubicBezTo>
                      <a:pt x="1786" y="719"/>
                      <a:pt x="1799" y="693"/>
                      <a:pt x="1816" y="664"/>
                    </a:cubicBezTo>
                    <a:cubicBezTo>
                      <a:pt x="1833" y="635"/>
                      <a:pt x="1841" y="609"/>
                      <a:pt x="1868" y="564"/>
                    </a:cubicBezTo>
                    <a:cubicBezTo>
                      <a:pt x="1895" y="519"/>
                      <a:pt x="1941" y="446"/>
                      <a:pt x="1980" y="392"/>
                    </a:cubicBezTo>
                    <a:cubicBezTo>
                      <a:pt x="2019" y="338"/>
                      <a:pt x="2059" y="280"/>
                      <a:pt x="2100" y="240"/>
                    </a:cubicBezTo>
                    <a:cubicBezTo>
                      <a:pt x="2141" y="200"/>
                      <a:pt x="2178" y="177"/>
                      <a:pt x="2228" y="152"/>
                    </a:cubicBezTo>
                    <a:cubicBezTo>
                      <a:pt x="2278" y="127"/>
                      <a:pt x="2344" y="104"/>
                      <a:pt x="2400" y="88"/>
                    </a:cubicBezTo>
                    <a:cubicBezTo>
                      <a:pt x="2456" y="72"/>
                      <a:pt x="2496" y="66"/>
                      <a:pt x="2564" y="56"/>
                    </a:cubicBezTo>
                    <a:cubicBezTo>
                      <a:pt x="2632" y="46"/>
                      <a:pt x="2757" y="33"/>
                      <a:pt x="2808" y="27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78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8" name="Freeform 10082"/>
          <p:cNvSpPr>
            <a:spLocks/>
          </p:cNvSpPr>
          <p:nvPr/>
        </p:nvSpPr>
        <p:spPr bwMode="auto">
          <a:xfrm>
            <a:off x="3843338" y="3633789"/>
            <a:ext cx="4565650" cy="2109787"/>
          </a:xfrm>
          <a:custGeom>
            <a:avLst/>
            <a:gdLst/>
            <a:ahLst/>
            <a:cxnLst>
              <a:cxn ang="0">
                <a:pos x="0" y="635"/>
              </a:cxn>
              <a:cxn ang="0">
                <a:pos x="292" y="611"/>
              </a:cxn>
              <a:cxn ang="0">
                <a:pos x="651" y="514"/>
              </a:cxn>
              <a:cxn ang="0">
                <a:pos x="872" y="327"/>
              </a:cxn>
              <a:cxn ang="0">
                <a:pos x="960" y="183"/>
              </a:cxn>
              <a:cxn ang="0">
                <a:pos x="1076" y="27"/>
              </a:cxn>
              <a:cxn ang="0">
                <a:pos x="1156" y="23"/>
              </a:cxn>
              <a:cxn ang="0">
                <a:pos x="1196" y="79"/>
              </a:cxn>
              <a:cxn ang="0">
                <a:pos x="1252" y="195"/>
              </a:cxn>
              <a:cxn ang="0">
                <a:pos x="1331" y="378"/>
              </a:cxn>
              <a:cxn ang="0">
                <a:pos x="1480" y="819"/>
              </a:cxn>
              <a:cxn ang="0">
                <a:pos x="1558" y="1058"/>
              </a:cxn>
              <a:cxn ang="0">
                <a:pos x="1649" y="1240"/>
              </a:cxn>
              <a:cxn ang="0">
                <a:pos x="1696" y="1291"/>
              </a:cxn>
              <a:cxn ang="0">
                <a:pos x="1744" y="1327"/>
              </a:cxn>
              <a:cxn ang="0">
                <a:pos x="1804" y="1279"/>
              </a:cxn>
              <a:cxn ang="0">
                <a:pos x="1848" y="1199"/>
              </a:cxn>
              <a:cxn ang="0">
                <a:pos x="1984" y="1019"/>
              </a:cxn>
              <a:cxn ang="0">
                <a:pos x="2064" y="919"/>
              </a:cxn>
              <a:cxn ang="0">
                <a:pos x="2193" y="832"/>
              </a:cxn>
              <a:cxn ang="0">
                <a:pos x="2384" y="755"/>
              </a:cxn>
              <a:cxn ang="0">
                <a:pos x="2508" y="723"/>
              </a:cxn>
              <a:cxn ang="0">
                <a:pos x="2612" y="711"/>
              </a:cxn>
              <a:cxn ang="0">
                <a:pos x="2788" y="691"/>
              </a:cxn>
              <a:cxn ang="0">
                <a:pos x="2876" y="691"/>
              </a:cxn>
            </a:cxnLst>
            <a:rect l="0" t="0" r="r" b="b"/>
            <a:pathLst>
              <a:path w="2876" h="1329">
                <a:moveTo>
                  <a:pt x="0" y="635"/>
                </a:moveTo>
                <a:cubicBezTo>
                  <a:pt x="49" y="631"/>
                  <a:pt x="184" y="631"/>
                  <a:pt x="292" y="611"/>
                </a:cubicBezTo>
                <a:cubicBezTo>
                  <a:pt x="400" y="591"/>
                  <a:pt x="554" y="561"/>
                  <a:pt x="651" y="514"/>
                </a:cubicBezTo>
                <a:cubicBezTo>
                  <a:pt x="748" y="467"/>
                  <a:pt x="821" y="382"/>
                  <a:pt x="872" y="327"/>
                </a:cubicBezTo>
                <a:cubicBezTo>
                  <a:pt x="923" y="272"/>
                  <a:pt x="926" y="233"/>
                  <a:pt x="960" y="183"/>
                </a:cubicBezTo>
                <a:cubicBezTo>
                  <a:pt x="994" y="133"/>
                  <a:pt x="1043" y="54"/>
                  <a:pt x="1076" y="27"/>
                </a:cubicBezTo>
                <a:cubicBezTo>
                  <a:pt x="1109" y="0"/>
                  <a:pt x="1136" y="14"/>
                  <a:pt x="1156" y="23"/>
                </a:cubicBezTo>
                <a:cubicBezTo>
                  <a:pt x="1176" y="32"/>
                  <a:pt x="1180" y="50"/>
                  <a:pt x="1196" y="79"/>
                </a:cubicBezTo>
                <a:cubicBezTo>
                  <a:pt x="1212" y="108"/>
                  <a:pt x="1229" y="145"/>
                  <a:pt x="1252" y="195"/>
                </a:cubicBezTo>
                <a:cubicBezTo>
                  <a:pt x="1275" y="245"/>
                  <a:pt x="1293" y="274"/>
                  <a:pt x="1331" y="378"/>
                </a:cubicBezTo>
                <a:cubicBezTo>
                  <a:pt x="1369" y="482"/>
                  <a:pt x="1442" y="706"/>
                  <a:pt x="1480" y="819"/>
                </a:cubicBezTo>
                <a:cubicBezTo>
                  <a:pt x="1518" y="932"/>
                  <a:pt x="1530" y="988"/>
                  <a:pt x="1558" y="1058"/>
                </a:cubicBezTo>
                <a:cubicBezTo>
                  <a:pt x="1586" y="1128"/>
                  <a:pt x="1626" y="1201"/>
                  <a:pt x="1649" y="1240"/>
                </a:cubicBezTo>
                <a:cubicBezTo>
                  <a:pt x="1672" y="1279"/>
                  <a:pt x="1680" y="1277"/>
                  <a:pt x="1696" y="1291"/>
                </a:cubicBezTo>
                <a:cubicBezTo>
                  <a:pt x="1712" y="1305"/>
                  <a:pt x="1726" y="1329"/>
                  <a:pt x="1744" y="1327"/>
                </a:cubicBezTo>
                <a:cubicBezTo>
                  <a:pt x="1762" y="1325"/>
                  <a:pt x="1787" y="1300"/>
                  <a:pt x="1804" y="1279"/>
                </a:cubicBezTo>
                <a:cubicBezTo>
                  <a:pt x="1821" y="1258"/>
                  <a:pt x="1818" y="1242"/>
                  <a:pt x="1848" y="1199"/>
                </a:cubicBezTo>
                <a:cubicBezTo>
                  <a:pt x="1878" y="1156"/>
                  <a:pt x="1948" y="1066"/>
                  <a:pt x="1984" y="1019"/>
                </a:cubicBezTo>
                <a:cubicBezTo>
                  <a:pt x="2020" y="972"/>
                  <a:pt x="2029" y="950"/>
                  <a:pt x="2064" y="919"/>
                </a:cubicBezTo>
                <a:cubicBezTo>
                  <a:pt x="2099" y="888"/>
                  <a:pt x="2140" y="859"/>
                  <a:pt x="2193" y="832"/>
                </a:cubicBezTo>
                <a:cubicBezTo>
                  <a:pt x="2246" y="805"/>
                  <a:pt x="2331" y="773"/>
                  <a:pt x="2384" y="755"/>
                </a:cubicBezTo>
                <a:cubicBezTo>
                  <a:pt x="2437" y="737"/>
                  <a:pt x="2470" y="730"/>
                  <a:pt x="2508" y="723"/>
                </a:cubicBezTo>
                <a:cubicBezTo>
                  <a:pt x="2546" y="716"/>
                  <a:pt x="2565" y="716"/>
                  <a:pt x="2612" y="711"/>
                </a:cubicBezTo>
                <a:cubicBezTo>
                  <a:pt x="2659" y="706"/>
                  <a:pt x="2744" y="694"/>
                  <a:pt x="2788" y="691"/>
                </a:cubicBezTo>
                <a:cubicBezTo>
                  <a:pt x="2832" y="688"/>
                  <a:pt x="2858" y="691"/>
                  <a:pt x="2876" y="691"/>
                </a:cubicBezTo>
              </a:path>
            </a:pathLst>
          </a:custGeom>
          <a:noFill/>
          <a:ln w="25400" cap="flat">
            <a:solidFill>
              <a:srgbClr val="0000FF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9385" name="Group 20169"/>
          <p:cNvGrpSpPr>
            <a:grpSpLocks/>
          </p:cNvGrpSpPr>
          <p:nvPr/>
        </p:nvGrpSpPr>
        <p:grpSpPr bwMode="auto">
          <a:xfrm>
            <a:off x="3000376" y="19078"/>
            <a:ext cx="7472363" cy="6135686"/>
            <a:chOff x="930" y="19"/>
            <a:chExt cx="4707" cy="3865"/>
          </a:xfrm>
        </p:grpSpPr>
        <p:grpSp>
          <p:nvGrpSpPr>
            <p:cNvPr id="29384" name="Group 20168"/>
            <p:cNvGrpSpPr>
              <a:grpSpLocks/>
            </p:cNvGrpSpPr>
            <p:nvPr/>
          </p:nvGrpSpPr>
          <p:grpSpPr bwMode="auto">
            <a:xfrm>
              <a:off x="930" y="19"/>
              <a:ext cx="3811" cy="650"/>
              <a:chOff x="930" y="19"/>
              <a:chExt cx="3811" cy="650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1116" y="19"/>
                <a:ext cx="362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rgbClr val="0033CC"/>
                    </a:solidFill>
                  </a:rPr>
                  <a:t>Basic idea of the optical molasses</a:t>
                </a:r>
              </a:p>
            </p:txBody>
          </p:sp>
          <p:sp>
            <p:nvSpPr>
              <p:cNvPr id="5128" name="Text Box 8"/>
              <p:cNvSpPr txBox="1">
                <a:spLocks noChangeArrowheads="1"/>
              </p:cNvSpPr>
              <p:nvPr/>
            </p:nvSpPr>
            <p:spPr bwMode="auto">
              <a:xfrm>
                <a:off x="930" y="436"/>
                <a:ext cx="348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The slowing idea can be extended to cool to zero velocity</a:t>
                </a:r>
              </a:p>
            </p:txBody>
          </p:sp>
        </p:grpSp>
        <p:grpSp>
          <p:nvGrpSpPr>
            <p:cNvPr id="29373" name="Group 20157"/>
            <p:cNvGrpSpPr>
              <a:grpSpLocks/>
            </p:cNvGrpSpPr>
            <p:nvPr/>
          </p:nvGrpSpPr>
          <p:grpSpPr bwMode="auto">
            <a:xfrm>
              <a:off x="2653" y="842"/>
              <a:ext cx="2984" cy="644"/>
              <a:chOff x="2653" y="842"/>
              <a:chExt cx="2984" cy="644"/>
            </a:xfrm>
          </p:grpSpPr>
          <p:grpSp>
            <p:nvGrpSpPr>
              <p:cNvPr id="29371" name="Group 20155"/>
              <p:cNvGrpSpPr>
                <a:grpSpLocks/>
              </p:cNvGrpSpPr>
              <p:nvPr/>
            </p:nvGrpSpPr>
            <p:grpSpPr bwMode="auto">
              <a:xfrm>
                <a:off x="3878" y="1117"/>
                <a:ext cx="1759" cy="369"/>
                <a:chOff x="3878" y="1117"/>
                <a:chExt cx="1759" cy="369"/>
              </a:xfrm>
            </p:grpSpPr>
            <p:grpSp>
              <p:nvGrpSpPr>
                <p:cNvPr id="5129" name="Group 9"/>
                <p:cNvGrpSpPr>
                  <a:grpSpLocks/>
                </p:cNvGrpSpPr>
                <p:nvPr/>
              </p:nvGrpSpPr>
              <p:grpSpPr bwMode="auto">
                <a:xfrm>
                  <a:off x="3878" y="1117"/>
                  <a:ext cx="1759" cy="93"/>
                  <a:chOff x="3684" y="890"/>
                  <a:chExt cx="1759" cy="93"/>
                </a:xfrm>
              </p:grpSpPr>
              <p:sp>
                <p:nvSpPr>
                  <p:cNvPr id="5130" name="Freeform 10"/>
                  <p:cNvSpPr>
                    <a:spLocks/>
                  </p:cNvSpPr>
                  <p:nvPr/>
                </p:nvSpPr>
                <p:spPr bwMode="auto">
                  <a:xfrm>
                    <a:off x="3684" y="890"/>
                    <a:ext cx="511" cy="93"/>
                  </a:xfrm>
                  <a:custGeom>
                    <a:avLst/>
                    <a:gdLst/>
                    <a:ahLst/>
                    <a:cxnLst>
                      <a:cxn ang="0">
                        <a:pos x="511" y="44"/>
                      </a:cxn>
                      <a:cxn ang="0">
                        <a:pos x="468" y="16"/>
                      </a:cxn>
                      <a:cxn ang="0">
                        <a:pos x="409" y="0"/>
                      </a:cxn>
                      <a:cxn ang="0">
                        <a:pos x="350" y="16"/>
                      </a:cxn>
                      <a:cxn ang="0">
                        <a:pos x="314" y="43"/>
                      </a:cxn>
                      <a:cxn ang="0">
                        <a:pos x="274" y="72"/>
                      </a:cxn>
                      <a:cxn ang="0">
                        <a:pos x="212" y="91"/>
                      </a:cxn>
                      <a:cxn ang="0">
                        <a:pos x="120" y="58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511" h="93">
                        <a:moveTo>
                          <a:pt x="511" y="44"/>
                        </a:moveTo>
                        <a:cubicBezTo>
                          <a:pt x="504" y="39"/>
                          <a:pt x="486" y="23"/>
                          <a:pt x="468" y="16"/>
                        </a:cubicBezTo>
                        <a:cubicBezTo>
                          <a:pt x="451" y="8"/>
                          <a:pt x="429" y="0"/>
                          <a:pt x="409" y="0"/>
                        </a:cubicBezTo>
                        <a:cubicBezTo>
                          <a:pt x="390" y="0"/>
                          <a:pt x="365" y="9"/>
                          <a:pt x="350" y="16"/>
                        </a:cubicBezTo>
                        <a:cubicBezTo>
                          <a:pt x="334" y="23"/>
                          <a:pt x="327" y="34"/>
                          <a:pt x="314" y="43"/>
                        </a:cubicBezTo>
                        <a:cubicBezTo>
                          <a:pt x="301" y="53"/>
                          <a:pt x="291" y="64"/>
                          <a:pt x="274" y="72"/>
                        </a:cubicBezTo>
                        <a:cubicBezTo>
                          <a:pt x="256" y="80"/>
                          <a:pt x="238" y="93"/>
                          <a:pt x="212" y="91"/>
                        </a:cubicBezTo>
                        <a:cubicBezTo>
                          <a:pt x="186" y="89"/>
                          <a:pt x="155" y="64"/>
                          <a:pt x="120" y="58"/>
                        </a:cubicBezTo>
                        <a:cubicBezTo>
                          <a:pt x="85" y="52"/>
                          <a:pt x="25" y="53"/>
                          <a:pt x="0" y="52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31" name="Freeform 11"/>
                  <p:cNvSpPr>
                    <a:spLocks/>
                  </p:cNvSpPr>
                  <p:nvPr/>
                </p:nvSpPr>
                <p:spPr bwMode="auto">
                  <a:xfrm>
                    <a:off x="4195" y="890"/>
                    <a:ext cx="417" cy="91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32" name="Freeform 12"/>
                  <p:cNvSpPr>
                    <a:spLocks/>
                  </p:cNvSpPr>
                  <p:nvPr/>
                </p:nvSpPr>
                <p:spPr bwMode="auto">
                  <a:xfrm>
                    <a:off x="4618" y="890"/>
                    <a:ext cx="408" cy="91"/>
                  </a:xfrm>
                  <a:custGeom>
                    <a:avLst/>
                    <a:gdLst/>
                    <a:ahLst/>
                    <a:cxnLst>
                      <a:cxn ang="0">
                        <a:pos x="835" y="199"/>
                      </a:cxn>
                      <a:cxn ang="0">
                        <a:pos x="748" y="71"/>
                      </a:cxn>
                      <a:cxn ang="0">
                        <a:pos x="627" y="0"/>
                      </a:cxn>
                      <a:cxn ang="0">
                        <a:pos x="505" y="73"/>
                      </a:cxn>
                      <a:cxn ang="0">
                        <a:pos x="432" y="195"/>
                      </a:cxn>
                      <a:cxn ang="0">
                        <a:pos x="349" y="325"/>
                      </a:cxn>
                      <a:cxn ang="0">
                        <a:pos x="223" y="409"/>
                      </a:cxn>
                      <a:cxn ang="0">
                        <a:pos x="79" y="325"/>
                      </a:cxn>
                      <a:cxn ang="0">
                        <a:pos x="0" y="208"/>
                      </a:cxn>
                    </a:cxnLst>
                    <a:rect l="0" t="0" r="r" b="b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5026" y="890"/>
                    <a:ext cx="417" cy="91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1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32" y="1253"/>
                  <a:ext cx="768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/>
                    <a:t>laser beam</a:t>
                  </a:r>
                </a:p>
              </p:txBody>
            </p:sp>
          </p:grpSp>
          <p:grpSp>
            <p:nvGrpSpPr>
              <p:cNvPr id="29353" name="Group 20137"/>
              <p:cNvGrpSpPr>
                <a:grpSpLocks/>
              </p:cNvGrpSpPr>
              <p:nvPr/>
            </p:nvGrpSpPr>
            <p:grpSpPr bwMode="auto">
              <a:xfrm>
                <a:off x="2653" y="935"/>
                <a:ext cx="1055" cy="448"/>
                <a:chOff x="1474" y="935"/>
                <a:chExt cx="1055" cy="448"/>
              </a:xfrm>
            </p:grpSpPr>
            <p:grpSp>
              <p:nvGrpSpPr>
                <p:cNvPr id="5142" name="Group 22"/>
                <p:cNvGrpSpPr>
                  <a:grpSpLocks/>
                </p:cNvGrpSpPr>
                <p:nvPr/>
              </p:nvGrpSpPr>
              <p:grpSpPr bwMode="auto">
                <a:xfrm rot="-1284221">
                  <a:off x="1474" y="935"/>
                  <a:ext cx="463" cy="448"/>
                  <a:chOff x="833" y="2333"/>
                  <a:chExt cx="463" cy="448"/>
                </a:xfrm>
              </p:grpSpPr>
              <p:sp>
                <p:nvSpPr>
                  <p:cNvPr id="5138" name="Oval 18"/>
                  <p:cNvSpPr>
                    <a:spLocks noChangeArrowheads="1"/>
                  </p:cNvSpPr>
                  <p:nvPr/>
                </p:nvSpPr>
                <p:spPr bwMode="auto">
                  <a:xfrm rot="1921577">
                    <a:off x="995" y="2502"/>
                    <a:ext cx="133" cy="13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EA298"/>
                      </a:gs>
                      <a:gs pos="100000">
                        <a:srgbClr val="FE0000"/>
                      </a:gs>
                    </a:gsLst>
                    <a:lin ang="27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139" name="Freeform 19"/>
                  <p:cNvSpPr>
                    <a:spLocks/>
                  </p:cNvSpPr>
                  <p:nvPr/>
                </p:nvSpPr>
                <p:spPr bwMode="auto">
                  <a:xfrm rot="2401316">
                    <a:off x="848" y="2487"/>
                    <a:ext cx="448" cy="166"/>
                  </a:xfrm>
                  <a:custGeom>
                    <a:avLst/>
                    <a:gdLst/>
                    <a:ahLst/>
                    <a:cxnLst>
                      <a:cxn ang="0">
                        <a:pos x="368" y="215"/>
                      </a:cxn>
                      <a:cxn ang="0">
                        <a:pos x="524" y="237"/>
                      </a:cxn>
                      <a:cxn ang="0">
                        <a:pos x="615" y="206"/>
                      </a:cxn>
                      <a:cxn ang="0">
                        <a:pos x="353" y="69"/>
                      </a:cxn>
                      <a:cxn ang="0">
                        <a:pos x="32" y="33"/>
                      </a:cxn>
                      <a:cxn ang="0">
                        <a:pos x="97" y="112"/>
                      </a:cxn>
                      <a:cxn ang="0">
                        <a:pos x="214" y="170"/>
                      </a:cxn>
                    </a:cxnLst>
                    <a:rect l="0" t="0" r="r" b="b"/>
                    <a:pathLst>
                      <a:path w="644" h="238">
                        <a:moveTo>
                          <a:pt x="368" y="215"/>
                        </a:moveTo>
                        <a:cubicBezTo>
                          <a:pt x="412" y="224"/>
                          <a:pt x="483" y="238"/>
                          <a:pt x="524" y="237"/>
                        </a:cubicBezTo>
                        <a:cubicBezTo>
                          <a:pt x="565" y="236"/>
                          <a:pt x="644" y="234"/>
                          <a:pt x="615" y="206"/>
                        </a:cubicBezTo>
                        <a:cubicBezTo>
                          <a:pt x="634" y="174"/>
                          <a:pt x="524" y="118"/>
                          <a:pt x="353" y="69"/>
                        </a:cubicBezTo>
                        <a:cubicBezTo>
                          <a:pt x="183" y="20"/>
                          <a:pt x="51" y="0"/>
                          <a:pt x="32" y="33"/>
                        </a:cubicBezTo>
                        <a:cubicBezTo>
                          <a:pt x="0" y="46"/>
                          <a:pt x="69" y="91"/>
                          <a:pt x="97" y="112"/>
                        </a:cubicBezTo>
                        <a:cubicBezTo>
                          <a:pt x="127" y="135"/>
                          <a:pt x="193" y="160"/>
                          <a:pt x="214" y="17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140" name="Freeform 20"/>
                  <p:cNvSpPr>
                    <a:spLocks/>
                  </p:cNvSpPr>
                  <p:nvPr/>
                </p:nvSpPr>
                <p:spPr bwMode="auto">
                  <a:xfrm rot="-4498772">
                    <a:off x="836" y="2474"/>
                    <a:ext cx="448" cy="166"/>
                  </a:xfrm>
                  <a:custGeom>
                    <a:avLst/>
                    <a:gdLst/>
                    <a:ahLst/>
                    <a:cxnLst>
                      <a:cxn ang="0">
                        <a:pos x="368" y="215"/>
                      </a:cxn>
                      <a:cxn ang="0">
                        <a:pos x="524" y="237"/>
                      </a:cxn>
                      <a:cxn ang="0">
                        <a:pos x="615" y="206"/>
                      </a:cxn>
                      <a:cxn ang="0">
                        <a:pos x="353" y="69"/>
                      </a:cxn>
                      <a:cxn ang="0">
                        <a:pos x="32" y="33"/>
                      </a:cxn>
                      <a:cxn ang="0">
                        <a:pos x="97" y="112"/>
                      </a:cxn>
                      <a:cxn ang="0">
                        <a:pos x="214" y="170"/>
                      </a:cxn>
                    </a:cxnLst>
                    <a:rect l="0" t="0" r="r" b="b"/>
                    <a:pathLst>
                      <a:path w="644" h="238">
                        <a:moveTo>
                          <a:pt x="368" y="215"/>
                        </a:moveTo>
                        <a:cubicBezTo>
                          <a:pt x="412" y="224"/>
                          <a:pt x="483" y="238"/>
                          <a:pt x="524" y="237"/>
                        </a:cubicBezTo>
                        <a:cubicBezTo>
                          <a:pt x="565" y="236"/>
                          <a:pt x="644" y="234"/>
                          <a:pt x="615" y="206"/>
                        </a:cubicBezTo>
                        <a:cubicBezTo>
                          <a:pt x="634" y="174"/>
                          <a:pt x="524" y="118"/>
                          <a:pt x="353" y="69"/>
                        </a:cubicBezTo>
                        <a:cubicBezTo>
                          <a:pt x="183" y="20"/>
                          <a:pt x="51" y="0"/>
                          <a:pt x="32" y="33"/>
                        </a:cubicBezTo>
                        <a:cubicBezTo>
                          <a:pt x="0" y="46"/>
                          <a:pt x="69" y="91"/>
                          <a:pt x="97" y="112"/>
                        </a:cubicBezTo>
                        <a:cubicBezTo>
                          <a:pt x="127" y="135"/>
                          <a:pt x="193" y="160"/>
                          <a:pt x="214" y="17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5141" name="Freeform 21"/>
                  <p:cNvSpPr>
                    <a:spLocks/>
                  </p:cNvSpPr>
                  <p:nvPr/>
                </p:nvSpPr>
                <p:spPr bwMode="auto">
                  <a:xfrm rot="-12150981">
                    <a:off x="833" y="2491"/>
                    <a:ext cx="448" cy="165"/>
                  </a:xfrm>
                  <a:custGeom>
                    <a:avLst/>
                    <a:gdLst/>
                    <a:ahLst/>
                    <a:cxnLst>
                      <a:cxn ang="0">
                        <a:pos x="368" y="215"/>
                      </a:cxn>
                      <a:cxn ang="0">
                        <a:pos x="524" y="237"/>
                      </a:cxn>
                      <a:cxn ang="0">
                        <a:pos x="615" y="206"/>
                      </a:cxn>
                      <a:cxn ang="0">
                        <a:pos x="353" y="69"/>
                      </a:cxn>
                      <a:cxn ang="0">
                        <a:pos x="32" y="33"/>
                      </a:cxn>
                      <a:cxn ang="0">
                        <a:pos x="97" y="112"/>
                      </a:cxn>
                      <a:cxn ang="0">
                        <a:pos x="214" y="170"/>
                      </a:cxn>
                    </a:cxnLst>
                    <a:rect l="0" t="0" r="r" b="b"/>
                    <a:pathLst>
                      <a:path w="644" h="238">
                        <a:moveTo>
                          <a:pt x="368" y="215"/>
                        </a:moveTo>
                        <a:cubicBezTo>
                          <a:pt x="412" y="224"/>
                          <a:pt x="483" y="238"/>
                          <a:pt x="524" y="237"/>
                        </a:cubicBezTo>
                        <a:cubicBezTo>
                          <a:pt x="565" y="236"/>
                          <a:pt x="644" y="234"/>
                          <a:pt x="615" y="206"/>
                        </a:cubicBezTo>
                        <a:cubicBezTo>
                          <a:pt x="634" y="174"/>
                          <a:pt x="524" y="118"/>
                          <a:pt x="353" y="69"/>
                        </a:cubicBezTo>
                        <a:cubicBezTo>
                          <a:pt x="183" y="20"/>
                          <a:pt x="51" y="0"/>
                          <a:pt x="32" y="33"/>
                        </a:cubicBezTo>
                        <a:cubicBezTo>
                          <a:pt x="0" y="46"/>
                          <a:pt x="69" y="91"/>
                          <a:pt x="97" y="112"/>
                        </a:cubicBezTo>
                        <a:cubicBezTo>
                          <a:pt x="127" y="135"/>
                          <a:pt x="193" y="160"/>
                          <a:pt x="214" y="17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5144" name="AutoShape 24"/>
                <p:cNvSpPr>
                  <a:spLocks noChangeArrowheads="1"/>
                </p:cNvSpPr>
                <p:nvPr/>
              </p:nvSpPr>
              <p:spPr bwMode="auto">
                <a:xfrm>
                  <a:off x="1927" y="1071"/>
                  <a:ext cx="453" cy="181"/>
                </a:xfrm>
                <a:custGeom>
                  <a:avLst/>
                  <a:gdLst>
                    <a:gd name="G0" fmla="+- 16200 0 0"/>
                    <a:gd name="G1" fmla="+- 5400 0 0"/>
                    <a:gd name="G2" fmla="+- 21600 0 5400"/>
                    <a:gd name="G3" fmla="+- 10800 0 5400"/>
                    <a:gd name="G4" fmla="+- 21600 0 16200"/>
                    <a:gd name="G5" fmla="*/ G4 G3 10800"/>
                    <a:gd name="G6" fmla="+- 21600 0 G5"/>
                    <a:gd name="T0" fmla="*/ 16200 w 21600"/>
                    <a:gd name="T1" fmla="*/ 0 h 21600"/>
                    <a:gd name="T2" fmla="*/ 0 w 21600"/>
                    <a:gd name="T3" fmla="*/ 10800 h 21600"/>
                    <a:gd name="T4" fmla="*/ 16200 w 21600"/>
                    <a:gd name="T5" fmla="*/ 21600 h 21600"/>
                    <a:gd name="T6" fmla="*/ 21600 w 21600"/>
                    <a:gd name="T7" fmla="*/ 1080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G1 h 21600"/>
                    <a:gd name="T14" fmla="*/ G6 w 21600"/>
                    <a:gd name="T15" fmla="*/ G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4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336" y="1026"/>
                  <a:ext cx="193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000" b="1"/>
                    <a:t>v</a:t>
                  </a:r>
                </a:p>
              </p:txBody>
            </p:sp>
          </p:grpSp>
          <p:sp>
            <p:nvSpPr>
              <p:cNvPr id="29356" name="Text Box 20140"/>
              <p:cNvSpPr txBox="1">
                <a:spLocks noChangeArrowheads="1"/>
              </p:cNvSpPr>
              <p:nvPr/>
            </p:nvSpPr>
            <p:spPr bwMode="auto">
              <a:xfrm>
                <a:off x="4253" y="842"/>
                <a:ext cx="87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Red detuned</a:t>
                </a:r>
              </a:p>
            </p:txBody>
          </p:sp>
        </p:grpSp>
        <p:grpSp>
          <p:nvGrpSpPr>
            <p:cNvPr id="29370" name="Group 20154"/>
            <p:cNvGrpSpPr>
              <a:grpSpLocks/>
            </p:cNvGrpSpPr>
            <p:nvPr/>
          </p:nvGrpSpPr>
          <p:grpSpPr bwMode="auto">
            <a:xfrm>
              <a:off x="1474" y="1628"/>
              <a:ext cx="3277" cy="2256"/>
              <a:chOff x="1474" y="1628"/>
              <a:chExt cx="3277" cy="2256"/>
            </a:xfrm>
          </p:grpSpPr>
          <p:sp>
            <p:nvSpPr>
              <p:cNvPr id="29355" name="Line 20139"/>
              <p:cNvSpPr>
                <a:spLocks noChangeShapeType="1"/>
              </p:cNvSpPr>
              <p:nvPr/>
            </p:nvSpPr>
            <p:spPr bwMode="auto">
              <a:xfrm>
                <a:off x="1474" y="2947"/>
                <a:ext cx="29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9359" name="Group 20143"/>
              <p:cNvGrpSpPr>
                <a:grpSpLocks/>
              </p:cNvGrpSpPr>
              <p:nvPr/>
            </p:nvGrpSpPr>
            <p:grpSpPr bwMode="auto">
              <a:xfrm>
                <a:off x="1482" y="1628"/>
                <a:ext cx="3269" cy="2256"/>
                <a:chOff x="1482" y="1628"/>
                <a:chExt cx="3269" cy="2256"/>
              </a:xfrm>
            </p:grpSpPr>
            <p:sp>
              <p:nvSpPr>
                <p:cNvPr id="19295" name="Freeform 10079"/>
                <p:cNvSpPr>
                  <a:spLocks/>
                </p:cNvSpPr>
                <p:nvPr/>
              </p:nvSpPr>
              <p:spPr bwMode="auto">
                <a:xfrm>
                  <a:off x="1482" y="2968"/>
                  <a:ext cx="2808" cy="7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" y="12"/>
                    </a:cxn>
                    <a:cxn ang="0">
                      <a:pos x="764" y="44"/>
                    </a:cxn>
                    <a:cxn ang="0">
                      <a:pos x="1132" y="144"/>
                    </a:cxn>
                    <a:cxn ang="0">
                      <a:pos x="1372" y="328"/>
                    </a:cxn>
                    <a:cxn ang="0">
                      <a:pos x="1524" y="568"/>
                    </a:cxn>
                    <a:cxn ang="0">
                      <a:pos x="1608" y="712"/>
                    </a:cxn>
                    <a:cxn ang="0">
                      <a:pos x="1684" y="788"/>
                    </a:cxn>
                    <a:cxn ang="0">
                      <a:pos x="1764" y="740"/>
                    </a:cxn>
                    <a:cxn ang="0">
                      <a:pos x="1816" y="664"/>
                    </a:cxn>
                    <a:cxn ang="0">
                      <a:pos x="1868" y="564"/>
                    </a:cxn>
                    <a:cxn ang="0">
                      <a:pos x="1980" y="392"/>
                    </a:cxn>
                    <a:cxn ang="0">
                      <a:pos x="2100" y="240"/>
                    </a:cxn>
                    <a:cxn ang="0">
                      <a:pos x="2228" y="152"/>
                    </a:cxn>
                    <a:cxn ang="0">
                      <a:pos x="2400" y="88"/>
                    </a:cxn>
                    <a:cxn ang="0">
                      <a:pos x="2564" y="56"/>
                    </a:cxn>
                    <a:cxn ang="0">
                      <a:pos x="2808" y="27"/>
                    </a:cxn>
                  </a:cxnLst>
                  <a:rect l="0" t="0" r="r" b="b"/>
                  <a:pathLst>
                    <a:path w="2808" h="793">
                      <a:moveTo>
                        <a:pt x="0" y="0"/>
                      </a:moveTo>
                      <a:cubicBezTo>
                        <a:pt x="52" y="2"/>
                        <a:pt x="185" y="5"/>
                        <a:pt x="312" y="12"/>
                      </a:cubicBezTo>
                      <a:cubicBezTo>
                        <a:pt x="439" y="19"/>
                        <a:pt x="627" y="22"/>
                        <a:pt x="764" y="44"/>
                      </a:cubicBezTo>
                      <a:cubicBezTo>
                        <a:pt x="901" y="66"/>
                        <a:pt x="1031" y="97"/>
                        <a:pt x="1132" y="144"/>
                      </a:cubicBezTo>
                      <a:cubicBezTo>
                        <a:pt x="1233" y="191"/>
                        <a:pt x="1307" y="257"/>
                        <a:pt x="1372" y="328"/>
                      </a:cubicBezTo>
                      <a:cubicBezTo>
                        <a:pt x="1437" y="399"/>
                        <a:pt x="1485" y="504"/>
                        <a:pt x="1524" y="568"/>
                      </a:cubicBezTo>
                      <a:cubicBezTo>
                        <a:pt x="1563" y="632"/>
                        <a:pt x="1581" y="675"/>
                        <a:pt x="1608" y="712"/>
                      </a:cubicBezTo>
                      <a:cubicBezTo>
                        <a:pt x="1635" y="749"/>
                        <a:pt x="1658" y="783"/>
                        <a:pt x="1684" y="788"/>
                      </a:cubicBezTo>
                      <a:cubicBezTo>
                        <a:pt x="1710" y="793"/>
                        <a:pt x="1742" y="761"/>
                        <a:pt x="1764" y="740"/>
                      </a:cubicBezTo>
                      <a:cubicBezTo>
                        <a:pt x="1786" y="719"/>
                        <a:pt x="1799" y="693"/>
                        <a:pt x="1816" y="664"/>
                      </a:cubicBezTo>
                      <a:cubicBezTo>
                        <a:pt x="1833" y="635"/>
                        <a:pt x="1841" y="609"/>
                        <a:pt x="1868" y="564"/>
                      </a:cubicBezTo>
                      <a:cubicBezTo>
                        <a:pt x="1895" y="519"/>
                        <a:pt x="1941" y="446"/>
                        <a:pt x="1980" y="392"/>
                      </a:cubicBezTo>
                      <a:cubicBezTo>
                        <a:pt x="2019" y="338"/>
                        <a:pt x="2059" y="280"/>
                        <a:pt x="2100" y="240"/>
                      </a:cubicBezTo>
                      <a:cubicBezTo>
                        <a:pt x="2141" y="200"/>
                        <a:pt x="2178" y="177"/>
                        <a:pt x="2228" y="152"/>
                      </a:cubicBezTo>
                      <a:cubicBezTo>
                        <a:pt x="2278" y="127"/>
                        <a:pt x="2344" y="104"/>
                        <a:pt x="2400" y="88"/>
                      </a:cubicBezTo>
                      <a:cubicBezTo>
                        <a:pt x="2456" y="72"/>
                        <a:pt x="2496" y="66"/>
                        <a:pt x="2564" y="56"/>
                      </a:cubicBezTo>
                      <a:cubicBezTo>
                        <a:pt x="2632" y="46"/>
                        <a:pt x="2757" y="33"/>
                        <a:pt x="2808" y="27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96" name="Line 10080"/>
                <p:cNvSpPr>
                  <a:spLocks noChangeShapeType="1"/>
                </p:cNvSpPr>
                <p:nvPr/>
              </p:nvSpPr>
              <p:spPr bwMode="auto">
                <a:xfrm flipV="1">
                  <a:off x="2880" y="1706"/>
                  <a:ext cx="0" cy="21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54" name="Text Box 20138"/>
                <p:cNvSpPr txBox="1">
                  <a:spLocks noChangeArrowheads="1"/>
                </p:cNvSpPr>
                <p:nvPr/>
              </p:nvSpPr>
              <p:spPr bwMode="auto">
                <a:xfrm>
                  <a:off x="2913" y="1628"/>
                  <a:ext cx="969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/>
                    <a:t>Force on atom</a:t>
                  </a:r>
                </a:p>
              </p:txBody>
            </p:sp>
            <p:sp>
              <p:nvSpPr>
                <p:cNvPr id="29357" name="Text Box 20141"/>
                <p:cNvSpPr txBox="1">
                  <a:spLocks noChangeArrowheads="1"/>
                </p:cNvSpPr>
                <p:nvPr/>
              </p:nvSpPr>
              <p:spPr bwMode="auto">
                <a:xfrm>
                  <a:off x="3923" y="3521"/>
                  <a:ext cx="82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/>
                    <a:t>force to left</a:t>
                  </a:r>
                </a:p>
              </p:txBody>
            </p:sp>
            <p:sp>
              <p:nvSpPr>
                <p:cNvPr id="29358" name="Freeform 20142"/>
                <p:cNvSpPr>
                  <a:spLocks/>
                </p:cNvSpPr>
                <p:nvPr/>
              </p:nvSpPr>
              <p:spPr bwMode="auto">
                <a:xfrm>
                  <a:off x="3515" y="3385"/>
                  <a:ext cx="408" cy="250"/>
                </a:xfrm>
                <a:custGeom>
                  <a:avLst/>
                  <a:gdLst/>
                  <a:ahLst/>
                  <a:cxnLst>
                    <a:cxn ang="0">
                      <a:pos x="408" y="227"/>
                    </a:cxn>
                    <a:cxn ang="0">
                      <a:pos x="136" y="227"/>
                    </a:cxn>
                    <a:cxn ang="0">
                      <a:pos x="318" y="9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8" h="250">
                      <a:moveTo>
                        <a:pt x="408" y="227"/>
                      </a:moveTo>
                      <a:cubicBezTo>
                        <a:pt x="279" y="238"/>
                        <a:pt x="151" y="250"/>
                        <a:pt x="136" y="227"/>
                      </a:cubicBezTo>
                      <a:cubicBezTo>
                        <a:pt x="121" y="204"/>
                        <a:pt x="341" y="128"/>
                        <a:pt x="318" y="90"/>
                      </a:cubicBezTo>
                      <a:cubicBezTo>
                        <a:pt x="295" y="52"/>
                        <a:pt x="147" y="26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29369" name="Rectangle 20153"/>
          <p:cNvSpPr>
            <a:spLocks noChangeArrowheads="1"/>
          </p:cNvSpPr>
          <p:nvPr/>
        </p:nvSpPr>
        <p:spPr bwMode="auto">
          <a:xfrm>
            <a:off x="8543925" y="4365625"/>
            <a:ext cx="2936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v</a:t>
            </a:r>
          </a:p>
        </p:txBody>
      </p:sp>
      <p:grpSp>
        <p:nvGrpSpPr>
          <p:cNvPr id="29383" name="Group 20167"/>
          <p:cNvGrpSpPr>
            <a:grpSpLocks/>
          </p:cNvGrpSpPr>
          <p:nvPr/>
        </p:nvGrpSpPr>
        <p:grpSpPr bwMode="auto">
          <a:xfrm>
            <a:off x="2855913" y="3648076"/>
            <a:ext cx="3479800" cy="2187576"/>
            <a:chOff x="839" y="2298"/>
            <a:chExt cx="2192" cy="1378"/>
          </a:xfrm>
        </p:grpSpPr>
        <p:sp>
          <p:nvSpPr>
            <p:cNvPr id="29376" name="Oval 20160"/>
            <p:cNvSpPr>
              <a:spLocks noChangeArrowheads="1"/>
            </p:cNvSpPr>
            <p:nvPr/>
          </p:nvSpPr>
          <p:spPr bwMode="auto">
            <a:xfrm rot="-1269747">
              <a:off x="2752" y="2298"/>
              <a:ext cx="279" cy="1270"/>
            </a:xfrm>
            <a:prstGeom prst="ellipse">
              <a:avLst/>
            </a:prstGeom>
            <a:noFill/>
            <a:ln w="22225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377" name="AutoShape 20161"/>
            <p:cNvSpPr>
              <a:spLocks noChangeArrowheads="1"/>
            </p:cNvSpPr>
            <p:nvPr/>
          </p:nvSpPr>
          <p:spPr bwMode="auto">
            <a:xfrm rot="-1294672">
              <a:off x="1986" y="2967"/>
              <a:ext cx="771" cy="227"/>
            </a:xfrm>
            <a:prstGeom prst="leftArrow">
              <a:avLst>
                <a:gd name="adj1" fmla="val 50000"/>
                <a:gd name="adj2" fmla="val 84912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378" name="Text Box 20162"/>
            <p:cNvSpPr txBox="1">
              <a:spLocks noChangeArrowheads="1"/>
            </p:cNvSpPr>
            <p:nvPr/>
          </p:nvSpPr>
          <p:spPr bwMode="auto">
            <a:xfrm>
              <a:off x="839" y="3385"/>
              <a:ext cx="10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b="1"/>
                <a:t>      F = - </a:t>
              </a:r>
              <a:r>
                <a:rPr lang="en-GB" sz="2400" b="1">
                  <a:latin typeface="Symbol" pitchFamily="18" charset="2"/>
                </a:rPr>
                <a:t>a</a:t>
              </a:r>
              <a:r>
                <a:rPr lang="en-GB" sz="2400" b="1"/>
                <a:t> v</a:t>
              </a:r>
            </a:p>
          </p:txBody>
        </p:sp>
      </p:grpSp>
      <p:grpSp>
        <p:nvGrpSpPr>
          <p:cNvPr id="29382" name="Group 20166"/>
          <p:cNvGrpSpPr>
            <a:grpSpLocks/>
          </p:cNvGrpSpPr>
          <p:nvPr/>
        </p:nvGrpSpPr>
        <p:grpSpPr bwMode="auto">
          <a:xfrm>
            <a:off x="2473325" y="1349405"/>
            <a:ext cx="5861050" cy="3292475"/>
            <a:chOff x="598" y="857"/>
            <a:chExt cx="3692" cy="2074"/>
          </a:xfrm>
        </p:grpSpPr>
        <p:grpSp>
          <p:nvGrpSpPr>
            <p:cNvPr id="29375" name="Group 20159"/>
            <p:cNvGrpSpPr>
              <a:grpSpLocks/>
            </p:cNvGrpSpPr>
            <p:nvPr/>
          </p:nvGrpSpPr>
          <p:grpSpPr bwMode="auto">
            <a:xfrm>
              <a:off x="598" y="1117"/>
              <a:ext cx="3692" cy="1814"/>
              <a:chOff x="598" y="1117"/>
              <a:chExt cx="3692" cy="1814"/>
            </a:xfrm>
          </p:grpSpPr>
          <p:grpSp>
            <p:nvGrpSpPr>
              <p:cNvPr id="29366" name="Group 20150"/>
              <p:cNvGrpSpPr>
                <a:grpSpLocks/>
              </p:cNvGrpSpPr>
              <p:nvPr/>
            </p:nvGrpSpPr>
            <p:grpSpPr bwMode="auto">
              <a:xfrm>
                <a:off x="598" y="1117"/>
                <a:ext cx="3692" cy="1814"/>
                <a:chOff x="598" y="1117"/>
                <a:chExt cx="3692" cy="1814"/>
              </a:xfrm>
            </p:grpSpPr>
            <p:sp>
              <p:nvSpPr>
                <p:cNvPr id="29351" name="Freeform 20135"/>
                <p:cNvSpPr>
                  <a:spLocks/>
                </p:cNvSpPr>
                <p:nvPr/>
              </p:nvSpPr>
              <p:spPr bwMode="auto">
                <a:xfrm flipH="1" flipV="1">
                  <a:off x="1482" y="2138"/>
                  <a:ext cx="2808" cy="79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12" y="12"/>
                    </a:cxn>
                    <a:cxn ang="0">
                      <a:pos x="764" y="44"/>
                    </a:cxn>
                    <a:cxn ang="0">
                      <a:pos x="1132" y="144"/>
                    </a:cxn>
                    <a:cxn ang="0">
                      <a:pos x="1372" y="328"/>
                    </a:cxn>
                    <a:cxn ang="0">
                      <a:pos x="1524" y="568"/>
                    </a:cxn>
                    <a:cxn ang="0">
                      <a:pos x="1608" y="712"/>
                    </a:cxn>
                    <a:cxn ang="0">
                      <a:pos x="1684" y="788"/>
                    </a:cxn>
                    <a:cxn ang="0">
                      <a:pos x="1764" y="740"/>
                    </a:cxn>
                    <a:cxn ang="0">
                      <a:pos x="1816" y="664"/>
                    </a:cxn>
                    <a:cxn ang="0">
                      <a:pos x="1868" y="564"/>
                    </a:cxn>
                    <a:cxn ang="0">
                      <a:pos x="1980" y="392"/>
                    </a:cxn>
                    <a:cxn ang="0">
                      <a:pos x="2100" y="240"/>
                    </a:cxn>
                    <a:cxn ang="0">
                      <a:pos x="2228" y="152"/>
                    </a:cxn>
                    <a:cxn ang="0">
                      <a:pos x="2400" y="88"/>
                    </a:cxn>
                    <a:cxn ang="0">
                      <a:pos x="2564" y="56"/>
                    </a:cxn>
                    <a:cxn ang="0">
                      <a:pos x="2808" y="27"/>
                    </a:cxn>
                  </a:cxnLst>
                  <a:rect l="0" t="0" r="r" b="b"/>
                  <a:pathLst>
                    <a:path w="2808" h="793">
                      <a:moveTo>
                        <a:pt x="0" y="0"/>
                      </a:moveTo>
                      <a:cubicBezTo>
                        <a:pt x="52" y="2"/>
                        <a:pt x="185" y="5"/>
                        <a:pt x="312" y="12"/>
                      </a:cubicBezTo>
                      <a:cubicBezTo>
                        <a:pt x="439" y="19"/>
                        <a:pt x="627" y="22"/>
                        <a:pt x="764" y="44"/>
                      </a:cubicBezTo>
                      <a:cubicBezTo>
                        <a:pt x="901" y="66"/>
                        <a:pt x="1031" y="97"/>
                        <a:pt x="1132" y="144"/>
                      </a:cubicBezTo>
                      <a:cubicBezTo>
                        <a:pt x="1233" y="191"/>
                        <a:pt x="1307" y="257"/>
                        <a:pt x="1372" y="328"/>
                      </a:cubicBezTo>
                      <a:cubicBezTo>
                        <a:pt x="1437" y="399"/>
                        <a:pt x="1485" y="504"/>
                        <a:pt x="1524" y="568"/>
                      </a:cubicBezTo>
                      <a:cubicBezTo>
                        <a:pt x="1563" y="632"/>
                        <a:pt x="1581" y="675"/>
                        <a:pt x="1608" y="712"/>
                      </a:cubicBezTo>
                      <a:cubicBezTo>
                        <a:pt x="1635" y="749"/>
                        <a:pt x="1658" y="783"/>
                        <a:pt x="1684" y="788"/>
                      </a:cubicBezTo>
                      <a:cubicBezTo>
                        <a:pt x="1710" y="793"/>
                        <a:pt x="1742" y="761"/>
                        <a:pt x="1764" y="740"/>
                      </a:cubicBezTo>
                      <a:cubicBezTo>
                        <a:pt x="1786" y="719"/>
                        <a:pt x="1799" y="693"/>
                        <a:pt x="1816" y="664"/>
                      </a:cubicBezTo>
                      <a:cubicBezTo>
                        <a:pt x="1833" y="635"/>
                        <a:pt x="1841" y="609"/>
                        <a:pt x="1868" y="564"/>
                      </a:cubicBezTo>
                      <a:cubicBezTo>
                        <a:pt x="1895" y="519"/>
                        <a:pt x="1941" y="446"/>
                        <a:pt x="1980" y="392"/>
                      </a:cubicBezTo>
                      <a:cubicBezTo>
                        <a:pt x="2019" y="338"/>
                        <a:pt x="2059" y="280"/>
                        <a:pt x="2100" y="240"/>
                      </a:cubicBezTo>
                      <a:cubicBezTo>
                        <a:pt x="2141" y="200"/>
                        <a:pt x="2178" y="177"/>
                        <a:pt x="2228" y="152"/>
                      </a:cubicBezTo>
                      <a:cubicBezTo>
                        <a:pt x="2278" y="127"/>
                        <a:pt x="2344" y="104"/>
                        <a:pt x="2400" y="88"/>
                      </a:cubicBezTo>
                      <a:cubicBezTo>
                        <a:pt x="2456" y="72"/>
                        <a:pt x="2496" y="66"/>
                        <a:pt x="2564" y="56"/>
                      </a:cubicBezTo>
                      <a:cubicBezTo>
                        <a:pt x="2632" y="46"/>
                        <a:pt x="2757" y="33"/>
                        <a:pt x="2808" y="27"/>
                      </a:cubicBez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grpSp>
              <p:nvGrpSpPr>
                <p:cNvPr id="29361" name="Group 20145"/>
                <p:cNvGrpSpPr>
                  <a:grpSpLocks/>
                </p:cNvGrpSpPr>
                <p:nvPr/>
              </p:nvGrpSpPr>
              <p:grpSpPr bwMode="auto">
                <a:xfrm flipH="1">
                  <a:off x="598" y="1117"/>
                  <a:ext cx="1759" cy="93"/>
                  <a:chOff x="3684" y="890"/>
                  <a:chExt cx="1759" cy="93"/>
                </a:xfrm>
              </p:grpSpPr>
              <p:sp>
                <p:nvSpPr>
                  <p:cNvPr id="29362" name="Freeform 20146"/>
                  <p:cNvSpPr>
                    <a:spLocks/>
                  </p:cNvSpPr>
                  <p:nvPr/>
                </p:nvSpPr>
                <p:spPr bwMode="auto">
                  <a:xfrm>
                    <a:off x="3684" y="890"/>
                    <a:ext cx="511" cy="93"/>
                  </a:xfrm>
                  <a:custGeom>
                    <a:avLst/>
                    <a:gdLst/>
                    <a:ahLst/>
                    <a:cxnLst>
                      <a:cxn ang="0">
                        <a:pos x="511" y="44"/>
                      </a:cxn>
                      <a:cxn ang="0">
                        <a:pos x="468" y="16"/>
                      </a:cxn>
                      <a:cxn ang="0">
                        <a:pos x="409" y="0"/>
                      </a:cxn>
                      <a:cxn ang="0">
                        <a:pos x="350" y="16"/>
                      </a:cxn>
                      <a:cxn ang="0">
                        <a:pos x="314" y="43"/>
                      </a:cxn>
                      <a:cxn ang="0">
                        <a:pos x="274" y="72"/>
                      </a:cxn>
                      <a:cxn ang="0">
                        <a:pos x="212" y="91"/>
                      </a:cxn>
                      <a:cxn ang="0">
                        <a:pos x="120" y="58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511" h="93">
                        <a:moveTo>
                          <a:pt x="511" y="44"/>
                        </a:moveTo>
                        <a:cubicBezTo>
                          <a:pt x="504" y="39"/>
                          <a:pt x="486" y="23"/>
                          <a:pt x="468" y="16"/>
                        </a:cubicBezTo>
                        <a:cubicBezTo>
                          <a:pt x="451" y="8"/>
                          <a:pt x="429" y="0"/>
                          <a:pt x="409" y="0"/>
                        </a:cubicBezTo>
                        <a:cubicBezTo>
                          <a:pt x="390" y="0"/>
                          <a:pt x="365" y="9"/>
                          <a:pt x="350" y="16"/>
                        </a:cubicBezTo>
                        <a:cubicBezTo>
                          <a:pt x="334" y="23"/>
                          <a:pt x="327" y="34"/>
                          <a:pt x="314" y="43"/>
                        </a:cubicBezTo>
                        <a:cubicBezTo>
                          <a:pt x="301" y="53"/>
                          <a:pt x="291" y="64"/>
                          <a:pt x="274" y="72"/>
                        </a:cubicBezTo>
                        <a:cubicBezTo>
                          <a:pt x="256" y="80"/>
                          <a:pt x="238" y="93"/>
                          <a:pt x="212" y="91"/>
                        </a:cubicBezTo>
                        <a:cubicBezTo>
                          <a:pt x="186" y="89"/>
                          <a:pt x="155" y="64"/>
                          <a:pt x="120" y="58"/>
                        </a:cubicBezTo>
                        <a:cubicBezTo>
                          <a:pt x="85" y="52"/>
                          <a:pt x="25" y="53"/>
                          <a:pt x="0" y="52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9363" name="Freeform 20147"/>
                  <p:cNvSpPr>
                    <a:spLocks/>
                  </p:cNvSpPr>
                  <p:nvPr/>
                </p:nvSpPr>
                <p:spPr bwMode="auto">
                  <a:xfrm>
                    <a:off x="4195" y="890"/>
                    <a:ext cx="417" cy="91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9364" name="Freeform 20148"/>
                  <p:cNvSpPr>
                    <a:spLocks/>
                  </p:cNvSpPr>
                  <p:nvPr/>
                </p:nvSpPr>
                <p:spPr bwMode="auto">
                  <a:xfrm>
                    <a:off x="4618" y="890"/>
                    <a:ext cx="408" cy="91"/>
                  </a:xfrm>
                  <a:custGeom>
                    <a:avLst/>
                    <a:gdLst/>
                    <a:ahLst/>
                    <a:cxnLst>
                      <a:cxn ang="0">
                        <a:pos x="835" y="199"/>
                      </a:cxn>
                      <a:cxn ang="0">
                        <a:pos x="748" y="71"/>
                      </a:cxn>
                      <a:cxn ang="0">
                        <a:pos x="627" y="0"/>
                      </a:cxn>
                      <a:cxn ang="0">
                        <a:pos x="505" y="73"/>
                      </a:cxn>
                      <a:cxn ang="0">
                        <a:pos x="432" y="195"/>
                      </a:cxn>
                      <a:cxn ang="0">
                        <a:pos x="349" y="325"/>
                      </a:cxn>
                      <a:cxn ang="0">
                        <a:pos x="223" y="409"/>
                      </a:cxn>
                      <a:cxn ang="0">
                        <a:pos x="79" y="325"/>
                      </a:cxn>
                      <a:cxn ang="0">
                        <a:pos x="0" y="208"/>
                      </a:cxn>
                    </a:cxnLst>
                    <a:rect l="0" t="0" r="r" b="b"/>
                    <a:pathLst>
                      <a:path w="835" h="409">
                        <a:moveTo>
                          <a:pt x="835" y="199"/>
                        </a:moveTo>
                        <a:cubicBezTo>
                          <a:pt x="820" y="175"/>
                          <a:pt x="783" y="104"/>
                          <a:pt x="748" y="71"/>
                        </a:cubicBezTo>
                        <a:cubicBezTo>
                          <a:pt x="713" y="38"/>
                          <a:pt x="667" y="0"/>
                          <a:pt x="627" y="0"/>
                        </a:cubicBezTo>
                        <a:cubicBezTo>
                          <a:pt x="587" y="0"/>
                          <a:pt x="537" y="41"/>
                          <a:pt x="505" y="73"/>
                        </a:cubicBezTo>
                        <a:cubicBezTo>
                          <a:pt x="473" y="105"/>
                          <a:pt x="458" y="153"/>
                          <a:pt x="432" y="195"/>
                        </a:cubicBezTo>
                        <a:cubicBezTo>
                          <a:pt x="406" y="237"/>
                          <a:pt x="384" y="289"/>
                          <a:pt x="349" y="325"/>
                        </a:cubicBezTo>
                        <a:cubicBezTo>
                          <a:pt x="314" y="361"/>
                          <a:pt x="268" y="409"/>
                          <a:pt x="223" y="409"/>
                        </a:cubicBezTo>
                        <a:cubicBezTo>
                          <a:pt x="178" y="409"/>
                          <a:pt x="116" y="358"/>
                          <a:pt x="79" y="325"/>
                        </a:cubicBezTo>
                        <a:cubicBezTo>
                          <a:pt x="42" y="292"/>
                          <a:pt x="16" y="232"/>
                          <a:pt x="0" y="208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9365" name="Freeform 20149"/>
                  <p:cNvSpPr>
                    <a:spLocks/>
                  </p:cNvSpPr>
                  <p:nvPr/>
                </p:nvSpPr>
                <p:spPr bwMode="auto">
                  <a:xfrm>
                    <a:off x="5026" y="890"/>
                    <a:ext cx="417" cy="91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29367" name="Rectangle 20151"/>
              <p:cNvSpPr>
                <a:spLocks noChangeArrowheads="1"/>
              </p:cNvSpPr>
              <p:nvPr/>
            </p:nvSpPr>
            <p:spPr bwMode="auto">
              <a:xfrm>
                <a:off x="884" y="2115"/>
                <a:ext cx="9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force to right</a:t>
                </a:r>
              </a:p>
            </p:txBody>
          </p:sp>
          <p:sp>
            <p:nvSpPr>
              <p:cNvPr id="29368" name="Freeform 20152"/>
              <p:cNvSpPr>
                <a:spLocks/>
              </p:cNvSpPr>
              <p:nvPr/>
            </p:nvSpPr>
            <p:spPr bwMode="auto">
              <a:xfrm rot="10800000">
                <a:off x="1791" y="2251"/>
                <a:ext cx="408" cy="250"/>
              </a:xfrm>
              <a:custGeom>
                <a:avLst/>
                <a:gdLst/>
                <a:ahLst/>
                <a:cxnLst>
                  <a:cxn ang="0">
                    <a:pos x="408" y="227"/>
                  </a:cxn>
                  <a:cxn ang="0">
                    <a:pos x="136" y="227"/>
                  </a:cxn>
                  <a:cxn ang="0">
                    <a:pos x="318" y="90"/>
                  </a:cxn>
                  <a:cxn ang="0">
                    <a:pos x="0" y="0"/>
                  </a:cxn>
                </a:cxnLst>
                <a:rect l="0" t="0" r="r" b="b"/>
                <a:pathLst>
                  <a:path w="408" h="250">
                    <a:moveTo>
                      <a:pt x="408" y="227"/>
                    </a:moveTo>
                    <a:cubicBezTo>
                      <a:pt x="279" y="238"/>
                      <a:pt x="151" y="250"/>
                      <a:pt x="136" y="227"/>
                    </a:cubicBezTo>
                    <a:cubicBezTo>
                      <a:pt x="121" y="204"/>
                      <a:pt x="341" y="128"/>
                      <a:pt x="318" y="90"/>
                    </a:cubicBezTo>
                    <a:cubicBezTo>
                      <a:pt x="295" y="52"/>
                      <a:pt x="147" y="26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9380" name="Text Box 20164"/>
            <p:cNvSpPr txBox="1">
              <a:spLocks noChangeArrowheads="1"/>
            </p:cNvSpPr>
            <p:nvPr/>
          </p:nvSpPr>
          <p:spPr bwMode="auto">
            <a:xfrm>
              <a:off x="872" y="857"/>
              <a:ext cx="131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counter propagating</a:t>
              </a:r>
            </a:p>
          </p:txBody>
        </p:sp>
        <p:sp>
          <p:nvSpPr>
            <p:cNvPr id="29381" name="Text Box 20165"/>
            <p:cNvSpPr txBox="1">
              <a:spLocks noChangeArrowheads="1"/>
            </p:cNvSpPr>
            <p:nvPr/>
          </p:nvSpPr>
          <p:spPr bwMode="auto">
            <a:xfrm>
              <a:off x="1098" y="1265"/>
              <a:ext cx="76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laser beam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91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9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990357" y="8502"/>
            <a:ext cx="6366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sz="3200" dirty="0">
                <a:solidFill>
                  <a:srgbClr val="0033CC"/>
                </a:solidFill>
              </a:rPr>
              <a:t>Damping force in an optical molasses</a:t>
            </a:r>
          </a:p>
        </p:txBody>
      </p:sp>
      <p:grpSp>
        <p:nvGrpSpPr>
          <p:cNvPr id="29373" name="Group 20157"/>
          <p:cNvGrpSpPr>
            <a:grpSpLocks/>
          </p:cNvGrpSpPr>
          <p:nvPr/>
        </p:nvGrpSpPr>
        <p:grpSpPr bwMode="auto">
          <a:xfrm>
            <a:off x="5608176" y="882245"/>
            <a:ext cx="4737100" cy="1022350"/>
            <a:chOff x="2653" y="842"/>
            <a:chExt cx="2984" cy="644"/>
          </a:xfrm>
        </p:grpSpPr>
        <p:grpSp>
          <p:nvGrpSpPr>
            <p:cNvPr id="29371" name="Group 20155"/>
            <p:cNvGrpSpPr>
              <a:grpSpLocks/>
            </p:cNvGrpSpPr>
            <p:nvPr/>
          </p:nvGrpSpPr>
          <p:grpSpPr bwMode="auto">
            <a:xfrm>
              <a:off x="3878" y="1117"/>
              <a:ext cx="1759" cy="369"/>
              <a:chOff x="3878" y="1117"/>
              <a:chExt cx="1759" cy="369"/>
            </a:xfrm>
          </p:grpSpPr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3878" y="1117"/>
                <a:ext cx="1759" cy="93"/>
                <a:chOff x="3684" y="890"/>
                <a:chExt cx="1759" cy="93"/>
              </a:xfrm>
            </p:grpSpPr>
            <p:sp>
              <p:nvSpPr>
                <p:cNvPr id="5130" name="Freeform 10"/>
                <p:cNvSpPr>
                  <a:spLocks/>
                </p:cNvSpPr>
                <p:nvPr/>
              </p:nvSpPr>
              <p:spPr bwMode="auto">
                <a:xfrm>
                  <a:off x="3684" y="890"/>
                  <a:ext cx="511" cy="93"/>
                </a:xfrm>
                <a:custGeom>
                  <a:avLst/>
                  <a:gdLst/>
                  <a:ahLst/>
                  <a:cxnLst>
                    <a:cxn ang="0">
                      <a:pos x="511" y="44"/>
                    </a:cxn>
                    <a:cxn ang="0">
                      <a:pos x="468" y="16"/>
                    </a:cxn>
                    <a:cxn ang="0">
                      <a:pos x="409" y="0"/>
                    </a:cxn>
                    <a:cxn ang="0">
                      <a:pos x="350" y="16"/>
                    </a:cxn>
                    <a:cxn ang="0">
                      <a:pos x="314" y="43"/>
                    </a:cxn>
                    <a:cxn ang="0">
                      <a:pos x="274" y="72"/>
                    </a:cxn>
                    <a:cxn ang="0">
                      <a:pos x="212" y="91"/>
                    </a:cxn>
                    <a:cxn ang="0">
                      <a:pos x="120" y="58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11" h="93">
                      <a:moveTo>
                        <a:pt x="511" y="44"/>
                      </a:moveTo>
                      <a:cubicBezTo>
                        <a:pt x="504" y="39"/>
                        <a:pt x="486" y="23"/>
                        <a:pt x="468" y="16"/>
                      </a:cubicBezTo>
                      <a:cubicBezTo>
                        <a:pt x="451" y="8"/>
                        <a:pt x="429" y="0"/>
                        <a:pt x="409" y="0"/>
                      </a:cubicBezTo>
                      <a:cubicBezTo>
                        <a:pt x="390" y="0"/>
                        <a:pt x="365" y="9"/>
                        <a:pt x="350" y="16"/>
                      </a:cubicBezTo>
                      <a:cubicBezTo>
                        <a:pt x="334" y="23"/>
                        <a:pt x="327" y="34"/>
                        <a:pt x="314" y="43"/>
                      </a:cubicBezTo>
                      <a:cubicBezTo>
                        <a:pt x="301" y="53"/>
                        <a:pt x="291" y="64"/>
                        <a:pt x="274" y="72"/>
                      </a:cubicBezTo>
                      <a:cubicBezTo>
                        <a:pt x="256" y="80"/>
                        <a:pt x="238" y="93"/>
                        <a:pt x="212" y="91"/>
                      </a:cubicBezTo>
                      <a:cubicBezTo>
                        <a:pt x="186" y="89"/>
                        <a:pt x="155" y="64"/>
                        <a:pt x="120" y="58"/>
                      </a:cubicBezTo>
                      <a:cubicBezTo>
                        <a:pt x="85" y="52"/>
                        <a:pt x="25" y="53"/>
                        <a:pt x="0" y="52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31" name="Freeform 11"/>
                <p:cNvSpPr>
                  <a:spLocks/>
                </p:cNvSpPr>
                <p:nvPr/>
              </p:nvSpPr>
              <p:spPr bwMode="auto">
                <a:xfrm>
                  <a:off x="4195" y="890"/>
                  <a:ext cx="417" cy="91"/>
                </a:xfrm>
                <a:custGeom>
                  <a:avLst/>
                  <a:gdLst/>
                  <a:ahLst/>
                  <a:cxnLst>
                    <a:cxn ang="0">
                      <a:pos x="851" y="189"/>
                    </a:cxn>
                    <a:cxn ang="0">
                      <a:pos x="759" y="71"/>
                    </a:cxn>
                    <a:cxn ang="0">
                      <a:pos x="638" y="0"/>
                    </a:cxn>
                    <a:cxn ang="0">
                      <a:pos x="516" y="73"/>
                    </a:cxn>
                    <a:cxn ang="0">
                      <a:pos x="443" y="195"/>
                    </a:cxn>
                    <a:cxn ang="0">
                      <a:pos x="360" y="325"/>
                    </a:cxn>
                    <a:cxn ang="0">
                      <a:pos x="234" y="409"/>
                    </a:cxn>
                    <a:cxn ang="0">
                      <a:pos x="90" y="325"/>
                    </a:cxn>
                    <a:cxn ang="0">
                      <a:pos x="0" y="193"/>
                    </a:cxn>
                  </a:cxnLst>
                  <a:rect l="0" t="0" r="r" b="b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32" name="Freeform 12"/>
                <p:cNvSpPr>
                  <a:spLocks/>
                </p:cNvSpPr>
                <p:nvPr/>
              </p:nvSpPr>
              <p:spPr bwMode="auto">
                <a:xfrm>
                  <a:off x="4618" y="890"/>
                  <a:ext cx="408" cy="91"/>
                </a:xfrm>
                <a:custGeom>
                  <a:avLst/>
                  <a:gdLst/>
                  <a:ahLst/>
                  <a:cxnLst>
                    <a:cxn ang="0">
                      <a:pos x="835" y="199"/>
                    </a:cxn>
                    <a:cxn ang="0">
                      <a:pos x="748" y="71"/>
                    </a:cxn>
                    <a:cxn ang="0">
                      <a:pos x="627" y="0"/>
                    </a:cxn>
                    <a:cxn ang="0">
                      <a:pos x="505" y="73"/>
                    </a:cxn>
                    <a:cxn ang="0">
                      <a:pos x="432" y="195"/>
                    </a:cxn>
                    <a:cxn ang="0">
                      <a:pos x="349" y="325"/>
                    </a:cxn>
                    <a:cxn ang="0">
                      <a:pos x="223" y="409"/>
                    </a:cxn>
                    <a:cxn ang="0">
                      <a:pos x="79" y="325"/>
                    </a:cxn>
                    <a:cxn ang="0">
                      <a:pos x="0" y="208"/>
                    </a:cxn>
                  </a:cxnLst>
                  <a:rect l="0" t="0" r="r" b="b"/>
                  <a:pathLst>
                    <a:path w="835" h="409">
                      <a:moveTo>
                        <a:pt x="835" y="199"/>
                      </a:moveTo>
                      <a:cubicBezTo>
                        <a:pt x="820" y="175"/>
                        <a:pt x="783" y="104"/>
                        <a:pt x="748" y="71"/>
                      </a:cubicBezTo>
                      <a:cubicBezTo>
                        <a:pt x="713" y="38"/>
                        <a:pt x="667" y="0"/>
                        <a:pt x="627" y="0"/>
                      </a:cubicBezTo>
                      <a:cubicBezTo>
                        <a:pt x="587" y="0"/>
                        <a:pt x="537" y="41"/>
                        <a:pt x="505" y="73"/>
                      </a:cubicBezTo>
                      <a:cubicBezTo>
                        <a:pt x="473" y="105"/>
                        <a:pt x="458" y="153"/>
                        <a:pt x="432" y="195"/>
                      </a:cubicBezTo>
                      <a:cubicBezTo>
                        <a:pt x="406" y="237"/>
                        <a:pt x="384" y="289"/>
                        <a:pt x="349" y="325"/>
                      </a:cubicBezTo>
                      <a:cubicBezTo>
                        <a:pt x="314" y="361"/>
                        <a:pt x="268" y="409"/>
                        <a:pt x="223" y="409"/>
                      </a:cubicBezTo>
                      <a:cubicBezTo>
                        <a:pt x="178" y="409"/>
                        <a:pt x="116" y="358"/>
                        <a:pt x="79" y="325"/>
                      </a:cubicBezTo>
                      <a:cubicBezTo>
                        <a:pt x="42" y="292"/>
                        <a:pt x="16" y="232"/>
                        <a:pt x="0" y="208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33" name="Freeform 13"/>
                <p:cNvSpPr>
                  <a:spLocks/>
                </p:cNvSpPr>
                <p:nvPr/>
              </p:nvSpPr>
              <p:spPr bwMode="auto">
                <a:xfrm>
                  <a:off x="5026" y="890"/>
                  <a:ext cx="417" cy="91"/>
                </a:xfrm>
                <a:custGeom>
                  <a:avLst/>
                  <a:gdLst/>
                  <a:ahLst/>
                  <a:cxnLst>
                    <a:cxn ang="0">
                      <a:pos x="851" y="189"/>
                    </a:cxn>
                    <a:cxn ang="0">
                      <a:pos x="759" y="71"/>
                    </a:cxn>
                    <a:cxn ang="0">
                      <a:pos x="638" y="0"/>
                    </a:cxn>
                    <a:cxn ang="0">
                      <a:pos x="516" y="73"/>
                    </a:cxn>
                    <a:cxn ang="0">
                      <a:pos x="443" y="195"/>
                    </a:cxn>
                    <a:cxn ang="0">
                      <a:pos x="360" y="325"/>
                    </a:cxn>
                    <a:cxn ang="0">
                      <a:pos x="234" y="409"/>
                    </a:cxn>
                    <a:cxn ang="0">
                      <a:pos x="90" y="325"/>
                    </a:cxn>
                    <a:cxn ang="0">
                      <a:pos x="0" y="193"/>
                    </a:cxn>
                  </a:cxnLst>
                  <a:rect l="0" t="0" r="r" b="b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134" name="Text Box 14"/>
              <p:cNvSpPr txBox="1">
                <a:spLocks noChangeArrowheads="1"/>
              </p:cNvSpPr>
              <p:nvPr/>
            </p:nvSpPr>
            <p:spPr bwMode="auto">
              <a:xfrm>
                <a:off x="4332" y="1253"/>
                <a:ext cx="76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laser beam</a:t>
                </a:r>
              </a:p>
            </p:txBody>
          </p:sp>
        </p:grpSp>
        <p:grpSp>
          <p:nvGrpSpPr>
            <p:cNvPr id="29353" name="Group 20137"/>
            <p:cNvGrpSpPr>
              <a:grpSpLocks/>
            </p:cNvGrpSpPr>
            <p:nvPr/>
          </p:nvGrpSpPr>
          <p:grpSpPr bwMode="auto">
            <a:xfrm>
              <a:off x="2653" y="935"/>
              <a:ext cx="1055" cy="448"/>
              <a:chOff x="1474" y="935"/>
              <a:chExt cx="1055" cy="448"/>
            </a:xfrm>
          </p:grpSpPr>
          <p:grpSp>
            <p:nvGrpSpPr>
              <p:cNvPr id="5142" name="Group 22"/>
              <p:cNvGrpSpPr>
                <a:grpSpLocks/>
              </p:cNvGrpSpPr>
              <p:nvPr/>
            </p:nvGrpSpPr>
            <p:grpSpPr bwMode="auto">
              <a:xfrm rot="-1284221">
                <a:off x="1474" y="935"/>
                <a:ext cx="463" cy="448"/>
                <a:chOff x="833" y="2333"/>
                <a:chExt cx="463" cy="448"/>
              </a:xfrm>
            </p:grpSpPr>
            <p:sp>
              <p:nvSpPr>
                <p:cNvPr id="5138" name="Oval 18"/>
                <p:cNvSpPr>
                  <a:spLocks noChangeArrowheads="1"/>
                </p:cNvSpPr>
                <p:nvPr/>
              </p:nvSpPr>
              <p:spPr bwMode="auto">
                <a:xfrm rot="1921577">
                  <a:off x="995" y="2502"/>
                  <a:ext cx="133" cy="1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A298"/>
                    </a:gs>
                    <a:gs pos="100000">
                      <a:srgbClr val="FE00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39" name="Freeform 19"/>
                <p:cNvSpPr>
                  <a:spLocks/>
                </p:cNvSpPr>
                <p:nvPr/>
              </p:nvSpPr>
              <p:spPr bwMode="auto">
                <a:xfrm rot="2401316">
                  <a:off x="848" y="2487"/>
                  <a:ext cx="448" cy="166"/>
                </a:xfrm>
                <a:custGeom>
                  <a:avLst/>
                  <a:gdLst/>
                  <a:ahLst/>
                  <a:cxnLst>
                    <a:cxn ang="0">
                      <a:pos x="368" y="215"/>
                    </a:cxn>
                    <a:cxn ang="0">
                      <a:pos x="524" y="237"/>
                    </a:cxn>
                    <a:cxn ang="0">
                      <a:pos x="615" y="206"/>
                    </a:cxn>
                    <a:cxn ang="0">
                      <a:pos x="353" y="69"/>
                    </a:cxn>
                    <a:cxn ang="0">
                      <a:pos x="32" y="33"/>
                    </a:cxn>
                    <a:cxn ang="0">
                      <a:pos x="97" y="112"/>
                    </a:cxn>
                    <a:cxn ang="0">
                      <a:pos x="214" y="170"/>
                    </a:cxn>
                  </a:cxnLst>
                  <a:rect l="0" t="0" r="r" b="b"/>
                  <a:pathLst>
                    <a:path w="644" h="238">
                      <a:moveTo>
                        <a:pt x="368" y="215"/>
                      </a:moveTo>
                      <a:cubicBezTo>
                        <a:pt x="412" y="224"/>
                        <a:pt x="483" y="238"/>
                        <a:pt x="524" y="237"/>
                      </a:cubicBezTo>
                      <a:cubicBezTo>
                        <a:pt x="565" y="236"/>
                        <a:pt x="644" y="234"/>
                        <a:pt x="615" y="206"/>
                      </a:cubicBezTo>
                      <a:cubicBezTo>
                        <a:pt x="634" y="174"/>
                        <a:pt x="524" y="118"/>
                        <a:pt x="353" y="69"/>
                      </a:cubicBezTo>
                      <a:cubicBezTo>
                        <a:pt x="183" y="20"/>
                        <a:pt x="51" y="0"/>
                        <a:pt x="32" y="33"/>
                      </a:cubicBezTo>
                      <a:cubicBezTo>
                        <a:pt x="0" y="46"/>
                        <a:pt x="69" y="91"/>
                        <a:pt x="97" y="112"/>
                      </a:cubicBezTo>
                      <a:cubicBezTo>
                        <a:pt x="127" y="135"/>
                        <a:pt x="193" y="160"/>
                        <a:pt x="214" y="17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Freeform 20"/>
                <p:cNvSpPr>
                  <a:spLocks/>
                </p:cNvSpPr>
                <p:nvPr/>
              </p:nvSpPr>
              <p:spPr bwMode="auto">
                <a:xfrm rot="-4498772">
                  <a:off x="836" y="2474"/>
                  <a:ext cx="448" cy="166"/>
                </a:xfrm>
                <a:custGeom>
                  <a:avLst/>
                  <a:gdLst/>
                  <a:ahLst/>
                  <a:cxnLst>
                    <a:cxn ang="0">
                      <a:pos x="368" y="215"/>
                    </a:cxn>
                    <a:cxn ang="0">
                      <a:pos x="524" y="237"/>
                    </a:cxn>
                    <a:cxn ang="0">
                      <a:pos x="615" y="206"/>
                    </a:cxn>
                    <a:cxn ang="0">
                      <a:pos x="353" y="69"/>
                    </a:cxn>
                    <a:cxn ang="0">
                      <a:pos x="32" y="33"/>
                    </a:cxn>
                    <a:cxn ang="0">
                      <a:pos x="97" y="112"/>
                    </a:cxn>
                    <a:cxn ang="0">
                      <a:pos x="214" y="170"/>
                    </a:cxn>
                  </a:cxnLst>
                  <a:rect l="0" t="0" r="r" b="b"/>
                  <a:pathLst>
                    <a:path w="644" h="238">
                      <a:moveTo>
                        <a:pt x="368" y="215"/>
                      </a:moveTo>
                      <a:cubicBezTo>
                        <a:pt x="412" y="224"/>
                        <a:pt x="483" y="238"/>
                        <a:pt x="524" y="237"/>
                      </a:cubicBezTo>
                      <a:cubicBezTo>
                        <a:pt x="565" y="236"/>
                        <a:pt x="644" y="234"/>
                        <a:pt x="615" y="206"/>
                      </a:cubicBezTo>
                      <a:cubicBezTo>
                        <a:pt x="634" y="174"/>
                        <a:pt x="524" y="118"/>
                        <a:pt x="353" y="69"/>
                      </a:cubicBezTo>
                      <a:cubicBezTo>
                        <a:pt x="183" y="20"/>
                        <a:pt x="51" y="0"/>
                        <a:pt x="32" y="33"/>
                      </a:cubicBezTo>
                      <a:cubicBezTo>
                        <a:pt x="0" y="46"/>
                        <a:pt x="69" y="91"/>
                        <a:pt x="97" y="112"/>
                      </a:cubicBezTo>
                      <a:cubicBezTo>
                        <a:pt x="127" y="135"/>
                        <a:pt x="193" y="160"/>
                        <a:pt x="214" y="17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Freeform 21"/>
                <p:cNvSpPr>
                  <a:spLocks/>
                </p:cNvSpPr>
                <p:nvPr/>
              </p:nvSpPr>
              <p:spPr bwMode="auto">
                <a:xfrm rot="-12150981">
                  <a:off x="833" y="2491"/>
                  <a:ext cx="448" cy="165"/>
                </a:xfrm>
                <a:custGeom>
                  <a:avLst/>
                  <a:gdLst/>
                  <a:ahLst/>
                  <a:cxnLst>
                    <a:cxn ang="0">
                      <a:pos x="368" y="215"/>
                    </a:cxn>
                    <a:cxn ang="0">
                      <a:pos x="524" y="237"/>
                    </a:cxn>
                    <a:cxn ang="0">
                      <a:pos x="615" y="206"/>
                    </a:cxn>
                    <a:cxn ang="0">
                      <a:pos x="353" y="69"/>
                    </a:cxn>
                    <a:cxn ang="0">
                      <a:pos x="32" y="33"/>
                    </a:cxn>
                    <a:cxn ang="0">
                      <a:pos x="97" y="112"/>
                    </a:cxn>
                    <a:cxn ang="0">
                      <a:pos x="214" y="170"/>
                    </a:cxn>
                  </a:cxnLst>
                  <a:rect l="0" t="0" r="r" b="b"/>
                  <a:pathLst>
                    <a:path w="644" h="238">
                      <a:moveTo>
                        <a:pt x="368" y="215"/>
                      </a:moveTo>
                      <a:cubicBezTo>
                        <a:pt x="412" y="224"/>
                        <a:pt x="483" y="238"/>
                        <a:pt x="524" y="237"/>
                      </a:cubicBezTo>
                      <a:cubicBezTo>
                        <a:pt x="565" y="236"/>
                        <a:pt x="644" y="234"/>
                        <a:pt x="615" y="206"/>
                      </a:cubicBezTo>
                      <a:cubicBezTo>
                        <a:pt x="634" y="174"/>
                        <a:pt x="524" y="118"/>
                        <a:pt x="353" y="69"/>
                      </a:cubicBezTo>
                      <a:cubicBezTo>
                        <a:pt x="183" y="20"/>
                        <a:pt x="51" y="0"/>
                        <a:pt x="32" y="33"/>
                      </a:cubicBezTo>
                      <a:cubicBezTo>
                        <a:pt x="0" y="46"/>
                        <a:pt x="69" y="91"/>
                        <a:pt x="97" y="112"/>
                      </a:cubicBezTo>
                      <a:cubicBezTo>
                        <a:pt x="127" y="135"/>
                        <a:pt x="193" y="160"/>
                        <a:pt x="214" y="17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44" name="AutoShape 24"/>
              <p:cNvSpPr>
                <a:spLocks noChangeArrowheads="1"/>
              </p:cNvSpPr>
              <p:nvPr/>
            </p:nvSpPr>
            <p:spPr bwMode="auto">
              <a:xfrm>
                <a:off x="1927" y="1071"/>
                <a:ext cx="453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2336" y="1026"/>
                <a:ext cx="1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 b="1"/>
                  <a:t>v</a:t>
                </a:r>
              </a:p>
            </p:txBody>
          </p:sp>
        </p:grpSp>
        <p:sp>
          <p:nvSpPr>
            <p:cNvPr id="29356" name="Text Box 20140"/>
            <p:cNvSpPr txBox="1">
              <a:spLocks noChangeArrowheads="1"/>
            </p:cNvSpPr>
            <p:nvPr/>
          </p:nvSpPr>
          <p:spPr bwMode="auto">
            <a:xfrm>
              <a:off x="4253" y="842"/>
              <a:ext cx="8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Red detuned</a:t>
              </a:r>
            </a:p>
          </p:txBody>
        </p:sp>
      </p:grpSp>
      <p:grpSp>
        <p:nvGrpSpPr>
          <p:cNvPr id="29361" name="Group 20145"/>
          <p:cNvGrpSpPr>
            <a:grpSpLocks/>
          </p:cNvGrpSpPr>
          <p:nvPr/>
        </p:nvGrpSpPr>
        <p:grpSpPr bwMode="auto">
          <a:xfrm flipH="1">
            <a:off x="2345864" y="1329892"/>
            <a:ext cx="2792413" cy="147638"/>
            <a:chOff x="3684" y="890"/>
            <a:chExt cx="1759" cy="93"/>
          </a:xfrm>
        </p:grpSpPr>
        <p:sp>
          <p:nvSpPr>
            <p:cNvPr id="29362" name="Freeform 20146"/>
            <p:cNvSpPr>
              <a:spLocks/>
            </p:cNvSpPr>
            <p:nvPr/>
          </p:nvSpPr>
          <p:spPr bwMode="auto">
            <a:xfrm>
              <a:off x="3684" y="890"/>
              <a:ext cx="511" cy="93"/>
            </a:xfrm>
            <a:custGeom>
              <a:avLst/>
              <a:gdLst/>
              <a:ahLst/>
              <a:cxnLst>
                <a:cxn ang="0">
                  <a:pos x="511" y="44"/>
                </a:cxn>
                <a:cxn ang="0">
                  <a:pos x="468" y="16"/>
                </a:cxn>
                <a:cxn ang="0">
                  <a:pos x="409" y="0"/>
                </a:cxn>
                <a:cxn ang="0">
                  <a:pos x="350" y="16"/>
                </a:cxn>
                <a:cxn ang="0">
                  <a:pos x="314" y="43"/>
                </a:cxn>
                <a:cxn ang="0">
                  <a:pos x="274" y="72"/>
                </a:cxn>
                <a:cxn ang="0">
                  <a:pos x="212" y="91"/>
                </a:cxn>
                <a:cxn ang="0">
                  <a:pos x="120" y="58"/>
                </a:cxn>
                <a:cxn ang="0">
                  <a:pos x="0" y="52"/>
                </a:cxn>
              </a:cxnLst>
              <a:rect l="0" t="0" r="r" b="b"/>
              <a:pathLst>
                <a:path w="511" h="93">
                  <a:moveTo>
                    <a:pt x="511" y="44"/>
                  </a:moveTo>
                  <a:cubicBezTo>
                    <a:pt x="504" y="39"/>
                    <a:pt x="486" y="23"/>
                    <a:pt x="468" y="16"/>
                  </a:cubicBezTo>
                  <a:cubicBezTo>
                    <a:pt x="451" y="8"/>
                    <a:pt x="429" y="0"/>
                    <a:pt x="409" y="0"/>
                  </a:cubicBezTo>
                  <a:cubicBezTo>
                    <a:pt x="390" y="0"/>
                    <a:pt x="365" y="9"/>
                    <a:pt x="350" y="16"/>
                  </a:cubicBezTo>
                  <a:cubicBezTo>
                    <a:pt x="334" y="23"/>
                    <a:pt x="327" y="34"/>
                    <a:pt x="314" y="43"/>
                  </a:cubicBezTo>
                  <a:cubicBezTo>
                    <a:pt x="301" y="53"/>
                    <a:pt x="291" y="64"/>
                    <a:pt x="274" y="72"/>
                  </a:cubicBezTo>
                  <a:cubicBezTo>
                    <a:pt x="256" y="80"/>
                    <a:pt x="238" y="93"/>
                    <a:pt x="212" y="91"/>
                  </a:cubicBezTo>
                  <a:cubicBezTo>
                    <a:pt x="186" y="89"/>
                    <a:pt x="155" y="64"/>
                    <a:pt x="120" y="58"/>
                  </a:cubicBezTo>
                  <a:cubicBezTo>
                    <a:pt x="85" y="52"/>
                    <a:pt x="25" y="53"/>
                    <a:pt x="0" y="52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363" name="Freeform 20147"/>
            <p:cNvSpPr>
              <a:spLocks/>
            </p:cNvSpPr>
            <p:nvPr/>
          </p:nvSpPr>
          <p:spPr bwMode="auto">
            <a:xfrm>
              <a:off x="4195" y="890"/>
              <a:ext cx="417" cy="91"/>
            </a:xfrm>
            <a:custGeom>
              <a:avLst/>
              <a:gdLst/>
              <a:ahLst/>
              <a:cxnLst>
                <a:cxn ang="0">
                  <a:pos x="851" y="189"/>
                </a:cxn>
                <a:cxn ang="0">
                  <a:pos x="759" y="71"/>
                </a:cxn>
                <a:cxn ang="0">
                  <a:pos x="638" y="0"/>
                </a:cxn>
                <a:cxn ang="0">
                  <a:pos x="516" y="73"/>
                </a:cxn>
                <a:cxn ang="0">
                  <a:pos x="443" y="195"/>
                </a:cxn>
                <a:cxn ang="0">
                  <a:pos x="360" y="325"/>
                </a:cxn>
                <a:cxn ang="0">
                  <a:pos x="234" y="409"/>
                </a:cxn>
                <a:cxn ang="0">
                  <a:pos x="90" y="325"/>
                </a:cxn>
                <a:cxn ang="0">
                  <a:pos x="0" y="193"/>
                </a:cxn>
              </a:cxnLst>
              <a:rect l="0" t="0" r="r" b="b"/>
              <a:pathLst>
                <a:path w="851" h="409">
                  <a:moveTo>
                    <a:pt x="851" y="189"/>
                  </a:moveTo>
                  <a:cubicBezTo>
                    <a:pt x="836" y="169"/>
                    <a:pt x="795" y="102"/>
                    <a:pt x="759" y="71"/>
                  </a:cubicBezTo>
                  <a:cubicBezTo>
                    <a:pt x="724" y="39"/>
                    <a:pt x="678" y="0"/>
                    <a:pt x="638" y="0"/>
                  </a:cubicBezTo>
                  <a:cubicBezTo>
                    <a:pt x="598" y="0"/>
                    <a:pt x="548" y="41"/>
                    <a:pt x="516" y="73"/>
                  </a:cubicBezTo>
                  <a:cubicBezTo>
                    <a:pt x="484" y="105"/>
                    <a:pt x="469" y="153"/>
                    <a:pt x="443" y="195"/>
                  </a:cubicBezTo>
                  <a:cubicBezTo>
                    <a:pt x="417" y="237"/>
                    <a:pt x="395" y="289"/>
                    <a:pt x="360" y="325"/>
                  </a:cubicBezTo>
                  <a:cubicBezTo>
                    <a:pt x="325" y="361"/>
                    <a:pt x="279" y="409"/>
                    <a:pt x="234" y="409"/>
                  </a:cubicBezTo>
                  <a:cubicBezTo>
                    <a:pt x="189" y="409"/>
                    <a:pt x="129" y="361"/>
                    <a:pt x="90" y="325"/>
                  </a:cubicBezTo>
                  <a:cubicBezTo>
                    <a:pt x="51" y="289"/>
                    <a:pt x="19" y="220"/>
                    <a:pt x="0" y="19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364" name="Freeform 20148"/>
            <p:cNvSpPr>
              <a:spLocks/>
            </p:cNvSpPr>
            <p:nvPr/>
          </p:nvSpPr>
          <p:spPr bwMode="auto">
            <a:xfrm>
              <a:off x="4618" y="890"/>
              <a:ext cx="408" cy="91"/>
            </a:xfrm>
            <a:custGeom>
              <a:avLst/>
              <a:gdLst/>
              <a:ahLst/>
              <a:cxnLst>
                <a:cxn ang="0">
                  <a:pos x="835" y="199"/>
                </a:cxn>
                <a:cxn ang="0">
                  <a:pos x="748" y="71"/>
                </a:cxn>
                <a:cxn ang="0">
                  <a:pos x="627" y="0"/>
                </a:cxn>
                <a:cxn ang="0">
                  <a:pos x="505" y="73"/>
                </a:cxn>
                <a:cxn ang="0">
                  <a:pos x="432" y="195"/>
                </a:cxn>
                <a:cxn ang="0">
                  <a:pos x="349" y="325"/>
                </a:cxn>
                <a:cxn ang="0">
                  <a:pos x="223" y="409"/>
                </a:cxn>
                <a:cxn ang="0">
                  <a:pos x="79" y="325"/>
                </a:cxn>
                <a:cxn ang="0">
                  <a:pos x="0" y="208"/>
                </a:cxn>
              </a:cxnLst>
              <a:rect l="0" t="0" r="r" b="b"/>
              <a:pathLst>
                <a:path w="835" h="409">
                  <a:moveTo>
                    <a:pt x="835" y="199"/>
                  </a:moveTo>
                  <a:cubicBezTo>
                    <a:pt x="820" y="175"/>
                    <a:pt x="783" y="104"/>
                    <a:pt x="748" y="71"/>
                  </a:cubicBezTo>
                  <a:cubicBezTo>
                    <a:pt x="713" y="38"/>
                    <a:pt x="667" y="0"/>
                    <a:pt x="627" y="0"/>
                  </a:cubicBezTo>
                  <a:cubicBezTo>
                    <a:pt x="587" y="0"/>
                    <a:pt x="537" y="41"/>
                    <a:pt x="505" y="73"/>
                  </a:cubicBezTo>
                  <a:cubicBezTo>
                    <a:pt x="473" y="105"/>
                    <a:pt x="458" y="153"/>
                    <a:pt x="432" y="195"/>
                  </a:cubicBezTo>
                  <a:cubicBezTo>
                    <a:pt x="406" y="237"/>
                    <a:pt x="384" y="289"/>
                    <a:pt x="349" y="325"/>
                  </a:cubicBezTo>
                  <a:cubicBezTo>
                    <a:pt x="314" y="361"/>
                    <a:pt x="268" y="409"/>
                    <a:pt x="223" y="409"/>
                  </a:cubicBezTo>
                  <a:cubicBezTo>
                    <a:pt x="178" y="409"/>
                    <a:pt x="116" y="358"/>
                    <a:pt x="79" y="325"/>
                  </a:cubicBezTo>
                  <a:cubicBezTo>
                    <a:pt x="42" y="292"/>
                    <a:pt x="16" y="232"/>
                    <a:pt x="0" y="208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365" name="Freeform 20149"/>
            <p:cNvSpPr>
              <a:spLocks/>
            </p:cNvSpPr>
            <p:nvPr/>
          </p:nvSpPr>
          <p:spPr bwMode="auto">
            <a:xfrm>
              <a:off x="5026" y="890"/>
              <a:ext cx="417" cy="91"/>
            </a:xfrm>
            <a:custGeom>
              <a:avLst/>
              <a:gdLst/>
              <a:ahLst/>
              <a:cxnLst>
                <a:cxn ang="0">
                  <a:pos x="851" y="189"/>
                </a:cxn>
                <a:cxn ang="0">
                  <a:pos x="759" y="71"/>
                </a:cxn>
                <a:cxn ang="0">
                  <a:pos x="638" y="0"/>
                </a:cxn>
                <a:cxn ang="0">
                  <a:pos x="516" y="73"/>
                </a:cxn>
                <a:cxn ang="0">
                  <a:pos x="443" y="195"/>
                </a:cxn>
                <a:cxn ang="0">
                  <a:pos x="360" y="325"/>
                </a:cxn>
                <a:cxn ang="0">
                  <a:pos x="234" y="409"/>
                </a:cxn>
                <a:cxn ang="0">
                  <a:pos x="90" y="325"/>
                </a:cxn>
                <a:cxn ang="0">
                  <a:pos x="0" y="193"/>
                </a:cxn>
              </a:cxnLst>
              <a:rect l="0" t="0" r="r" b="b"/>
              <a:pathLst>
                <a:path w="851" h="409">
                  <a:moveTo>
                    <a:pt x="851" y="189"/>
                  </a:moveTo>
                  <a:cubicBezTo>
                    <a:pt x="836" y="169"/>
                    <a:pt x="795" y="102"/>
                    <a:pt x="759" y="71"/>
                  </a:cubicBezTo>
                  <a:cubicBezTo>
                    <a:pt x="724" y="39"/>
                    <a:pt x="678" y="0"/>
                    <a:pt x="638" y="0"/>
                  </a:cubicBezTo>
                  <a:cubicBezTo>
                    <a:pt x="598" y="0"/>
                    <a:pt x="548" y="41"/>
                    <a:pt x="516" y="73"/>
                  </a:cubicBezTo>
                  <a:cubicBezTo>
                    <a:pt x="484" y="105"/>
                    <a:pt x="469" y="153"/>
                    <a:pt x="443" y="195"/>
                  </a:cubicBezTo>
                  <a:cubicBezTo>
                    <a:pt x="417" y="237"/>
                    <a:pt x="395" y="289"/>
                    <a:pt x="360" y="325"/>
                  </a:cubicBezTo>
                  <a:cubicBezTo>
                    <a:pt x="325" y="361"/>
                    <a:pt x="279" y="409"/>
                    <a:pt x="234" y="409"/>
                  </a:cubicBezTo>
                  <a:cubicBezTo>
                    <a:pt x="189" y="409"/>
                    <a:pt x="129" y="361"/>
                    <a:pt x="90" y="325"/>
                  </a:cubicBezTo>
                  <a:cubicBezTo>
                    <a:pt x="51" y="289"/>
                    <a:pt x="19" y="220"/>
                    <a:pt x="0" y="19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380" name="Text Box 20164"/>
          <p:cNvSpPr txBox="1">
            <a:spLocks noChangeArrowheads="1"/>
          </p:cNvSpPr>
          <p:nvPr/>
        </p:nvSpPr>
        <p:spPr bwMode="auto">
          <a:xfrm>
            <a:off x="2780838" y="917142"/>
            <a:ext cx="2093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counter propagating</a:t>
            </a:r>
          </a:p>
        </p:txBody>
      </p:sp>
      <p:sp>
        <p:nvSpPr>
          <p:cNvPr id="29381" name="Text Box 20165"/>
          <p:cNvSpPr txBox="1">
            <a:spLocks noChangeArrowheads="1"/>
          </p:cNvSpPr>
          <p:nvPr/>
        </p:nvSpPr>
        <p:spPr bwMode="auto">
          <a:xfrm>
            <a:off x="3139614" y="1564842"/>
            <a:ext cx="1218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laser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43E8853-D2E0-4FC3-A8C4-5AB65D8EEFD2}"/>
                  </a:ext>
                </a:extLst>
              </p:cNvPr>
              <p:cNvSpPr txBox="1"/>
              <p:nvPr/>
            </p:nvSpPr>
            <p:spPr>
              <a:xfrm>
                <a:off x="1463033" y="2078184"/>
                <a:ext cx="8323811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Force from the right-hand beam: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=−ℏ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3E8853-D2E0-4FC3-A8C4-5AB65D8E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968" y="2078183"/>
                <a:ext cx="8323811" cy="496867"/>
              </a:xfrm>
              <a:prstGeom prst="rect">
                <a:avLst/>
              </a:prstGeom>
              <a:blipFill>
                <a:blip r:embed="rId3"/>
                <a:stretch>
                  <a:fillRect l="-513" b="-74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8620D0A-4882-4D3E-9EF9-B7D3AAF17FFE}"/>
                  </a:ext>
                </a:extLst>
              </p:cNvPr>
              <p:cNvSpPr txBox="1"/>
              <p:nvPr/>
            </p:nvSpPr>
            <p:spPr>
              <a:xfrm>
                <a:off x="1480151" y="2611787"/>
                <a:ext cx="8323811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Force from the left-hand beam: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d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8620D0A-4882-4D3E-9EF9-B7D3AAF1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50" y="2611786"/>
                <a:ext cx="8323811" cy="496867"/>
              </a:xfrm>
              <a:prstGeom prst="rect">
                <a:avLst/>
              </a:prstGeom>
              <a:blipFill>
                <a:blip r:embed="rId4"/>
                <a:stretch>
                  <a:fillRect l="-513" b="-60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563E961-75FF-4ECC-85A0-0D3D0AB1B6B6}"/>
                  </a:ext>
                </a:extLst>
              </p:cNvPr>
              <p:cNvSpPr txBox="1"/>
              <p:nvPr/>
            </p:nvSpPr>
            <p:spPr>
              <a:xfrm>
                <a:off x="1479658" y="3109802"/>
                <a:ext cx="8323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Total force*: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563E961-75FF-4ECC-85A0-0D3D0AB1B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343" y="3109802"/>
                <a:ext cx="8323811" cy="369332"/>
              </a:xfrm>
              <a:prstGeom prst="rect">
                <a:avLst/>
              </a:prstGeom>
              <a:blipFill>
                <a:blip r:embed="rId5"/>
                <a:stretch>
                  <a:fillRect l="-51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4CF07DD3-9546-4DB3-BCFB-298CA2B2437B}"/>
                  </a:ext>
                </a:extLst>
              </p:cNvPr>
              <p:cNvSpPr/>
              <p:nvPr/>
            </p:nvSpPr>
            <p:spPr>
              <a:xfrm>
                <a:off x="1498073" y="3485838"/>
                <a:ext cx="9092335" cy="576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 Taylor expansion of the total force around v = 0 gives: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=4ℏ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F07DD3-9546-4DB3-BCFB-298CA2B24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928" y="3485838"/>
                <a:ext cx="9092335" cy="576504"/>
              </a:xfrm>
              <a:prstGeom prst="rect">
                <a:avLst/>
              </a:prstGeom>
              <a:blipFill>
                <a:blip r:embed="rId6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 Box 30">
            <a:extLst>
              <a:ext uri="{FF2B5EF4-FFF2-40B4-BE49-F238E27FC236}">
                <a16:creationId xmlns:a16="http://schemas.microsoft.com/office/drawing/2014/main" xmlns="" id="{E4223C01-3A6B-400B-8945-9D8369711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193" y="6049300"/>
            <a:ext cx="6236900" cy="707886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2400" dirty="0"/>
              <a:t>*</a:t>
            </a:r>
            <a:r>
              <a:rPr lang="en-GB" sz="1600" dirty="0"/>
              <a:t>This is only right at low intensity.  At higher intensity, the presence of </a:t>
            </a:r>
          </a:p>
          <a:p>
            <a:r>
              <a:rPr lang="en-GB" sz="1600" dirty="0"/>
              <a:t>one beam reduces the scattering rate of the other because of saturation.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0CE0F9DD-CA7D-4577-A0FD-8063C73B0DCB}"/>
                  </a:ext>
                </a:extLst>
              </p:cNvPr>
              <p:cNvSpPr txBox="1"/>
              <p:nvPr/>
            </p:nvSpPr>
            <p:spPr>
              <a:xfrm>
                <a:off x="1520671" y="4144375"/>
                <a:ext cx="8781561" cy="48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This is maximised 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/>
                  <a:t>. This maximum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E0F9DD-CA7D-4577-A0FD-8063C73B0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30" y="4144375"/>
                <a:ext cx="8781561" cy="483466"/>
              </a:xfrm>
              <a:prstGeom prst="rect">
                <a:avLst/>
              </a:prstGeom>
              <a:blipFill>
                <a:blip r:embed="rId7"/>
                <a:stretch>
                  <a:fillRect l="-416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79FCA37-1E14-4086-BCC8-89B60BA1BD3D}"/>
                  </a:ext>
                </a:extLst>
              </p:cNvPr>
              <p:cNvSpPr txBox="1"/>
              <p:nvPr/>
            </p:nvSpPr>
            <p:spPr>
              <a:xfrm>
                <a:off x="1508747" y="4683838"/>
                <a:ext cx="9341285" cy="4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In the presence of this force, plus gravity, atoms fall with a terminal velocity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𝑚𝑔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9FCA37-1E14-4086-BCC8-89B60BA1B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54" y="4683838"/>
                <a:ext cx="9341285" cy="485518"/>
              </a:xfrm>
              <a:prstGeom prst="rect">
                <a:avLst/>
              </a:prstGeom>
              <a:blipFill>
                <a:blip r:embed="rId8"/>
                <a:stretch>
                  <a:fillRect l="-391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2D49B0D3-E027-4607-B909-F65DC145208E}"/>
                  </a:ext>
                </a:extLst>
              </p:cNvPr>
              <p:cNvSpPr txBox="1"/>
              <p:nvPr/>
            </p:nvSpPr>
            <p:spPr>
              <a:xfrm>
                <a:off x="1512730" y="5233648"/>
                <a:ext cx="9341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For Na atoms,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=0.06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=22</m:t>
                    </m:r>
                  </m:oMath>
                </a14:m>
                <a:r>
                  <a:rPr lang="en-GB" dirty="0"/>
                  <a:t> cm/hour 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D49B0D3-E027-4607-B909-F65DC1452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71" y="5233648"/>
                <a:ext cx="9341285" cy="369332"/>
              </a:xfrm>
              <a:prstGeom prst="rect">
                <a:avLst/>
              </a:prstGeom>
              <a:blipFill>
                <a:blip r:embed="rId9"/>
                <a:stretch>
                  <a:fillRect l="-391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8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3" grpId="0"/>
      <p:bldP spid="59" grpId="0"/>
      <p:bldP spid="4" grpId="0"/>
      <p:bldP spid="5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0" name="Group 70"/>
          <p:cNvGrpSpPr>
            <a:grpSpLocks/>
          </p:cNvGrpSpPr>
          <p:nvPr/>
        </p:nvGrpSpPr>
        <p:grpSpPr bwMode="auto">
          <a:xfrm>
            <a:off x="2495551" y="1557339"/>
            <a:ext cx="7159625" cy="600075"/>
            <a:chOff x="612" y="981"/>
            <a:chExt cx="4510" cy="378"/>
          </a:xfrm>
        </p:grpSpPr>
        <p:grpSp>
          <p:nvGrpSpPr>
            <p:cNvPr id="30789" name="Group 69"/>
            <p:cNvGrpSpPr>
              <a:grpSpLocks/>
            </p:cNvGrpSpPr>
            <p:nvPr/>
          </p:nvGrpSpPr>
          <p:grpSpPr bwMode="auto">
            <a:xfrm>
              <a:off x="3233" y="1026"/>
              <a:ext cx="1889" cy="233"/>
              <a:chOff x="3233" y="1026"/>
              <a:chExt cx="1889" cy="233"/>
            </a:xfrm>
          </p:grpSpPr>
          <p:sp>
            <p:nvSpPr>
              <p:cNvPr id="30729" name="Freeform 9"/>
              <p:cNvSpPr>
                <a:spLocks/>
              </p:cNvSpPr>
              <p:nvPr/>
            </p:nvSpPr>
            <p:spPr bwMode="auto">
              <a:xfrm>
                <a:off x="3233" y="1116"/>
                <a:ext cx="511" cy="93"/>
              </a:xfrm>
              <a:custGeom>
                <a:avLst/>
                <a:gdLst/>
                <a:ahLst/>
                <a:cxnLst>
                  <a:cxn ang="0">
                    <a:pos x="511" y="44"/>
                  </a:cxn>
                  <a:cxn ang="0">
                    <a:pos x="468" y="16"/>
                  </a:cxn>
                  <a:cxn ang="0">
                    <a:pos x="409" y="0"/>
                  </a:cxn>
                  <a:cxn ang="0">
                    <a:pos x="350" y="16"/>
                  </a:cxn>
                  <a:cxn ang="0">
                    <a:pos x="314" y="43"/>
                  </a:cxn>
                  <a:cxn ang="0">
                    <a:pos x="274" y="72"/>
                  </a:cxn>
                  <a:cxn ang="0">
                    <a:pos x="212" y="91"/>
                  </a:cxn>
                  <a:cxn ang="0">
                    <a:pos x="120" y="58"/>
                  </a:cxn>
                  <a:cxn ang="0">
                    <a:pos x="0" y="52"/>
                  </a:cxn>
                </a:cxnLst>
                <a:rect l="0" t="0" r="r" b="b"/>
                <a:pathLst>
                  <a:path w="511" h="93">
                    <a:moveTo>
                      <a:pt x="511" y="44"/>
                    </a:moveTo>
                    <a:cubicBezTo>
                      <a:pt x="504" y="39"/>
                      <a:pt x="486" y="23"/>
                      <a:pt x="468" y="16"/>
                    </a:cubicBezTo>
                    <a:cubicBezTo>
                      <a:pt x="451" y="8"/>
                      <a:pt x="429" y="0"/>
                      <a:pt x="409" y="0"/>
                    </a:cubicBezTo>
                    <a:cubicBezTo>
                      <a:pt x="390" y="0"/>
                      <a:pt x="365" y="9"/>
                      <a:pt x="350" y="16"/>
                    </a:cubicBezTo>
                    <a:cubicBezTo>
                      <a:pt x="334" y="23"/>
                      <a:pt x="327" y="34"/>
                      <a:pt x="314" y="43"/>
                    </a:cubicBezTo>
                    <a:cubicBezTo>
                      <a:pt x="301" y="53"/>
                      <a:pt x="291" y="64"/>
                      <a:pt x="274" y="72"/>
                    </a:cubicBezTo>
                    <a:cubicBezTo>
                      <a:pt x="256" y="80"/>
                      <a:pt x="238" y="93"/>
                      <a:pt x="212" y="91"/>
                    </a:cubicBezTo>
                    <a:cubicBezTo>
                      <a:pt x="186" y="89"/>
                      <a:pt x="155" y="64"/>
                      <a:pt x="120" y="58"/>
                    </a:cubicBezTo>
                    <a:cubicBezTo>
                      <a:pt x="85" y="52"/>
                      <a:pt x="25" y="53"/>
                      <a:pt x="0" y="52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auto">
              <a:xfrm>
                <a:off x="3744" y="1116"/>
                <a:ext cx="417" cy="91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33" name="Text Box 13"/>
              <p:cNvSpPr txBox="1">
                <a:spLocks noChangeArrowheads="1"/>
              </p:cNvSpPr>
              <p:nvPr/>
            </p:nvSpPr>
            <p:spPr bwMode="auto">
              <a:xfrm>
                <a:off x="4241" y="1026"/>
                <a:ext cx="88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slowing laser</a:t>
                </a:r>
              </a:p>
            </p:txBody>
          </p:sp>
        </p:grpSp>
        <p:grpSp>
          <p:nvGrpSpPr>
            <p:cNvPr id="30773" name="Group 53"/>
            <p:cNvGrpSpPr>
              <a:grpSpLocks/>
            </p:cNvGrpSpPr>
            <p:nvPr/>
          </p:nvGrpSpPr>
          <p:grpSpPr bwMode="auto">
            <a:xfrm>
              <a:off x="612" y="981"/>
              <a:ext cx="2301" cy="378"/>
              <a:chOff x="884" y="572"/>
              <a:chExt cx="2301" cy="378"/>
            </a:xfrm>
          </p:grpSpPr>
          <p:sp>
            <p:nvSpPr>
              <p:cNvPr id="30735" name="Rectangle 15"/>
              <p:cNvSpPr>
                <a:spLocks noChangeArrowheads="1"/>
              </p:cNvSpPr>
              <p:nvPr/>
            </p:nvSpPr>
            <p:spPr bwMode="auto">
              <a:xfrm>
                <a:off x="884" y="590"/>
                <a:ext cx="409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36" name="Line 16"/>
              <p:cNvSpPr>
                <a:spLocks noChangeShapeType="1"/>
              </p:cNvSpPr>
              <p:nvPr/>
            </p:nvSpPr>
            <p:spPr bwMode="auto">
              <a:xfrm flipV="1">
                <a:off x="1293" y="679"/>
                <a:ext cx="1879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7" name="Line 17"/>
              <p:cNvSpPr>
                <a:spLocks noChangeShapeType="1"/>
              </p:cNvSpPr>
              <p:nvPr/>
            </p:nvSpPr>
            <p:spPr bwMode="auto">
              <a:xfrm>
                <a:off x="1293" y="754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8" name="Line 18"/>
              <p:cNvSpPr>
                <a:spLocks noChangeShapeType="1"/>
              </p:cNvSpPr>
              <p:nvPr/>
            </p:nvSpPr>
            <p:spPr bwMode="auto">
              <a:xfrm>
                <a:off x="1293" y="754"/>
                <a:ext cx="1892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9" name="Text Box 19"/>
              <p:cNvSpPr txBox="1">
                <a:spLocks noChangeArrowheads="1"/>
              </p:cNvSpPr>
              <p:nvPr/>
            </p:nvSpPr>
            <p:spPr bwMode="auto">
              <a:xfrm>
                <a:off x="884" y="618"/>
                <a:ext cx="4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oven</a:t>
                </a:r>
              </a:p>
            </p:txBody>
          </p:sp>
          <p:sp>
            <p:nvSpPr>
              <p:cNvPr id="30740" name="Freeform 20"/>
              <p:cNvSpPr>
                <a:spLocks/>
              </p:cNvSpPr>
              <p:nvPr/>
            </p:nvSpPr>
            <p:spPr bwMode="auto">
              <a:xfrm>
                <a:off x="1383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1" name="Freeform 21"/>
              <p:cNvSpPr>
                <a:spLocks/>
              </p:cNvSpPr>
              <p:nvPr/>
            </p:nvSpPr>
            <p:spPr bwMode="auto">
              <a:xfrm>
                <a:off x="1437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2" name="Freeform 22"/>
              <p:cNvSpPr>
                <a:spLocks/>
              </p:cNvSpPr>
              <p:nvPr/>
            </p:nvSpPr>
            <p:spPr bwMode="auto">
              <a:xfrm>
                <a:off x="1491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3" name="Freeform 23"/>
              <p:cNvSpPr>
                <a:spLocks/>
              </p:cNvSpPr>
              <p:nvPr/>
            </p:nvSpPr>
            <p:spPr bwMode="auto">
              <a:xfrm>
                <a:off x="1545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4" name="Freeform 24"/>
              <p:cNvSpPr>
                <a:spLocks/>
              </p:cNvSpPr>
              <p:nvPr/>
            </p:nvSpPr>
            <p:spPr bwMode="auto">
              <a:xfrm>
                <a:off x="1599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5" name="Freeform 25"/>
              <p:cNvSpPr>
                <a:spLocks/>
              </p:cNvSpPr>
              <p:nvPr/>
            </p:nvSpPr>
            <p:spPr bwMode="auto">
              <a:xfrm>
                <a:off x="1653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6" name="Freeform 26"/>
              <p:cNvSpPr>
                <a:spLocks/>
              </p:cNvSpPr>
              <p:nvPr/>
            </p:nvSpPr>
            <p:spPr bwMode="auto">
              <a:xfrm>
                <a:off x="1707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7" name="Freeform 27"/>
              <p:cNvSpPr>
                <a:spLocks/>
              </p:cNvSpPr>
              <p:nvPr/>
            </p:nvSpPr>
            <p:spPr bwMode="auto">
              <a:xfrm>
                <a:off x="1761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8" name="Freeform 28"/>
              <p:cNvSpPr>
                <a:spLocks/>
              </p:cNvSpPr>
              <p:nvPr/>
            </p:nvSpPr>
            <p:spPr bwMode="auto">
              <a:xfrm>
                <a:off x="1815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49" name="Freeform 29"/>
              <p:cNvSpPr>
                <a:spLocks/>
              </p:cNvSpPr>
              <p:nvPr/>
            </p:nvSpPr>
            <p:spPr bwMode="auto">
              <a:xfrm>
                <a:off x="1869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0" name="Freeform 30"/>
              <p:cNvSpPr>
                <a:spLocks/>
              </p:cNvSpPr>
              <p:nvPr/>
            </p:nvSpPr>
            <p:spPr bwMode="auto">
              <a:xfrm>
                <a:off x="1923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1" name="Freeform 31"/>
              <p:cNvSpPr>
                <a:spLocks/>
              </p:cNvSpPr>
              <p:nvPr/>
            </p:nvSpPr>
            <p:spPr bwMode="auto">
              <a:xfrm>
                <a:off x="1977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2" name="Freeform 32"/>
              <p:cNvSpPr>
                <a:spLocks/>
              </p:cNvSpPr>
              <p:nvPr/>
            </p:nvSpPr>
            <p:spPr bwMode="auto">
              <a:xfrm>
                <a:off x="2031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3" name="Freeform 33"/>
              <p:cNvSpPr>
                <a:spLocks/>
              </p:cNvSpPr>
              <p:nvPr/>
            </p:nvSpPr>
            <p:spPr bwMode="auto">
              <a:xfrm>
                <a:off x="2085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4" name="Freeform 34"/>
              <p:cNvSpPr>
                <a:spLocks/>
              </p:cNvSpPr>
              <p:nvPr/>
            </p:nvSpPr>
            <p:spPr bwMode="auto">
              <a:xfrm>
                <a:off x="2139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5" name="Freeform 35"/>
              <p:cNvSpPr>
                <a:spLocks/>
              </p:cNvSpPr>
              <p:nvPr/>
            </p:nvSpPr>
            <p:spPr bwMode="auto">
              <a:xfrm>
                <a:off x="2193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6" name="Freeform 36"/>
              <p:cNvSpPr>
                <a:spLocks/>
              </p:cNvSpPr>
              <p:nvPr/>
            </p:nvSpPr>
            <p:spPr bwMode="auto">
              <a:xfrm>
                <a:off x="2247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7" name="Freeform 37"/>
              <p:cNvSpPr>
                <a:spLocks/>
              </p:cNvSpPr>
              <p:nvPr/>
            </p:nvSpPr>
            <p:spPr bwMode="auto">
              <a:xfrm>
                <a:off x="2301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8" name="Freeform 38"/>
              <p:cNvSpPr>
                <a:spLocks/>
              </p:cNvSpPr>
              <p:nvPr/>
            </p:nvSpPr>
            <p:spPr bwMode="auto">
              <a:xfrm>
                <a:off x="2355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59" name="Freeform 39"/>
              <p:cNvSpPr>
                <a:spLocks/>
              </p:cNvSpPr>
              <p:nvPr/>
            </p:nvSpPr>
            <p:spPr bwMode="auto">
              <a:xfrm>
                <a:off x="2409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0" name="Freeform 40"/>
              <p:cNvSpPr>
                <a:spLocks/>
              </p:cNvSpPr>
              <p:nvPr/>
            </p:nvSpPr>
            <p:spPr bwMode="auto">
              <a:xfrm>
                <a:off x="2463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1" name="Freeform 41"/>
              <p:cNvSpPr>
                <a:spLocks/>
              </p:cNvSpPr>
              <p:nvPr/>
            </p:nvSpPr>
            <p:spPr bwMode="auto">
              <a:xfrm>
                <a:off x="2517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2" name="Freeform 42"/>
              <p:cNvSpPr>
                <a:spLocks/>
              </p:cNvSpPr>
              <p:nvPr/>
            </p:nvSpPr>
            <p:spPr bwMode="auto">
              <a:xfrm>
                <a:off x="2571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3" name="Freeform 43"/>
              <p:cNvSpPr>
                <a:spLocks/>
              </p:cNvSpPr>
              <p:nvPr/>
            </p:nvSpPr>
            <p:spPr bwMode="auto">
              <a:xfrm>
                <a:off x="2625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4" name="Freeform 44"/>
              <p:cNvSpPr>
                <a:spLocks/>
              </p:cNvSpPr>
              <p:nvPr/>
            </p:nvSpPr>
            <p:spPr bwMode="auto">
              <a:xfrm>
                <a:off x="2679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5" name="Freeform 45"/>
              <p:cNvSpPr>
                <a:spLocks/>
              </p:cNvSpPr>
              <p:nvPr/>
            </p:nvSpPr>
            <p:spPr bwMode="auto">
              <a:xfrm>
                <a:off x="2733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6" name="Freeform 46"/>
              <p:cNvSpPr>
                <a:spLocks/>
              </p:cNvSpPr>
              <p:nvPr/>
            </p:nvSpPr>
            <p:spPr bwMode="auto">
              <a:xfrm>
                <a:off x="2787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7" name="Freeform 47"/>
              <p:cNvSpPr>
                <a:spLocks/>
              </p:cNvSpPr>
              <p:nvPr/>
            </p:nvSpPr>
            <p:spPr bwMode="auto">
              <a:xfrm>
                <a:off x="2841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8" name="Freeform 48"/>
              <p:cNvSpPr>
                <a:spLocks/>
              </p:cNvSpPr>
              <p:nvPr/>
            </p:nvSpPr>
            <p:spPr bwMode="auto">
              <a:xfrm>
                <a:off x="2895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69" name="Freeform 49"/>
              <p:cNvSpPr>
                <a:spLocks/>
              </p:cNvSpPr>
              <p:nvPr/>
            </p:nvSpPr>
            <p:spPr bwMode="auto">
              <a:xfrm>
                <a:off x="2949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70" name="Freeform 50"/>
              <p:cNvSpPr>
                <a:spLocks/>
              </p:cNvSpPr>
              <p:nvPr/>
            </p:nvSpPr>
            <p:spPr bwMode="auto">
              <a:xfrm>
                <a:off x="3003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71" name="Freeform 51"/>
              <p:cNvSpPr>
                <a:spLocks/>
              </p:cNvSpPr>
              <p:nvPr/>
            </p:nvSpPr>
            <p:spPr bwMode="auto">
              <a:xfrm>
                <a:off x="3057" y="572"/>
                <a:ext cx="91" cy="378"/>
              </a:xfrm>
              <a:custGeom>
                <a:avLst/>
                <a:gdLst/>
                <a:ahLst/>
                <a:cxnLst>
                  <a:cxn ang="0">
                    <a:pos x="91" y="8"/>
                  </a:cxn>
                  <a:cxn ang="0">
                    <a:pos x="46" y="53"/>
                  </a:cxn>
                  <a:cxn ang="0">
                    <a:pos x="46" y="325"/>
                  </a:cxn>
                  <a:cxn ang="0">
                    <a:pos x="0" y="371"/>
                  </a:cxn>
                </a:cxnLst>
                <a:rect l="0" t="0" r="r" b="b"/>
                <a:pathLst>
                  <a:path w="91" h="378">
                    <a:moveTo>
                      <a:pt x="91" y="8"/>
                    </a:moveTo>
                    <a:cubicBezTo>
                      <a:pt x="72" y="4"/>
                      <a:pt x="53" y="0"/>
                      <a:pt x="46" y="53"/>
                    </a:cubicBezTo>
                    <a:cubicBezTo>
                      <a:pt x="39" y="106"/>
                      <a:pt x="54" y="272"/>
                      <a:pt x="46" y="325"/>
                    </a:cubicBezTo>
                    <a:cubicBezTo>
                      <a:pt x="38" y="378"/>
                      <a:pt x="19" y="374"/>
                      <a:pt x="0" y="37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3806635" y="142488"/>
            <a:ext cx="55427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Optical molasses </a:t>
            </a:r>
            <a:r>
              <a:rPr lang="en-GB" sz="3200" dirty="0" smtClean="0">
                <a:solidFill>
                  <a:srgbClr val="0033CC"/>
                </a:solidFill>
              </a:rPr>
              <a:t>works </a:t>
            </a:r>
            <a:r>
              <a:rPr lang="en-GB" sz="3200" dirty="0">
                <a:solidFill>
                  <a:srgbClr val="0033CC"/>
                </a:solidFill>
              </a:rPr>
              <a:t>in 3D</a:t>
            </a:r>
          </a:p>
        </p:txBody>
      </p:sp>
      <p:grpSp>
        <p:nvGrpSpPr>
          <p:cNvPr id="30788" name="Group 68"/>
          <p:cNvGrpSpPr>
            <a:grpSpLocks/>
          </p:cNvGrpSpPr>
          <p:nvPr/>
        </p:nvGrpSpPr>
        <p:grpSpPr bwMode="auto">
          <a:xfrm>
            <a:off x="4224339" y="3213101"/>
            <a:ext cx="3889375" cy="3394075"/>
            <a:chOff x="1701" y="2024"/>
            <a:chExt cx="2450" cy="2138"/>
          </a:xfrm>
        </p:grpSpPr>
        <p:sp>
          <p:nvSpPr>
            <p:cNvPr id="30784" name="Text Box 64"/>
            <p:cNvSpPr txBox="1">
              <a:spLocks noChangeArrowheads="1"/>
            </p:cNvSpPr>
            <p:nvPr/>
          </p:nvSpPr>
          <p:spPr bwMode="auto">
            <a:xfrm>
              <a:off x="1701" y="3929"/>
              <a:ext cx="2448" cy="233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Sodium atoms stuck in optical molasses</a:t>
              </a:r>
            </a:p>
          </p:txBody>
        </p:sp>
        <p:pic>
          <p:nvPicPr>
            <p:cNvPr id="30785" name="Picture 65" descr="molasses"/>
            <p:cNvPicPr>
              <a:picLocks noChangeAspect="1" noChangeArrowheads="1"/>
            </p:cNvPicPr>
            <p:nvPr/>
          </p:nvPicPr>
          <p:blipFill>
            <a:blip r:embed="rId2" cstate="print"/>
            <a:srcRect l="30254" t="23294" r="34680" b="32530"/>
            <a:stretch>
              <a:fillRect/>
            </a:stretch>
          </p:blipFill>
          <p:spPr bwMode="auto">
            <a:xfrm>
              <a:off x="2064" y="2024"/>
              <a:ext cx="2087" cy="1801"/>
            </a:xfrm>
            <a:prstGeom prst="rect">
              <a:avLst/>
            </a:prstGeom>
            <a:noFill/>
          </p:spPr>
        </p:pic>
      </p:grpSp>
      <p:grpSp>
        <p:nvGrpSpPr>
          <p:cNvPr id="30791" name="Group 71"/>
          <p:cNvGrpSpPr>
            <a:grpSpLocks/>
          </p:cNvGrpSpPr>
          <p:nvPr/>
        </p:nvGrpSpPr>
        <p:grpSpPr bwMode="auto">
          <a:xfrm>
            <a:off x="5159375" y="1022350"/>
            <a:ext cx="1873250" cy="1912938"/>
            <a:chOff x="2290" y="644"/>
            <a:chExt cx="1180" cy="1205"/>
          </a:xfrm>
        </p:grpSpPr>
        <p:sp>
          <p:nvSpPr>
            <p:cNvPr id="30775" name="Line 55"/>
            <p:cNvSpPr>
              <a:spLocks noChangeShapeType="1"/>
            </p:cNvSpPr>
            <p:nvPr/>
          </p:nvSpPr>
          <p:spPr bwMode="auto">
            <a:xfrm flipV="1">
              <a:off x="3093" y="897"/>
              <a:ext cx="311" cy="198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76" name="Line 56"/>
            <p:cNvSpPr>
              <a:spLocks noChangeShapeType="1"/>
            </p:cNvSpPr>
            <p:nvPr/>
          </p:nvSpPr>
          <p:spPr bwMode="auto">
            <a:xfrm>
              <a:off x="2561" y="644"/>
              <a:ext cx="909" cy="997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78" name="Line 58"/>
            <p:cNvSpPr>
              <a:spLocks noChangeShapeType="1"/>
            </p:cNvSpPr>
            <p:nvPr/>
          </p:nvSpPr>
          <p:spPr bwMode="auto">
            <a:xfrm flipV="1">
              <a:off x="2723" y="644"/>
              <a:ext cx="564" cy="1015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82" name="Text Box 62"/>
            <p:cNvSpPr txBox="1">
              <a:spLocks noChangeArrowheads="1"/>
            </p:cNvSpPr>
            <p:nvPr/>
          </p:nvSpPr>
          <p:spPr bwMode="auto">
            <a:xfrm>
              <a:off x="2290" y="1616"/>
              <a:ext cx="1080" cy="233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molasses beams</a:t>
              </a:r>
            </a:p>
          </p:txBody>
        </p:sp>
        <p:sp>
          <p:nvSpPr>
            <p:cNvPr id="30783" name="Oval 63"/>
            <p:cNvSpPr>
              <a:spLocks noChangeArrowheads="1"/>
            </p:cNvSpPr>
            <p:nvPr/>
          </p:nvSpPr>
          <p:spPr bwMode="auto">
            <a:xfrm>
              <a:off x="2893" y="1036"/>
              <a:ext cx="245" cy="24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tint val="38039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2225">
              <a:noFill/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87" name="Oval 67"/>
            <p:cNvSpPr>
              <a:spLocks noChangeArrowheads="1"/>
            </p:cNvSpPr>
            <p:nvPr/>
          </p:nvSpPr>
          <p:spPr bwMode="auto">
            <a:xfrm rot="-1879744">
              <a:off x="2417" y="1332"/>
              <a:ext cx="537" cy="55"/>
            </a:xfrm>
            <a:prstGeom prst="ellipse">
              <a:avLst/>
            </a:prstGeom>
            <a:solidFill>
              <a:schemeClr val="bg1"/>
            </a:solidFill>
            <a:ln w="22225">
              <a:noFill/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86" name="Line 66"/>
            <p:cNvSpPr>
              <a:spLocks noChangeShapeType="1"/>
            </p:cNvSpPr>
            <p:nvPr/>
          </p:nvSpPr>
          <p:spPr bwMode="auto">
            <a:xfrm flipV="1">
              <a:off x="2486" y="1193"/>
              <a:ext cx="461" cy="29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stealth" w="lg" len="lg"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9014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val 131"/>
          <p:cNvSpPr/>
          <p:nvPr/>
        </p:nvSpPr>
        <p:spPr>
          <a:xfrm>
            <a:off x="8739679" y="6167390"/>
            <a:ext cx="218364" cy="218364"/>
          </a:xfrm>
          <a:prstGeom prst="ellipse">
            <a:avLst/>
          </a:prstGeom>
          <a:solidFill>
            <a:srgbClr val="1A0EBC"/>
          </a:solidFill>
          <a:ln>
            <a:solidFill>
              <a:srgbClr val="1A0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Oval 132"/>
          <p:cNvSpPr/>
          <p:nvPr/>
        </p:nvSpPr>
        <p:spPr>
          <a:xfrm>
            <a:off x="8837488" y="3167158"/>
            <a:ext cx="218364" cy="218364"/>
          </a:xfrm>
          <a:prstGeom prst="ellipse">
            <a:avLst/>
          </a:prstGeom>
          <a:solidFill>
            <a:srgbClr val="1A0EBC"/>
          </a:solidFill>
          <a:ln>
            <a:solidFill>
              <a:srgbClr val="1A0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8810191" y="6183310"/>
            <a:ext cx="218364" cy="218364"/>
          </a:xfrm>
          <a:prstGeom prst="ellipse">
            <a:avLst/>
          </a:prstGeom>
          <a:solidFill>
            <a:srgbClr val="1A0EBC"/>
          </a:solidFill>
          <a:ln>
            <a:solidFill>
              <a:srgbClr val="1A0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5464232" y="3864033"/>
            <a:ext cx="4879124" cy="1828800"/>
            <a:chOff x="1524000" y="3276600"/>
            <a:chExt cx="4879124" cy="1828800"/>
          </a:xfrm>
        </p:grpSpPr>
        <p:sp>
          <p:nvSpPr>
            <p:cNvPr id="52" name="Oval 51"/>
            <p:cNvSpPr/>
            <p:nvPr/>
          </p:nvSpPr>
          <p:spPr>
            <a:xfrm>
              <a:off x="5334000" y="3352800"/>
              <a:ext cx="685800" cy="1752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/>
            <p:cNvSpPr/>
            <p:nvPr/>
          </p:nvSpPr>
          <p:spPr>
            <a:xfrm>
              <a:off x="1905000" y="3352800"/>
              <a:ext cx="685800" cy="1752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4000" y="327660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Coil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67400" y="3288268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Coil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7633" y="1425633"/>
            <a:ext cx="4675221" cy="5029200"/>
            <a:chOff x="2057400" y="838200"/>
            <a:chExt cx="4675221" cy="5029200"/>
          </a:xfrm>
        </p:grpSpPr>
        <p:grpSp>
          <p:nvGrpSpPr>
            <p:cNvPr id="40" name="Group 39"/>
            <p:cNvGrpSpPr/>
            <p:nvPr/>
          </p:nvGrpSpPr>
          <p:grpSpPr>
            <a:xfrm>
              <a:off x="2057400" y="1117141"/>
              <a:ext cx="4675221" cy="4750259"/>
              <a:chOff x="410594" y="327546"/>
              <a:chExt cx="4675221" cy="4750259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037230" y="4899546"/>
                <a:ext cx="277049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1025857" y="1353403"/>
                <a:ext cx="277049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50878" y="532263"/>
                <a:ext cx="2715904" cy="159678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1078173" y="559558"/>
                <a:ext cx="2688609" cy="1555845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039504" y="2117681"/>
                <a:ext cx="2770495" cy="0"/>
              </a:xfrm>
              <a:prstGeom prst="line">
                <a:avLst/>
              </a:prstGeom>
              <a:ln w="28575"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3924878" y="118735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924878" y="32754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889612" y="1965277"/>
                <a:ext cx="3722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-1</a:t>
                </a:r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410594" y="3269775"/>
                <a:ext cx="1250205" cy="20783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ight Arrow 30"/>
              <p:cNvSpPr/>
              <p:nvPr/>
            </p:nvSpPr>
            <p:spPr>
              <a:xfrm flipH="1">
                <a:off x="2977482" y="3269775"/>
                <a:ext cx="1090712" cy="207830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442952" y="2129051"/>
                <a:ext cx="0" cy="275684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832513" y="1323833"/>
                <a:ext cx="0" cy="79157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73206" y="1569493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Symbol" panose="05050102010706020507" pitchFamily="18" charset="2"/>
                  </a:rPr>
                  <a:t>d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66161" y="3358837"/>
                <a:ext cx="1298625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>
                    <a:latin typeface="Symbol" panose="05050102010706020507" pitchFamily="18" charset="2"/>
                  </a:rPr>
                  <a:t>s</a:t>
                </a:r>
                <a:r>
                  <a:rPr lang="en-GB" sz="2400" dirty="0"/>
                  <a:t>+</a:t>
                </a:r>
              </a:p>
              <a:p>
                <a:pPr algn="ctr"/>
                <a:r>
                  <a:rPr lang="en-GB" sz="1400" dirty="0"/>
                  <a:t>(drives </a:t>
                </a:r>
                <a:r>
                  <a:rPr lang="el-GR" sz="1400" dirty="0"/>
                  <a:t>Δ</a:t>
                </a:r>
                <a:r>
                  <a:rPr lang="en-GB" sz="1400" dirty="0"/>
                  <a:t>M=+1)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478042" y="3351084"/>
                <a:ext cx="1263359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dirty="0">
                    <a:latin typeface="Symbol" panose="05050102010706020507" pitchFamily="18" charset="2"/>
                  </a:rPr>
                  <a:t>s</a:t>
                </a:r>
                <a:r>
                  <a:rPr lang="en-GB" sz="2400" dirty="0"/>
                  <a:t>-</a:t>
                </a:r>
              </a:p>
              <a:p>
                <a:pPr algn="ctr"/>
                <a:r>
                  <a:rPr lang="en-GB" sz="1400" dirty="0"/>
                  <a:t>(drives </a:t>
                </a:r>
                <a:r>
                  <a:rPr lang="el-GR" sz="1400" dirty="0"/>
                  <a:t>Δ</a:t>
                </a:r>
                <a:r>
                  <a:rPr lang="en-GB" sz="1400" dirty="0"/>
                  <a:t>M=-1)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916905" y="4708473"/>
                <a:ext cx="1168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F=0, M</a:t>
                </a:r>
                <a:r>
                  <a:rPr lang="en-GB" baseline="-25000" dirty="0"/>
                  <a:t>F</a:t>
                </a:r>
                <a:r>
                  <a:rPr lang="en-GB" dirty="0"/>
                  <a:t>=0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800600" y="83820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F=1, M</a:t>
              </a:r>
              <a:r>
                <a:rPr lang="en-GB" baseline="-25000" dirty="0"/>
                <a:t>F</a:t>
              </a:r>
              <a:r>
                <a:rPr lang="en-GB" dirty="0"/>
                <a:t>=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691160" y="6391810"/>
            <a:ext cx="560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Both a damping force AND a restoring force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16F636-9124-46C8-B5F6-2DD61A8E0190}"/>
              </a:ext>
            </a:extLst>
          </p:cNvPr>
          <p:cNvGrpSpPr/>
          <p:nvPr/>
        </p:nvGrpSpPr>
        <p:grpSpPr>
          <a:xfrm>
            <a:off x="1582637" y="1600637"/>
            <a:ext cx="4106741" cy="2241675"/>
            <a:chOff x="1032307" y="2528054"/>
            <a:chExt cx="4106741" cy="224167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BE0ADDFA-B518-4F5C-B74B-696BEF411336}"/>
                </a:ext>
              </a:extLst>
            </p:cNvPr>
            <p:cNvCxnSpPr/>
            <p:nvPr/>
          </p:nvCxnSpPr>
          <p:spPr>
            <a:xfrm>
              <a:off x="1032307" y="4558937"/>
              <a:ext cx="21190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94C8483-DC90-4CBB-B546-03FE781F4A4D}"/>
                </a:ext>
              </a:extLst>
            </p:cNvPr>
            <p:cNvCxnSpPr/>
            <p:nvPr/>
          </p:nvCxnSpPr>
          <p:spPr>
            <a:xfrm>
              <a:off x="1032307" y="2712720"/>
              <a:ext cx="21190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55C308E9-6D4C-46D1-9DE3-4853BB2D240B}"/>
                </a:ext>
              </a:extLst>
            </p:cNvPr>
            <p:cNvCxnSpPr/>
            <p:nvPr/>
          </p:nvCxnSpPr>
          <p:spPr>
            <a:xfrm>
              <a:off x="1032307" y="2904309"/>
              <a:ext cx="211903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6A32121-BA26-4CF8-B50C-973F8F130164}"/>
                </a:ext>
              </a:extLst>
            </p:cNvPr>
            <p:cNvSpPr txBox="1"/>
            <p:nvPr/>
          </p:nvSpPr>
          <p:spPr>
            <a:xfrm>
              <a:off x="3265715" y="4400397"/>
              <a:ext cx="1873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Ground-state, F=0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73A7657-08D1-418E-9ABB-C43B962D1075}"/>
                </a:ext>
              </a:extLst>
            </p:cNvPr>
            <p:cNvSpPr txBox="1"/>
            <p:nvPr/>
          </p:nvSpPr>
          <p:spPr>
            <a:xfrm>
              <a:off x="3236303" y="2528054"/>
              <a:ext cx="1832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Excited-state, F=1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CDF314C1-2E58-43E3-B74B-44DD96E9B889}"/>
                </a:ext>
              </a:extLst>
            </p:cNvPr>
            <p:cNvCxnSpPr/>
            <p:nvPr/>
          </p:nvCxnSpPr>
          <p:spPr>
            <a:xfrm flipV="1">
              <a:off x="1823356" y="2897386"/>
              <a:ext cx="0" cy="165462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2F82BC4E-710F-428F-96D9-8552495E4892}"/>
                </a:ext>
              </a:extLst>
            </p:cNvPr>
            <p:cNvSpPr txBox="1"/>
            <p:nvPr/>
          </p:nvSpPr>
          <p:spPr>
            <a:xfrm>
              <a:off x="1899767" y="3381494"/>
              <a:ext cx="25503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Laser light tuned slightly below resonance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9F225C6-32C1-4394-A05E-6F45A1C1E096}"/>
              </a:ext>
            </a:extLst>
          </p:cNvPr>
          <p:cNvCxnSpPr/>
          <p:nvPr/>
        </p:nvCxnSpPr>
        <p:spPr>
          <a:xfrm flipH="1">
            <a:off x="5414357" y="6085502"/>
            <a:ext cx="5235" cy="27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2277985D-0B19-4623-98CA-20FCA400B3F3}"/>
              </a:ext>
            </a:extLst>
          </p:cNvPr>
          <p:cNvGrpSpPr/>
          <p:nvPr/>
        </p:nvGrpSpPr>
        <p:grpSpPr>
          <a:xfrm>
            <a:off x="2727490" y="641224"/>
            <a:ext cx="6865509" cy="861983"/>
            <a:chOff x="622661" y="857603"/>
            <a:chExt cx="6865509" cy="86198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E18664C3-5424-4229-A23E-73379AABA72F}"/>
                </a:ext>
              </a:extLst>
            </p:cNvPr>
            <p:cNvCxnSpPr/>
            <p:nvPr/>
          </p:nvCxnSpPr>
          <p:spPr>
            <a:xfrm flipH="1">
              <a:off x="4846319" y="1113530"/>
              <a:ext cx="137160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CA585278-852C-491E-B9DC-2188930A5A3A}"/>
                </a:ext>
              </a:extLst>
            </p:cNvPr>
            <p:cNvGrpSpPr/>
            <p:nvPr/>
          </p:nvGrpSpPr>
          <p:grpSpPr>
            <a:xfrm>
              <a:off x="3729467" y="927461"/>
              <a:ext cx="744583" cy="792125"/>
              <a:chOff x="1665513" y="927461"/>
              <a:chExt cx="744583" cy="792125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BD9E1F09-4DAE-4020-B306-867408B7D0A6}"/>
                  </a:ext>
                </a:extLst>
              </p:cNvPr>
              <p:cNvSpPr/>
              <p:nvPr/>
            </p:nvSpPr>
            <p:spPr>
              <a:xfrm>
                <a:off x="1854925" y="927461"/>
                <a:ext cx="365760" cy="365760"/>
              </a:xfrm>
              <a:prstGeom prst="ellipse">
                <a:avLst/>
              </a:prstGeom>
              <a:solidFill>
                <a:srgbClr val="66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484C96DD-76FC-4AE8-ACF4-DA08ACC6BF20}"/>
                  </a:ext>
                </a:extLst>
              </p:cNvPr>
              <p:cNvSpPr txBox="1"/>
              <p:nvPr/>
            </p:nvSpPr>
            <p:spPr>
              <a:xfrm>
                <a:off x="1665513" y="1350254"/>
                <a:ext cx="7445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Atom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8843D81A-6CFD-4FD4-8A8E-29C833001827}"/>
                </a:ext>
              </a:extLst>
            </p:cNvPr>
            <p:cNvGrpSpPr/>
            <p:nvPr/>
          </p:nvGrpSpPr>
          <p:grpSpPr>
            <a:xfrm>
              <a:off x="6361610" y="889869"/>
              <a:ext cx="1126560" cy="766186"/>
              <a:chOff x="6361610" y="889869"/>
              <a:chExt cx="1126560" cy="766186"/>
            </a:xfrm>
          </p:grpSpPr>
          <p:pic>
            <p:nvPicPr>
              <p:cNvPr id="64" name="Picture 2" descr="C:\Mike\Work\Teaching\Atomic Physics\My Course\Powerpoint\photon.png">
                <a:extLst>
                  <a:ext uri="{FF2B5EF4-FFF2-40B4-BE49-F238E27FC236}">
                    <a16:creationId xmlns:a16="http://schemas.microsoft.com/office/drawing/2014/main" xmlns="" id="{672DE0D2-B5FE-4824-9B81-833C9FF6D4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610" y="889869"/>
                <a:ext cx="1094919" cy="447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7FBFA985-4A0F-4398-9A77-ECFA4ECE8B1E}"/>
                  </a:ext>
                </a:extLst>
              </p:cNvPr>
              <p:cNvSpPr txBox="1"/>
              <p:nvPr/>
            </p:nvSpPr>
            <p:spPr>
              <a:xfrm>
                <a:off x="6622869" y="1286723"/>
                <a:ext cx="865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Photon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51597BEF-3BF1-4EC2-8C08-D3AF4D826EC3}"/>
                </a:ext>
              </a:extLst>
            </p:cNvPr>
            <p:cNvGrpSpPr/>
            <p:nvPr/>
          </p:nvGrpSpPr>
          <p:grpSpPr>
            <a:xfrm>
              <a:off x="622661" y="857603"/>
              <a:ext cx="1126560" cy="766186"/>
              <a:chOff x="6361610" y="889869"/>
              <a:chExt cx="1126560" cy="766186"/>
            </a:xfrm>
          </p:grpSpPr>
          <p:pic>
            <p:nvPicPr>
              <p:cNvPr id="62" name="Picture 2" descr="C:\Mike\Work\Teaching\Atomic Physics\My Course\Powerpoint\photon.png">
                <a:extLst>
                  <a:ext uri="{FF2B5EF4-FFF2-40B4-BE49-F238E27FC236}">
                    <a16:creationId xmlns:a16="http://schemas.microsoft.com/office/drawing/2014/main" xmlns="" id="{6737FE62-8E97-4780-A969-E22EA37857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610" y="889869"/>
                <a:ext cx="1094919" cy="4473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CC2C626-8290-4323-BD67-95D838694A13}"/>
                  </a:ext>
                </a:extLst>
              </p:cNvPr>
              <p:cNvSpPr txBox="1"/>
              <p:nvPr/>
            </p:nvSpPr>
            <p:spPr>
              <a:xfrm>
                <a:off x="6622869" y="1286723"/>
                <a:ext cx="865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Photon</a:t>
                </a:r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5D668C2D-E54A-43B8-8C01-C61036BA4BAB}"/>
                </a:ext>
              </a:extLst>
            </p:cNvPr>
            <p:cNvCxnSpPr/>
            <p:nvPr/>
          </p:nvCxnSpPr>
          <p:spPr>
            <a:xfrm>
              <a:off x="1907177" y="1081264"/>
              <a:ext cx="1606732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F385098-8F67-492E-849E-0B3505207906}"/>
              </a:ext>
            </a:extLst>
          </p:cNvPr>
          <p:cNvGrpSpPr/>
          <p:nvPr/>
        </p:nvGrpSpPr>
        <p:grpSpPr>
          <a:xfrm>
            <a:off x="1461639" y="3882213"/>
            <a:ext cx="3705785" cy="2790306"/>
            <a:chOff x="-62362" y="3882213"/>
            <a:chExt cx="3705785" cy="279030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C40F670E-5CD2-4683-9485-ECE3DD3A460C}"/>
                </a:ext>
              </a:extLst>
            </p:cNvPr>
            <p:cNvGrpSpPr/>
            <p:nvPr/>
          </p:nvGrpSpPr>
          <p:grpSpPr>
            <a:xfrm>
              <a:off x="261684" y="4334855"/>
              <a:ext cx="2732323" cy="2337664"/>
              <a:chOff x="399009" y="3763878"/>
              <a:chExt cx="2732323" cy="2337664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xmlns="" id="{9AFA10A2-2FE9-48CE-9D32-4504A04DD177}"/>
                  </a:ext>
                </a:extLst>
              </p:cNvPr>
              <p:cNvCxnSpPr/>
              <p:nvPr/>
            </p:nvCxnSpPr>
            <p:spPr>
              <a:xfrm flipV="1">
                <a:off x="1584960" y="4133210"/>
                <a:ext cx="0" cy="19683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xmlns="" id="{340F1FF0-1F5C-469C-85D8-3334E68D2381}"/>
                  </a:ext>
                </a:extLst>
              </p:cNvPr>
              <p:cNvCxnSpPr/>
              <p:nvPr/>
            </p:nvCxnSpPr>
            <p:spPr>
              <a:xfrm>
                <a:off x="399009" y="5115100"/>
                <a:ext cx="248273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C666E825-52F1-45DF-B176-5ACAE3E201E7}"/>
                  </a:ext>
                </a:extLst>
              </p:cNvPr>
              <p:cNvCxnSpPr/>
              <p:nvPr/>
            </p:nvCxnSpPr>
            <p:spPr>
              <a:xfrm flipV="1">
                <a:off x="565265" y="4267200"/>
                <a:ext cx="2017222" cy="174013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5804189-7365-4C5C-9CA8-25D82D984C5F}"/>
                  </a:ext>
                </a:extLst>
              </p:cNvPr>
              <p:cNvSpPr txBox="1"/>
              <p:nvPr/>
            </p:nvSpPr>
            <p:spPr>
              <a:xfrm>
                <a:off x="1430110" y="376387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B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AB6E0AEC-0AD1-47E9-A6AB-45F4323DCB4F}"/>
                  </a:ext>
                </a:extLst>
              </p:cNvPr>
              <p:cNvSpPr txBox="1"/>
              <p:nvPr/>
            </p:nvSpPr>
            <p:spPr>
              <a:xfrm>
                <a:off x="2847280" y="4920734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x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56AC1393-41FE-4D78-9B03-9FBBBA706EFC}"/>
                </a:ext>
              </a:extLst>
            </p:cNvPr>
            <p:cNvSpPr txBox="1"/>
            <p:nvPr/>
          </p:nvSpPr>
          <p:spPr>
            <a:xfrm>
              <a:off x="-62362" y="3882213"/>
              <a:ext cx="37057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Add magnetic field, linear in position</a:t>
              </a:r>
            </a:p>
          </p:txBody>
        </p:sp>
      </p:grpSp>
      <p:sp>
        <p:nvSpPr>
          <p:cNvPr id="69" name="Rectangle 173">
            <a:extLst>
              <a:ext uri="{FF2B5EF4-FFF2-40B4-BE49-F238E27FC236}">
                <a16:creationId xmlns:a16="http://schemas.microsoft.com/office/drawing/2014/main" xmlns="" id="{1532B277-C5CA-49EA-B7F0-3E48587E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868" y="4943"/>
            <a:ext cx="7482754" cy="5847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Principle of the magneto-optical trap (MOT)</a:t>
            </a:r>
          </a:p>
        </p:txBody>
      </p:sp>
    </p:spTree>
    <p:extLst>
      <p:ext uri="{BB962C8B-B14F-4D97-AF65-F5344CB8AC3E}">
        <p14:creationId xmlns:p14="http://schemas.microsoft.com/office/powerpoint/2010/main" val="57831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2" grpId="1" animBg="1"/>
      <p:bldP spid="133" grpId="0" animBg="1"/>
      <p:bldP spid="133" grpId="1" animBg="1"/>
      <p:bldP spid="13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29" name="Group 193"/>
          <p:cNvGrpSpPr>
            <a:grpSpLocks/>
          </p:cNvGrpSpPr>
          <p:nvPr/>
        </p:nvGrpSpPr>
        <p:grpSpPr bwMode="auto">
          <a:xfrm>
            <a:off x="927534" y="985892"/>
            <a:ext cx="4603750" cy="4041775"/>
            <a:chOff x="240" y="1011"/>
            <a:chExt cx="2900" cy="2546"/>
          </a:xfrm>
        </p:grpSpPr>
        <p:grpSp>
          <p:nvGrpSpPr>
            <p:cNvPr id="40118" name="Group 182"/>
            <p:cNvGrpSpPr>
              <a:grpSpLocks/>
            </p:cNvGrpSpPr>
            <p:nvPr/>
          </p:nvGrpSpPr>
          <p:grpSpPr bwMode="auto">
            <a:xfrm>
              <a:off x="340" y="1011"/>
              <a:ext cx="2800" cy="2546"/>
              <a:chOff x="340" y="1011"/>
              <a:chExt cx="2800" cy="2546"/>
            </a:xfrm>
          </p:grpSpPr>
          <p:grpSp>
            <p:nvGrpSpPr>
              <p:cNvPr id="40107" name="Group 171"/>
              <p:cNvGrpSpPr>
                <a:grpSpLocks/>
              </p:cNvGrpSpPr>
              <p:nvPr/>
            </p:nvGrpSpPr>
            <p:grpSpPr bwMode="auto">
              <a:xfrm>
                <a:off x="1214" y="1056"/>
                <a:ext cx="1926" cy="2501"/>
                <a:chOff x="1214" y="1056"/>
                <a:chExt cx="1926" cy="2501"/>
              </a:xfrm>
            </p:grpSpPr>
            <p:grpSp>
              <p:nvGrpSpPr>
                <p:cNvPr id="40106" name="Group 170"/>
                <p:cNvGrpSpPr>
                  <a:grpSpLocks/>
                </p:cNvGrpSpPr>
                <p:nvPr/>
              </p:nvGrpSpPr>
              <p:grpSpPr bwMode="auto">
                <a:xfrm>
                  <a:off x="2467" y="1793"/>
                  <a:ext cx="662" cy="214"/>
                  <a:chOff x="2467" y="1793"/>
                  <a:chExt cx="662" cy="214"/>
                </a:xfrm>
              </p:grpSpPr>
              <p:sp>
                <p:nvSpPr>
                  <p:cNvPr id="40016" name="Freeform 80"/>
                  <p:cNvSpPr>
                    <a:spLocks/>
                  </p:cNvSpPr>
                  <p:nvPr/>
                </p:nvSpPr>
                <p:spPr bwMode="auto">
                  <a:xfrm rot="-1475767">
                    <a:off x="2467" y="1937"/>
                    <a:ext cx="382" cy="70"/>
                  </a:xfrm>
                  <a:custGeom>
                    <a:avLst/>
                    <a:gdLst/>
                    <a:ahLst/>
                    <a:cxnLst>
                      <a:cxn ang="0">
                        <a:pos x="511" y="44"/>
                      </a:cxn>
                      <a:cxn ang="0">
                        <a:pos x="468" y="16"/>
                      </a:cxn>
                      <a:cxn ang="0">
                        <a:pos x="409" y="0"/>
                      </a:cxn>
                      <a:cxn ang="0">
                        <a:pos x="350" y="16"/>
                      </a:cxn>
                      <a:cxn ang="0">
                        <a:pos x="314" y="43"/>
                      </a:cxn>
                      <a:cxn ang="0">
                        <a:pos x="274" y="72"/>
                      </a:cxn>
                      <a:cxn ang="0">
                        <a:pos x="212" y="91"/>
                      </a:cxn>
                      <a:cxn ang="0">
                        <a:pos x="120" y="58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511" h="93">
                        <a:moveTo>
                          <a:pt x="511" y="44"/>
                        </a:moveTo>
                        <a:cubicBezTo>
                          <a:pt x="504" y="39"/>
                          <a:pt x="486" y="23"/>
                          <a:pt x="468" y="16"/>
                        </a:cubicBezTo>
                        <a:cubicBezTo>
                          <a:pt x="451" y="8"/>
                          <a:pt x="429" y="0"/>
                          <a:pt x="409" y="0"/>
                        </a:cubicBezTo>
                        <a:cubicBezTo>
                          <a:pt x="390" y="0"/>
                          <a:pt x="365" y="9"/>
                          <a:pt x="350" y="16"/>
                        </a:cubicBezTo>
                        <a:cubicBezTo>
                          <a:pt x="334" y="23"/>
                          <a:pt x="327" y="34"/>
                          <a:pt x="314" y="43"/>
                        </a:cubicBezTo>
                        <a:cubicBezTo>
                          <a:pt x="301" y="53"/>
                          <a:pt x="291" y="64"/>
                          <a:pt x="274" y="72"/>
                        </a:cubicBezTo>
                        <a:cubicBezTo>
                          <a:pt x="256" y="80"/>
                          <a:pt x="238" y="93"/>
                          <a:pt x="212" y="91"/>
                        </a:cubicBezTo>
                        <a:cubicBezTo>
                          <a:pt x="186" y="89"/>
                          <a:pt x="155" y="64"/>
                          <a:pt x="120" y="58"/>
                        </a:cubicBezTo>
                        <a:cubicBezTo>
                          <a:pt x="85" y="52"/>
                          <a:pt x="25" y="53"/>
                          <a:pt x="0" y="52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017" name="Freeform 81"/>
                  <p:cNvSpPr>
                    <a:spLocks/>
                  </p:cNvSpPr>
                  <p:nvPr/>
                </p:nvSpPr>
                <p:spPr bwMode="auto">
                  <a:xfrm rot="-1475767">
                    <a:off x="2817" y="1793"/>
                    <a:ext cx="312" cy="68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097" name="Group 161"/>
                <p:cNvGrpSpPr>
                  <a:grpSpLocks/>
                </p:cNvGrpSpPr>
                <p:nvPr/>
              </p:nvGrpSpPr>
              <p:grpSpPr bwMode="auto">
                <a:xfrm>
                  <a:off x="1215" y="2388"/>
                  <a:ext cx="663" cy="212"/>
                  <a:chOff x="1215" y="2388"/>
                  <a:chExt cx="663" cy="212"/>
                </a:xfrm>
              </p:grpSpPr>
              <p:sp>
                <p:nvSpPr>
                  <p:cNvPr id="40060" name="Freeform 124"/>
                  <p:cNvSpPr>
                    <a:spLocks/>
                  </p:cNvSpPr>
                  <p:nvPr/>
                </p:nvSpPr>
                <p:spPr bwMode="auto">
                  <a:xfrm rot="20124233" flipH="1">
                    <a:off x="1496" y="2388"/>
                    <a:ext cx="382" cy="70"/>
                  </a:xfrm>
                  <a:custGeom>
                    <a:avLst/>
                    <a:gdLst/>
                    <a:ahLst/>
                    <a:cxnLst>
                      <a:cxn ang="0">
                        <a:pos x="511" y="44"/>
                      </a:cxn>
                      <a:cxn ang="0">
                        <a:pos x="468" y="16"/>
                      </a:cxn>
                      <a:cxn ang="0">
                        <a:pos x="409" y="0"/>
                      </a:cxn>
                      <a:cxn ang="0">
                        <a:pos x="350" y="16"/>
                      </a:cxn>
                      <a:cxn ang="0">
                        <a:pos x="314" y="43"/>
                      </a:cxn>
                      <a:cxn ang="0">
                        <a:pos x="274" y="72"/>
                      </a:cxn>
                      <a:cxn ang="0">
                        <a:pos x="212" y="91"/>
                      </a:cxn>
                      <a:cxn ang="0">
                        <a:pos x="120" y="58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511" h="93">
                        <a:moveTo>
                          <a:pt x="511" y="44"/>
                        </a:moveTo>
                        <a:cubicBezTo>
                          <a:pt x="504" y="39"/>
                          <a:pt x="486" y="23"/>
                          <a:pt x="468" y="16"/>
                        </a:cubicBezTo>
                        <a:cubicBezTo>
                          <a:pt x="451" y="8"/>
                          <a:pt x="429" y="0"/>
                          <a:pt x="409" y="0"/>
                        </a:cubicBezTo>
                        <a:cubicBezTo>
                          <a:pt x="390" y="0"/>
                          <a:pt x="365" y="9"/>
                          <a:pt x="350" y="16"/>
                        </a:cubicBezTo>
                        <a:cubicBezTo>
                          <a:pt x="334" y="23"/>
                          <a:pt x="327" y="34"/>
                          <a:pt x="314" y="43"/>
                        </a:cubicBezTo>
                        <a:cubicBezTo>
                          <a:pt x="301" y="53"/>
                          <a:pt x="291" y="64"/>
                          <a:pt x="274" y="72"/>
                        </a:cubicBezTo>
                        <a:cubicBezTo>
                          <a:pt x="256" y="80"/>
                          <a:pt x="238" y="93"/>
                          <a:pt x="212" y="91"/>
                        </a:cubicBezTo>
                        <a:cubicBezTo>
                          <a:pt x="186" y="89"/>
                          <a:pt x="155" y="64"/>
                          <a:pt x="120" y="58"/>
                        </a:cubicBezTo>
                        <a:cubicBezTo>
                          <a:pt x="85" y="52"/>
                          <a:pt x="25" y="53"/>
                          <a:pt x="0" y="52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061" name="Freeform 125"/>
                  <p:cNvSpPr>
                    <a:spLocks/>
                  </p:cNvSpPr>
                  <p:nvPr/>
                </p:nvSpPr>
                <p:spPr bwMode="auto">
                  <a:xfrm rot="20124233" flipH="1">
                    <a:off x="1215" y="2532"/>
                    <a:ext cx="312" cy="68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095" name="Group 159"/>
                <p:cNvGrpSpPr>
                  <a:grpSpLocks/>
                </p:cNvGrpSpPr>
                <p:nvPr/>
              </p:nvGrpSpPr>
              <p:grpSpPr bwMode="auto">
                <a:xfrm>
                  <a:off x="2474" y="2452"/>
                  <a:ext cx="666" cy="205"/>
                  <a:chOff x="2474" y="2452"/>
                  <a:chExt cx="666" cy="205"/>
                </a:xfrm>
              </p:grpSpPr>
              <p:sp>
                <p:nvSpPr>
                  <p:cNvPr id="40072" name="Freeform 136"/>
                  <p:cNvSpPr>
                    <a:spLocks/>
                  </p:cNvSpPr>
                  <p:nvPr/>
                </p:nvSpPr>
                <p:spPr bwMode="auto">
                  <a:xfrm rot="1397341">
                    <a:off x="2474" y="2452"/>
                    <a:ext cx="382" cy="70"/>
                  </a:xfrm>
                  <a:custGeom>
                    <a:avLst/>
                    <a:gdLst/>
                    <a:ahLst/>
                    <a:cxnLst>
                      <a:cxn ang="0">
                        <a:pos x="511" y="44"/>
                      </a:cxn>
                      <a:cxn ang="0">
                        <a:pos x="468" y="16"/>
                      </a:cxn>
                      <a:cxn ang="0">
                        <a:pos x="409" y="0"/>
                      </a:cxn>
                      <a:cxn ang="0">
                        <a:pos x="350" y="16"/>
                      </a:cxn>
                      <a:cxn ang="0">
                        <a:pos x="314" y="43"/>
                      </a:cxn>
                      <a:cxn ang="0">
                        <a:pos x="274" y="72"/>
                      </a:cxn>
                      <a:cxn ang="0">
                        <a:pos x="212" y="91"/>
                      </a:cxn>
                      <a:cxn ang="0">
                        <a:pos x="120" y="58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511" h="93">
                        <a:moveTo>
                          <a:pt x="511" y="44"/>
                        </a:moveTo>
                        <a:cubicBezTo>
                          <a:pt x="504" y="39"/>
                          <a:pt x="486" y="23"/>
                          <a:pt x="468" y="16"/>
                        </a:cubicBezTo>
                        <a:cubicBezTo>
                          <a:pt x="451" y="8"/>
                          <a:pt x="429" y="0"/>
                          <a:pt x="409" y="0"/>
                        </a:cubicBezTo>
                        <a:cubicBezTo>
                          <a:pt x="390" y="0"/>
                          <a:pt x="365" y="9"/>
                          <a:pt x="350" y="16"/>
                        </a:cubicBezTo>
                        <a:cubicBezTo>
                          <a:pt x="334" y="23"/>
                          <a:pt x="327" y="34"/>
                          <a:pt x="314" y="43"/>
                        </a:cubicBezTo>
                        <a:cubicBezTo>
                          <a:pt x="301" y="53"/>
                          <a:pt x="291" y="64"/>
                          <a:pt x="274" y="72"/>
                        </a:cubicBezTo>
                        <a:cubicBezTo>
                          <a:pt x="256" y="80"/>
                          <a:pt x="238" y="93"/>
                          <a:pt x="212" y="91"/>
                        </a:cubicBezTo>
                        <a:cubicBezTo>
                          <a:pt x="186" y="89"/>
                          <a:pt x="155" y="64"/>
                          <a:pt x="120" y="58"/>
                        </a:cubicBezTo>
                        <a:cubicBezTo>
                          <a:pt x="85" y="52"/>
                          <a:pt x="25" y="53"/>
                          <a:pt x="0" y="52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073" name="Freeform 137"/>
                  <p:cNvSpPr>
                    <a:spLocks/>
                  </p:cNvSpPr>
                  <p:nvPr/>
                </p:nvSpPr>
                <p:spPr bwMode="auto">
                  <a:xfrm rot="1397341">
                    <a:off x="2828" y="2589"/>
                    <a:ext cx="312" cy="68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094" name="Group 158"/>
                <p:cNvGrpSpPr>
                  <a:grpSpLocks/>
                </p:cNvGrpSpPr>
                <p:nvPr/>
              </p:nvGrpSpPr>
              <p:grpSpPr bwMode="auto">
                <a:xfrm>
                  <a:off x="1214" y="1901"/>
                  <a:ext cx="666" cy="207"/>
                  <a:chOff x="1214" y="1901"/>
                  <a:chExt cx="666" cy="207"/>
                </a:xfrm>
              </p:grpSpPr>
              <p:sp>
                <p:nvSpPr>
                  <p:cNvPr id="40077" name="Freeform 141"/>
                  <p:cNvSpPr>
                    <a:spLocks/>
                  </p:cNvSpPr>
                  <p:nvPr/>
                </p:nvSpPr>
                <p:spPr bwMode="auto">
                  <a:xfrm rot="1397341" flipH="1">
                    <a:off x="1498" y="2038"/>
                    <a:ext cx="382" cy="70"/>
                  </a:xfrm>
                  <a:custGeom>
                    <a:avLst/>
                    <a:gdLst/>
                    <a:ahLst/>
                    <a:cxnLst>
                      <a:cxn ang="0">
                        <a:pos x="511" y="44"/>
                      </a:cxn>
                      <a:cxn ang="0">
                        <a:pos x="468" y="16"/>
                      </a:cxn>
                      <a:cxn ang="0">
                        <a:pos x="409" y="0"/>
                      </a:cxn>
                      <a:cxn ang="0">
                        <a:pos x="350" y="16"/>
                      </a:cxn>
                      <a:cxn ang="0">
                        <a:pos x="314" y="43"/>
                      </a:cxn>
                      <a:cxn ang="0">
                        <a:pos x="274" y="72"/>
                      </a:cxn>
                      <a:cxn ang="0">
                        <a:pos x="212" y="91"/>
                      </a:cxn>
                      <a:cxn ang="0">
                        <a:pos x="120" y="58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511" h="93">
                        <a:moveTo>
                          <a:pt x="511" y="44"/>
                        </a:moveTo>
                        <a:cubicBezTo>
                          <a:pt x="504" y="39"/>
                          <a:pt x="486" y="23"/>
                          <a:pt x="468" y="16"/>
                        </a:cubicBezTo>
                        <a:cubicBezTo>
                          <a:pt x="451" y="8"/>
                          <a:pt x="429" y="0"/>
                          <a:pt x="409" y="0"/>
                        </a:cubicBezTo>
                        <a:cubicBezTo>
                          <a:pt x="390" y="0"/>
                          <a:pt x="365" y="9"/>
                          <a:pt x="350" y="16"/>
                        </a:cubicBezTo>
                        <a:cubicBezTo>
                          <a:pt x="334" y="23"/>
                          <a:pt x="327" y="34"/>
                          <a:pt x="314" y="43"/>
                        </a:cubicBezTo>
                        <a:cubicBezTo>
                          <a:pt x="301" y="53"/>
                          <a:pt x="291" y="64"/>
                          <a:pt x="274" y="72"/>
                        </a:cubicBezTo>
                        <a:cubicBezTo>
                          <a:pt x="256" y="80"/>
                          <a:pt x="238" y="93"/>
                          <a:pt x="212" y="91"/>
                        </a:cubicBezTo>
                        <a:cubicBezTo>
                          <a:pt x="186" y="89"/>
                          <a:pt x="155" y="64"/>
                          <a:pt x="120" y="58"/>
                        </a:cubicBezTo>
                        <a:cubicBezTo>
                          <a:pt x="85" y="52"/>
                          <a:pt x="25" y="53"/>
                          <a:pt x="0" y="52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078" name="Freeform 142"/>
                  <p:cNvSpPr>
                    <a:spLocks/>
                  </p:cNvSpPr>
                  <p:nvPr/>
                </p:nvSpPr>
                <p:spPr bwMode="auto">
                  <a:xfrm rot="1397341" flipH="1">
                    <a:off x="1214" y="1901"/>
                    <a:ext cx="312" cy="68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092" name="Group 156"/>
                <p:cNvGrpSpPr>
                  <a:grpSpLocks/>
                </p:cNvGrpSpPr>
                <p:nvPr/>
              </p:nvGrpSpPr>
              <p:grpSpPr bwMode="auto">
                <a:xfrm>
                  <a:off x="2201" y="1056"/>
                  <a:ext cx="70" cy="694"/>
                  <a:chOff x="2201" y="1056"/>
                  <a:chExt cx="70" cy="694"/>
                </a:xfrm>
              </p:grpSpPr>
              <p:sp>
                <p:nvSpPr>
                  <p:cNvPr id="40083" name="Freeform 147"/>
                  <p:cNvSpPr>
                    <a:spLocks/>
                  </p:cNvSpPr>
                  <p:nvPr/>
                </p:nvSpPr>
                <p:spPr bwMode="auto">
                  <a:xfrm rot="5388646" flipH="1">
                    <a:off x="2045" y="1524"/>
                    <a:ext cx="382" cy="70"/>
                  </a:xfrm>
                  <a:custGeom>
                    <a:avLst/>
                    <a:gdLst/>
                    <a:ahLst/>
                    <a:cxnLst>
                      <a:cxn ang="0">
                        <a:pos x="511" y="44"/>
                      </a:cxn>
                      <a:cxn ang="0">
                        <a:pos x="468" y="16"/>
                      </a:cxn>
                      <a:cxn ang="0">
                        <a:pos x="409" y="0"/>
                      </a:cxn>
                      <a:cxn ang="0">
                        <a:pos x="350" y="16"/>
                      </a:cxn>
                      <a:cxn ang="0">
                        <a:pos x="314" y="43"/>
                      </a:cxn>
                      <a:cxn ang="0">
                        <a:pos x="274" y="72"/>
                      </a:cxn>
                      <a:cxn ang="0">
                        <a:pos x="212" y="91"/>
                      </a:cxn>
                      <a:cxn ang="0">
                        <a:pos x="120" y="58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511" h="93">
                        <a:moveTo>
                          <a:pt x="511" y="44"/>
                        </a:moveTo>
                        <a:cubicBezTo>
                          <a:pt x="504" y="39"/>
                          <a:pt x="486" y="23"/>
                          <a:pt x="468" y="16"/>
                        </a:cubicBezTo>
                        <a:cubicBezTo>
                          <a:pt x="451" y="8"/>
                          <a:pt x="429" y="0"/>
                          <a:pt x="409" y="0"/>
                        </a:cubicBezTo>
                        <a:cubicBezTo>
                          <a:pt x="390" y="0"/>
                          <a:pt x="365" y="9"/>
                          <a:pt x="350" y="16"/>
                        </a:cubicBezTo>
                        <a:cubicBezTo>
                          <a:pt x="334" y="23"/>
                          <a:pt x="327" y="34"/>
                          <a:pt x="314" y="43"/>
                        </a:cubicBezTo>
                        <a:cubicBezTo>
                          <a:pt x="301" y="53"/>
                          <a:pt x="291" y="64"/>
                          <a:pt x="274" y="72"/>
                        </a:cubicBezTo>
                        <a:cubicBezTo>
                          <a:pt x="256" y="80"/>
                          <a:pt x="238" y="93"/>
                          <a:pt x="212" y="91"/>
                        </a:cubicBezTo>
                        <a:cubicBezTo>
                          <a:pt x="186" y="89"/>
                          <a:pt x="155" y="64"/>
                          <a:pt x="120" y="58"/>
                        </a:cubicBezTo>
                        <a:cubicBezTo>
                          <a:pt x="85" y="52"/>
                          <a:pt x="25" y="53"/>
                          <a:pt x="0" y="52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084" name="Freeform 148"/>
                  <p:cNvSpPr>
                    <a:spLocks/>
                  </p:cNvSpPr>
                  <p:nvPr/>
                </p:nvSpPr>
                <p:spPr bwMode="auto">
                  <a:xfrm rot="5388646" flipH="1">
                    <a:off x="2080" y="1178"/>
                    <a:ext cx="312" cy="68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096" name="Group 160"/>
                <p:cNvGrpSpPr>
                  <a:grpSpLocks/>
                </p:cNvGrpSpPr>
                <p:nvPr/>
              </p:nvGrpSpPr>
              <p:grpSpPr bwMode="auto">
                <a:xfrm>
                  <a:off x="2201" y="2863"/>
                  <a:ext cx="70" cy="694"/>
                  <a:chOff x="2201" y="2863"/>
                  <a:chExt cx="70" cy="694"/>
                </a:xfrm>
              </p:grpSpPr>
              <p:sp>
                <p:nvSpPr>
                  <p:cNvPr id="40088" name="Freeform 152"/>
                  <p:cNvSpPr>
                    <a:spLocks/>
                  </p:cNvSpPr>
                  <p:nvPr/>
                </p:nvSpPr>
                <p:spPr bwMode="auto">
                  <a:xfrm rot="-5388646" flipH="1" flipV="1">
                    <a:off x="2045" y="3019"/>
                    <a:ext cx="382" cy="70"/>
                  </a:xfrm>
                  <a:custGeom>
                    <a:avLst/>
                    <a:gdLst/>
                    <a:ahLst/>
                    <a:cxnLst>
                      <a:cxn ang="0">
                        <a:pos x="511" y="44"/>
                      </a:cxn>
                      <a:cxn ang="0">
                        <a:pos x="468" y="16"/>
                      </a:cxn>
                      <a:cxn ang="0">
                        <a:pos x="409" y="0"/>
                      </a:cxn>
                      <a:cxn ang="0">
                        <a:pos x="350" y="16"/>
                      </a:cxn>
                      <a:cxn ang="0">
                        <a:pos x="314" y="43"/>
                      </a:cxn>
                      <a:cxn ang="0">
                        <a:pos x="274" y="72"/>
                      </a:cxn>
                      <a:cxn ang="0">
                        <a:pos x="212" y="91"/>
                      </a:cxn>
                      <a:cxn ang="0">
                        <a:pos x="120" y="58"/>
                      </a:cxn>
                      <a:cxn ang="0">
                        <a:pos x="0" y="52"/>
                      </a:cxn>
                    </a:cxnLst>
                    <a:rect l="0" t="0" r="r" b="b"/>
                    <a:pathLst>
                      <a:path w="511" h="93">
                        <a:moveTo>
                          <a:pt x="511" y="44"/>
                        </a:moveTo>
                        <a:cubicBezTo>
                          <a:pt x="504" y="39"/>
                          <a:pt x="486" y="23"/>
                          <a:pt x="468" y="16"/>
                        </a:cubicBezTo>
                        <a:cubicBezTo>
                          <a:pt x="451" y="8"/>
                          <a:pt x="429" y="0"/>
                          <a:pt x="409" y="0"/>
                        </a:cubicBezTo>
                        <a:cubicBezTo>
                          <a:pt x="390" y="0"/>
                          <a:pt x="365" y="9"/>
                          <a:pt x="350" y="16"/>
                        </a:cubicBezTo>
                        <a:cubicBezTo>
                          <a:pt x="334" y="23"/>
                          <a:pt x="327" y="34"/>
                          <a:pt x="314" y="43"/>
                        </a:cubicBezTo>
                        <a:cubicBezTo>
                          <a:pt x="301" y="53"/>
                          <a:pt x="291" y="64"/>
                          <a:pt x="274" y="72"/>
                        </a:cubicBezTo>
                        <a:cubicBezTo>
                          <a:pt x="256" y="80"/>
                          <a:pt x="238" y="93"/>
                          <a:pt x="212" y="91"/>
                        </a:cubicBezTo>
                        <a:cubicBezTo>
                          <a:pt x="186" y="89"/>
                          <a:pt x="155" y="64"/>
                          <a:pt x="120" y="58"/>
                        </a:cubicBezTo>
                        <a:cubicBezTo>
                          <a:pt x="85" y="52"/>
                          <a:pt x="25" y="53"/>
                          <a:pt x="0" y="52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 type="stealth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0089" name="Freeform 153"/>
                  <p:cNvSpPr>
                    <a:spLocks/>
                  </p:cNvSpPr>
                  <p:nvPr/>
                </p:nvSpPr>
                <p:spPr bwMode="auto">
                  <a:xfrm rot="-5388646" flipH="1" flipV="1">
                    <a:off x="2080" y="3367"/>
                    <a:ext cx="312" cy="68"/>
                  </a:xfrm>
                  <a:custGeom>
                    <a:avLst/>
                    <a:gdLst/>
                    <a:ahLst/>
                    <a:cxnLst>
                      <a:cxn ang="0">
                        <a:pos x="851" y="189"/>
                      </a:cxn>
                      <a:cxn ang="0">
                        <a:pos x="759" y="71"/>
                      </a:cxn>
                      <a:cxn ang="0">
                        <a:pos x="638" y="0"/>
                      </a:cxn>
                      <a:cxn ang="0">
                        <a:pos x="516" y="73"/>
                      </a:cxn>
                      <a:cxn ang="0">
                        <a:pos x="443" y="195"/>
                      </a:cxn>
                      <a:cxn ang="0">
                        <a:pos x="360" y="325"/>
                      </a:cxn>
                      <a:cxn ang="0">
                        <a:pos x="234" y="409"/>
                      </a:cxn>
                      <a:cxn ang="0">
                        <a:pos x="90" y="325"/>
                      </a:cxn>
                      <a:cxn ang="0">
                        <a:pos x="0" y="193"/>
                      </a:cxn>
                    </a:cxnLst>
                    <a:rect l="0" t="0" r="r" b="b"/>
                    <a:pathLst>
                      <a:path w="851" h="409">
                        <a:moveTo>
                          <a:pt x="851" y="189"/>
                        </a:moveTo>
                        <a:cubicBezTo>
                          <a:pt x="836" y="169"/>
                          <a:pt x="795" y="102"/>
                          <a:pt x="759" y="71"/>
                        </a:cubicBezTo>
                        <a:cubicBezTo>
                          <a:pt x="724" y="39"/>
                          <a:pt x="678" y="0"/>
                          <a:pt x="638" y="0"/>
                        </a:cubicBezTo>
                        <a:cubicBezTo>
                          <a:pt x="598" y="0"/>
                          <a:pt x="548" y="41"/>
                          <a:pt x="516" y="73"/>
                        </a:cubicBezTo>
                        <a:cubicBezTo>
                          <a:pt x="484" y="105"/>
                          <a:pt x="469" y="153"/>
                          <a:pt x="443" y="195"/>
                        </a:cubicBezTo>
                        <a:cubicBezTo>
                          <a:pt x="417" y="237"/>
                          <a:pt x="395" y="289"/>
                          <a:pt x="360" y="325"/>
                        </a:cubicBezTo>
                        <a:cubicBezTo>
                          <a:pt x="325" y="361"/>
                          <a:pt x="279" y="409"/>
                          <a:pt x="234" y="409"/>
                        </a:cubicBezTo>
                        <a:cubicBezTo>
                          <a:pt x="189" y="409"/>
                          <a:pt x="129" y="361"/>
                          <a:pt x="90" y="325"/>
                        </a:cubicBezTo>
                        <a:cubicBezTo>
                          <a:pt x="51" y="289"/>
                          <a:pt x="19" y="220"/>
                          <a:pt x="0" y="193"/>
                        </a:cubicBezTo>
                      </a:path>
                    </a:pathLst>
                  </a:cu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40116" name="Text Box 180"/>
              <p:cNvSpPr txBox="1">
                <a:spLocks noChangeArrowheads="1"/>
              </p:cNvSpPr>
              <p:nvPr/>
            </p:nvSpPr>
            <p:spPr bwMode="auto">
              <a:xfrm>
                <a:off x="340" y="1011"/>
                <a:ext cx="1405" cy="233"/>
              </a:xfrm>
              <a:prstGeom prst="rect">
                <a:avLst/>
              </a:prstGeom>
              <a:noFill/>
              <a:ln w="22225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FF0000"/>
                    </a:solidFill>
                  </a:rPr>
                  <a:t>6 red-detuned beams</a:t>
                </a:r>
              </a:p>
            </p:txBody>
          </p:sp>
        </p:grpSp>
        <p:sp>
          <p:nvSpPr>
            <p:cNvPr id="40127" name="Text Box 191"/>
            <p:cNvSpPr txBox="1">
              <a:spLocks noChangeArrowheads="1"/>
            </p:cNvSpPr>
            <p:nvPr/>
          </p:nvSpPr>
          <p:spPr bwMode="auto">
            <a:xfrm>
              <a:off x="240" y="1205"/>
              <a:ext cx="1977" cy="233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molasses near centre - cooling</a:t>
              </a:r>
            </a:p>
          </p:txBody>
        </p:sp>
      </p:grpSp>
      <p:grpSp>
        <p:nvGrpSpPr>
          <p:cNvPr id="40158" name="Group 222"/>
          <p:cNvGrpSpPr>
            <a:grpSpLocks/>
          </p:cNvGrpSpPr>
          <p:nvPr/>
        </p:nvGrpSpPr>
        <p:grpSpPr bwMode="auto">
          <a:xfrm>
            <a:off x="2957948" y="1873304"/>
            <a:ext cx="2205037" cy="2151063"/>
            <a:chOff x="1519" y="1570"/>
            <a:chExt cx="1389" cy="1355"/>
          </a:xfrm>
        </p:grpSpPr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2288" y="1933"/>
              <a:ext cx="620" cy="912"/>
            </a:xfrm>
            <a:custGeom>
              <a:avLst/>
              <a:gdLst/>
              <a:ahLst/>
              <a:cxnLst>
                <a:cxn ang="0">
                  <a:pos x="3" y="912"/>
                </a:cxn>
                <a:cxn ang="0">
                  <a:pos x="0" y="796"/>
                </a:cxn>
                <a:cxn ang="0">
                  <a:pos x="4" y="604"/>
                </a:cxn>
                <a:cxn ang="0">
                  <a:pos x="20" y="472"/>
                </a:cxn>
                <a:cxn ang="0">
                  <a:pos x="60" y="340"/>
                </a:cxn>
                <a:cxn ang="0">
                  <a:pos x="164" y="228"/>
                </a:cxn>
                <a:cxn ang="0">
                  <a:pos x="360" y="124"/>
                </a:cxn>
                <a:cxn ang="0">
                  <a:pos x="620" y="0"/>
                </a:cxn>
              </a:cxnLst>
              <a:rect l="0" t="0" r="r" b="b"/>
              <a:pathLst>
                <a:path w="620" h="912">
                  <a:moveTo>
                    <a:pt x="3" y="912"/>
                  </a:moveTo>
                  <a:cubicBezTo>
                    <a:pt x="2" y="893"/>
                    <a:pt x="0" y="847"/>
                    <a:pt x="0" y="796"/>
                  </a:cubicBezTo>
                  <a:cubicBezTo>
                    <a:pt x="0" y="745"/>
                    <a:pt x="1" y="658"/>
                    <a:pt x="4" y="604"/>
                  </a:cubicBezTo>
                  <a:cubicBezTo>
                    <a:pt x="7" y="550"/>
                    <a:pt x="11" y="516"/>
                    <a:pt x="20" y="472"/>
                  </a:cubicBezTo>
                  <a:cubicBezTo>
                    <a:pt x="29" y="428"/>
                    <a:pt x="36" y="381"/>
                    <a:pt x="60" y="340"/>
                  </a:cubicBezTo>
                  <a:cubicBezTo>
                    <a:pt x="84" y="299"/>
                    <a:pt x="114" y="264"/>
                    <a:pt x="164" y="228"/>
                  </a:cubicBezTo>
                  <a:cubicBezTo>
                    <a:pt x="214" y="192"/>
                    <a:pt x="284" y="162"/>
                    <a:pt x="360" y="124"/>
                  </a:cubicBezTo>
                  <a:cubicBezTo>
                    <a:pt x="436" y="86"/>
                    <a:pt x="566" y="26"/>
                    <a:pt x="620" y="0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2275" y="1633"/>
              <a:ext cx="628" cy="44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89"/>
                </a:cxn>
                <a:cxn ang="0">
                  <a:pos x="43" y="410"/>
                </a:cxn>
                <a:cxn ang="0">
                  <a:pos x="201" y="379"/>
                </a:cxn>
                <a:cxn ang="0">
                  <a:pos x="337" y="315"/>
                </a:cxn>
                <a:cxn ang="0">
                  <a:pos x="628" y="184"/>
                </a:cxn>
              </a:cxnLst>
              <a:rect l="0" t="0" r="r" b="b"/>
              <a:pathLst>
                <a:path w="628" h="442">
                  <a:moveTo>
                    <a:pt x="4" y="0"/>
                  </a:moveTo>
                  <a:cubicBezTo>
                    <a:pt x="4" y="31"/>
                    <a:pt x="0" y="121"/>
                    <a:pt x="7" y="189"/>
                  </a:cubicBezTo>
                  <a:cubicBezTo>
                    <a:pt x="14" y="257"/>
                    <a:pt x="11" y="378"/>
                    <a:pt x="43" y="410"/>
                  </a:cubicBezTo>
                  <a:cubicBezTo>
                    <a:pt x="75" y="442"/>
                    <a:pt x="152" y="395"/>
                    <a:pt x="201" y="379"/>
                  </a:cubicBezTo>
                  <a:cubicBezTo>
                    <a:pt x="250" y="363"/>
                    <a:pt x="266" y="348"/>
                    <a:pt x="337" y="315"/>
                  </a:cubicBezTo>
                  <a:cubicBezTo>
                    <a:pt x="408" y="282"/>
                    <a:pt x="568" y="211"/>
                    <a:pt x="628" y="184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1543" y="2053"/>
              <a:ext cx="575" cy="792"/>
            </a:xfrm>
            <a:custGeom>
              <a:avLst/>
              <a:gdLst/>
              <a:ahLst/>
              <a:cxnLst>
                <a:cxn ang="0">
                  <a:pos x="572" y="792"/>
                </a:cxn>
                <a:cxn ang="0">
                  <a:pos x="575" y="754"/>
                </a:cxn>
                <a:cxn ang="0">
                  <a:pos x="571" y="572"/>
                </a:cxn>
                <a:cxn ang="0">
                  <a:pos x="557" y="447"/>
                </a:cxn>
                <a:cxn ang="0">
                  <a:pos x="519" y="322"/>
                </a:cxn>
                <a:cxn ang="0">
                  <a:pos x="423" y="216"/>
                </a:cxn>
                <a:cxn ang="0">
                  <a:pos x="241" y="117"/>
                </a:cxn>
                <a:cxn ang="0">
                  <a:pos x="0" y="0"/>
                </a:cxn>
              </a:cxnLst>
              <a:rect l="0" t="0" r="r" b="b"/>
              <a:pathLst>
                <a:path w="575" h="792">
                  <a:moveTo>
                    <a:pt x="572" y="792"/>
                  </a:moveTo>
                  <a:cubicBezTo>
                    <a:pt x="572" y="785"/>
                    <a:pt x="575" y="791"/>
                    <a:pt x="575" y="754"/>
                  </a:cubicBezTo>
                  <a:cubicBezTo>
                    <a:pt x="575" y="717"/>
                    <a:pt x="574" y="623"/>
                    <a:pt x="571" y="572"/>
                  </a:cubicBezTo>
                  <a:cubicBezTo>
                    <a:pt x="569" y="521"/>
                    <a:pt x="565" y="488"/>
                    <a:pt x="557" y="447"/>
                  </a:cubicBezTo>
                  <a:cubicBezTo>
                    <a:pt x="548" y="405"/>
                    <a:pt x="542" y="361"/>
                    <a:pt x="519" y="322"/>
                  </a:cubicBezTo>
                  <a:cubicBezTo>
                    <a:pt x="497" y="283"/>
                    <a:pt x="469" y="250"/>
                    <a:pt x="423" y="216"/>
                  </a:cubicBezTo>
                  <a:cubicBezTo>
                    <a:pt x="377" y="182"/>
                    <a:pt x="312" y="153"/>
                    <a:pt x="241" y="117"/>
                  </a:cubicBezTo>
                  <a:cubicBezTo>
                    <a:pt x="171" y="81"/>
                    <a:pt x="50" y="25"/>
                    <a:pt x="0" y="0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1563" y="1625"/>
              <a:ext cx="604" cy="562"/>
            </a:xfrm>
            <a:custGeom>
              <a:avLst/>
              <a:gdLst/>
              <a:ahLst/>
              <a:cxnLst>
                <a:cxn ang="0">
                  <a:pos x="592" y="0"/>
                </a:cxn>
                <a:cxn ang="0">
                  <a:pos x="596" y="92"/>
                </a:cxn>
                <a:cxn ang="0">
                  <a:pos x="596" y="328"/>
                </a:cxn>
                <a:cxn ang="0">
                  <a:pos x="548" y="531"/>
                </a:cxn>
                <a:cxn ang="0">
                  <a:pos x="396" y="516"/>
                </a:cxn>
                <a:cxn ang="0">
                  <a:pos x="260" y="452"/>
                </a:cxn>
                <a:cxn ang="0">
                  <a:pos x="0" y="332"/>
                </a:cxn>
              </a:cxnLst>
              <a:rect l="0" t="0" r="r" b="b"/>
              <a:pathLst>
                <a:path w="604" h="562">
                  <a:moveTo>
                    <a:pt x="592" y="0"/>
                  </a:moveTo>
                  <a:cubicBezTo>
                    <a:pt x="593" y="15"/>
                    <a:pt x="595" y="37"/>
                    <a:pt x="596" y="92"/>
                  </a:cubicBezTo>
                  <a:cubicBezTo>
                    <a:pt x="597" y="147"/>
                    <a:pt x="604" y="255"/>
                    <a:pt x="596" y="328"/>
                  </a:cubicBezTo>
                  <a:cubicBezTo>
                    <a:pt x="588" y="401"/>
                    <a:pt x="581" y="500"/>
                    <a:pt x="548" y="531"/>
                  </a:cubicBezTo>
                  <a:cubicBezTo>
                    <a:pt x="515" y="562"/>
                    <a:pt x="444" y="529"/>
                    <a:pt x="396" y="516"/>
                  </a:cubicBezTo>
                  <a:cubicBezTo>
                    <a:pt x="348" y="503"/>
                    <a:pt x="326" y="483"/>
                    <a:pt x="260" y="452"/>
                  </a:cubicBezTo>
                  <a:cubicBezTo>
                    <a:pt x="194" y="421"/>
                    <a:pt x="54" y="357"/>
                    <a:pt x="0" y="332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2307" y="2422"/>
              <a:ext cx="580" cy="503"/>
            </a:xfrm>
            <a:custGeom>
              <a:avLst/>
              <a:gdLst/>
              <a:ahLst/>
              <a:cxnLst>
                <a:cxn ang="0">
                  <a:pos x="4" y="503"/>
                </a:cxn>
                <a:cxn ang="0">
                  <a:pos x="6" y="270"/>
                </a:cxn>
                <a:cxn ang="0">
                  <a:pos x="41" y="36"/>
                </a:cxn>
                <a:cxn ang="0">
                  <a:pos x="193" y="51"/>
                </a:cxn>
                <a:cxn ang="0">
                  <a:pos x="329" y="115"/>
                </a:cxn>
                <a:cxn ang="0">
                  <a:pos x="580" y="235"/>
                </a:cxn>
              </a:cxnLst>
              <a:rect l="0" t="0" r="r" b="b"/>
              <a:pathLst>
                <a:path w="580" h="503">
                  <a:moveTo>
                    <a:pt x="4" y="503"/>
                  </a:moveTo>
                  <a:cubicBezTo>
                    <a:pt x="4" y="464"/>
                    <a:pt x="0" y="348"/>
                    <a:pt x="6" y="270"/>
                  </a:cubicBezTo>
                  <a:cubicBezTo>
                    <a:pt x="12" y="192"/>
                    <a:pt x="10" y="72"/>
                    <a:pt x="41" y="36"/>
                  </a:cubicBezTo>
                  <a:cubicBezTo>
                    <a:pt x="72" y="0"/>
                    <a:pt x="145" y="38"/>
                    <a:pt x="193" y="51"/>
                  </a:cubicBezTo>
                  <a:cubicBezTo>
                    <a:pt x="241" y="64"/>
                    <a:pt x="265" y="84"/>
                    <a:pt x="329" y="115"/>
                  </a:cubicBezTo>
                  <a:cubicBezTo>
                    <a:pt x="393" y="146"/>
                    <a:pt x="528" y="210"/>
                    <a:pt x="580" y="23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39980" name="Oval 44"/>
            <p:cNvSpPr>
              <a:spLocks noChangeArrowheads="1"/>
            </p:cNvSpPr>
            <p:nvPr/>
          </p:nvSpPr>
          <p:spPr bwMode="auto">
            <a:xfrm>
              <a:off x="2026" y="2141"/>
              <a:ext cx="49" cy="48"/>
            </a:xfrm>
            <a:prstGeom prst="ellipse">
              <a:avLst/>
            </a:prstGeom>
            <a:ln w="22225">
              <a:noFill/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39981" name="Oval 45"/>
            <p:cNvSpPr>
              <a:spLocks noChangeArrowheads="1"/>
            </p:cNvSpPr>
            <p:nvPr/>
          </p:nvSpPr>
          <p:spPr bwMode="auto">
            <a:xfrm>
              <a:off x="1918" y="2233"/>
              <a:ext cx="49" cy="48"/>
            </a:xfrm>
            <a:prstGeom prst="ellipse">
              <a:avLst/>
            </a:prstGeom>
            <a:ln w="22225">
              <a:noFill/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auto">
            <a:xfrm>
              <a:off x="1519" y="1709"/>
              <a:ext cx="613" cy="756"/>
            </a:xfrm>
            <a:custGeom>
              <a:avLst/>
              <a:gdLst/>
              <a:ahLst/>
              <a:cxnLst>
                <a:cxn ang="0">
                  <a:pos x="608" y="0"/>
                </a:cxn>
                <a:cxn ang="0">
                  <a:pos x="612" y="156"/>
                </a:cxn>
                <a:cxn ang="0">
                  <a:pos x="604" y="288"/>
                </a:cxn>
                <a:cxn ang="0">
                  <a:pos x="560" y="416"/>
                </a:cxn>
                <a:cxn ang="0">
                  <a:pos x="456" y="528"/>
                </a:cxn>
                <a:cxn ang="0">
                  <a:pos x="260" y="632"/>
                </a:cxn>
                <a:cxn ang="0">
                  <a:pos x="0" y="756"/>
                </a:cxn>
              </a:cxnLst>
              <a:rect l="0" t="0" r="r" b="b"/>
              <a:pathLst>
                <a:path w="613" h="756">
                  <a:moveTo>
                    <a:pt x="608" y="0"/>
                  </a:moveTo>
                  <a:cubicBezTo>
                    <a:pt x="609" y="26"/>
                    <a:pt x="613" y="108"/>
                    <a:pt x="612" y="156"/>
                  </a:cubicBezTo>
                  <a:cubicBezTo>
                    <a:pt x="611" y="204"/>
                    <a:pt x="613" y="245"/>
                    <a:pt x="604" y="288"/>
                  </a:cubicBezTo>
                  <a:cubicBezTo>
                    <a:pt x="595" y="331"/>
                    <a:pt x="585" y="376"/>
                    <a:pt x="560" y="416"/>
                  </a:cubicBezTo>
                  <a:cubicBezTo>
                    <a:pt x="535" y="456"/>
                    <a:pt x="506" y="492"/>
                    <a:pt x="456" y="528"/>
                  </a:cubicBezTo>
                  <a:cubicBezTo>
                    <a:pt x="406" y="564"/>
                    <a:pt x="336" y="594"/>
                    <a:pt x="260" y="632"/>
                  </a:cubicBezTo>
                  <a:cubicBezTo>
                    <a:pt x="184" y="670"/>
                    <a:pt x="54" y="730"/>
                    <a:pt x="0" y="756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39982" name="Oval 46"/>
            <p:cNvSpPr>
              <a:spLocks noChangeArrowheads="1"/>
            </p:cNvSpPr>
            <p:nvPr/>
          </p:nvSpPr>
          <p:spPr bwMode="auto">
            <a:xfrm>
              <a:off x="2014" y="2321"/>
              <a:ext cx="49" cy="48"/>
            </a:xfrm>
            <a:prstGeom prst="ellipse">
              <a:avLst/>
            </a:prstGeom>
            <a:ln w="22225">
              <a:noFill/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1523" y="2321"/>
              <a:ext cx="618" cy="596"/>
            </a:xfrm>
            <a:custGeom>
              <a:avLst/>
              <a:gdLst/>
              <a:ahLst/>
              <a:cxnLst>
                <a:cxn ang="0">
                  <a:pos x="616" y="596"/>
                </a:cxn>
                <a:cxn ang="0">
                  <a:pos x="614" y="442"/>
                </a:cxn>
                <a:cxn ang="0">
                  <a:pos x="611" y="253"/>
                </a:cxn>
                <a:cxn ang="0">
                  <a:pos x="575" y="32"/>
                </a:cxn>
                <a:cxn ang="0">
                  <a:pos x="417" y="63"/>
                </a:cxn>
                <a:cxn ang="0">
                  <a:pos x="281" y="127"/>
                </a:cxn>
                <a:cxn ang="0">
                  <a:pos x="0" y="252"/>
                </a:cxn>
              </a:cxnLst>
              <a:rect l="0" t="0" r="r" b="b"/>
              <a:pathLst>
                <a:path w="618" h="596">
                  <a:moveTo>
                    <a:pt x="616" y="596"/>
                  </a:moveTo>
                  <a:cubicBezTo>
                    <a:pt x="616" y="570"/>
                    <a:pt x="615" y="499"/>
                    <a:pt x="614" y="442"/>
                  </a:cubicBezTo>
                  <a:cubicBezTo>
                    <a:pt x="613" y="385"/>
                    <a:pt x="618" y="321"/>
                    <a:pt x="611" y="253"/>
                  </a:cubicBezTo>
                  <a:cubicBezTo>
                    <a:pt x="604" y="185"/>
                    <a:pt x="607" y="64"/>
                    <a:pt x="575" y="32"/>
                  </a:cubicBezTo>
                  <a:cubicBezTo>
                    <a:pt x="543" y="0"/>
                    <a:pt x="466" y="47"/>
                    <a:pt x="417" y="63"/>
                  </a:cubicBezTo>
                  <a:cubicBezTo>
                    <a:pt x="368" y="79"/>
                    <a:pt x="350" y="96"/>
                    <a:pt x="281" y="127"/>
                  </a:cubicBezTo>
                  <a:cubicBezTo>
                    <a:pt x="212" y="158"/>
                    <a:pt x="59" y="226"/>
                    <a:pt x="0" y="252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 useBgFill="1">
          <p:nvSpPr>
            <p:cNvPr id="39983" name="Oval 47"/>
            <p:cNvSpPr>
              <a:spLocks noChangeArrowheads="1"/>
            </p:cNvSpPr>
            <p:nvPr/>
          </p:nvSpPr>
          <p:spPr bwMode="auto">
            <a:xfrm>
              <a:off x="2302" y="2017"/>
              <a:ext cx="49" cy="48"/>
            </a:xfrm>
            <a:prstGeom prst="ellipse">
              <a:avLst/>
            </a:prstGeom>
            <a:ln w="22225">
              <a:noFill/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 useBgFill="1">
          <p:nvSpPr>
            <p:cNvPr id="39984" name="Oval 48"/>
            <p:cNvSpPr>
              <a:spLocks noChangeArrowheads="1"/>
            </p:cNvSpPr>
            <p:nvPr/>
          </p:nvSpPr>
          <p:spPr bwMode="auto">
            <a:xfrm>
              <a:off x="2354" y="2197"/>
              <a:ext cx="49" cy="48"/>
            </a:xfrm>
            <a:prstGeom prst="ellipse">
              <a:avLst/>
            </a:prstGeom>
            <a:ln w="22225">
              <a:noFill/>
              <a:round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auto">
            <a:xfrm>
              <a:off x="2319" y="1701"/>
              <a:ext cx="577" cy="8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94"/>
                </a:cxn>
                <a:cxn ang="0">
                  <a:pos x="6" y="276"/>
                </a:cxn>
                <a:cxn ang="0">
                  <a:pos x="20" y="401"/>
                </a:cxn>
                <a:cxn ang="0">
                  <a:pos x="58" y="526"/>
                </a:cxn>
                <a:cxn ang="0">
                  <a:pos x="154" y="632"/>
                </a:cxn>
                <a:cxn ang="0">
                  <a:pos x="336" y="731"/>
                </a:cxn>
                <a:cxn ang="0">
                  <a:pos x="577" y="848"/>
                </a:cxn>
              </a:cxnLst>
              <a:rect l="0" t="0" r="r" b="b"/>
              <a:pathLst>
                <a:path w="577" h="848">
                  <a:moveTo>
                    <a:pt x="0" y="0"/>
                  </a:moveTo>
                  <a:cubicBezTo>
                    <a:pt x="0" y="16"/>
                    <a:pt x="1" y="48"/>
                    <a:pt x="2" y="94"/>
                  </a:cubicBezTo>
                  <a:cubicBezTo>
                    <a:pt x="3" y="140"/>
                    <a:pt x="3" y="225"/>
                    <a:pt x="6" y="276"/>
                  </a:cubicBezTo>
                  <a:cubicBezTo>
                    <a:pt x="8" y="327"/>
                    <a:pt x="12" y="360"/>
                    <a:pt x="20" y="401"/>
                  </a:cubicBezTo>
                  <a:cubicBezTo>
                    <a:pt x="29" y="443"/>
                    <a:pt x="35" y="487"/>
                    <a:pt x="58" y="526"/>
                  </a:cubicBezTo>
                  <a:cubicBezTo>
                    <a:pt x="80" y="565"/>
                    <a:pt x="108" y="598"/>
                    <a:pt x="154" y="632"/>
                  </a:cubicBezTo>
                  <a:cubicBezTo>
                    <a:pt x="200" y="666"/>
                    <a:pt x="265" y="695"/>
                    <a:pt x="336" y="731"/>
                  </a:cubicBezTo>
                  <a:cubicBezTo>
                    <a:pt x="406" y="767"/>
                    <a:pt x="527" y="823"/>
                    <a:pt x="577" y="848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0155" name="Group 219"/>
            <p:cNvGrpSpPr>
              <a:grpSpLocks/>
            </p:cNvGrpSpPr>
            <p:nvPr/>
          </p:nvGrpSpPr>
          <p:grpSpPr bwMode="auto">
            <a:xfrm>
              <a:off x="1785" y="2554"/>
              <a:ext cx="891" cy="239"/>
              <a:chOff x="1785" y="2554"/>
              <a:chExt cx="891" cy="239"/>
            </a:xfrm>
          </p:grpSpPr>
          <p:sp useBgFill="1">
            <p:nvSpPr>
              <p:cNvPr id="39988" name="Oval 52"/>
              <p:cNvSpPr>
                <a:spLocks noChangeArrowheads="1"/>
              </p:cNvSpPr>
              <p:nvPr/>
            </p:nvSpPr>
            <p:spPr bwMode="auto">
              <a:xfrm>
                <a:off x="2258" y="274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39989" name="Oval 53"/>
              <p:cNvSpPr>
                <a:spLocks noChangeArrowheads="1"/>
              </p:cNvSpPr>
              <p:nvPr/>
            </p:nvSpPr>
            <p:spPr bwMode="auto">
              <a:xfrm>
                <a:off x="2278" y="274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39990" name="Oval 54"/>
              <p:cNvSpPr>
                <a:spLocks noChangeArrowheads="1"/>
              </p:cNvSpPr>
              <p:nvPr/>
            </p:nvSpPr>
            <p:spPr bwMode="auto">
              <a:xfrm>
                <a:off x="2114" y="274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39991" name="Oval 55"/>
              <p:cNvSpPr>
                <a:spLocks noChangeArrowheads="1"/>
              </p:cNvSpPr>
              <p:nvPr/>
            </p:nvSpPr>
            <p:spPr bwMode="auto">
              <a:xfrm>
                <a:off x="2094" y="2741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42" name="Oval 6"/>
              <p:cNvSpPr>
                <a:spLocks noChangeAspect="1" noChangeArrowheads="1"/>
              </p:cNvSpPr>
              <p:nvPr/>
            </p:nvSpPr>
            <p:spPr bwMode="auto">
              <a:xfrm>
                <a:off x="1785" y="2554"/>
                <a:ext cx="891" cy="22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56" name="Group 220"/>
            <p:cNvGrpSpPr>
              <a:grpSpLocks/>
            </p:cNvGrpSpPr>
            <p:nvPr/>
          </p:nvGrpSpPr>
          <p:grpSpPr bwMode="auto">
            <a:xfrm>
              <a:off x="1785" y="1570"/>
              <a:ext cx="891" cy="243"/>
              <a:chOff x="1785" y="1570"/>
              <a:chExt cx="891" cy="243"/>
            </a:xfrm>
          </p:grpSpPr>
          <p:sp useBgFill="1">
            <p:nvSpPr>
              <p:cNvPr id="39994" name="Oval 58"/>
              <p:cNvSpPr>
                <a:spLocks noChangeArrowheads="1"/>
              </p:cNvSpPr>
              <p:nvPr/>
            </p:nvSpPr>
            <p:spPr bwMode="auto">
              <a:xfrm>
                <a:off x="2258" y="1761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39995" name="Oval 59"/>
              <p:cNvSpPr>
                <a:spLocks noChangeArrowheads="1"/>
              </p:cNvSpPr>
              <p:nvPr/>
            </p:nvSpPr>
            <p:spPr bwMode="auto">
              <a:xfrm>
                <a:off x="2294" y="176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39996" name="Oval 60"/>
              <p:cNvSpPr>
                <a:spLocks noChangeArrowheads="1"/>
              </p:cNvSpPr>
              <p:nvPr/>
            </p:nvSpPr>
            <p:spPr bwMode="auto">
              <a:xfrm>
                <a:off x="2138" y="176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39997" name="Oval 61"/>
              <p:cNvSpPr>
                <a:spLocks noChangeArrowheads="1"/>
              </p:cNvSpPr>
              <p:nvPr/>
            </p:nvSpPr>
            <p:spPr bwMode="auto">
              <a:xfrm>
                <a:off x="2102" y="1757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9998" name="Oval 62"/>
              <p:cNvSpPr>
                <a:spLocks noChangeAspect="1" noChangeArrowheads="1"/>
              </p:cNvSpPr>
              <p:nvPr/>
            </p:nvSpPr>
            <p:spPr bwMode="auto">
              <a:xfrm>
                <a:off x="1785" y="1570"/>
                <a:ext cx="891" cy="22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57" name="Group 221"/>
            <p:cNvGrpSpPr>
              <a:grpSpLocks/>
            </p:cNvGrpSpPr>
            <p:nvPr/>
          </p:nvGrpSpPr>
          <p:grpSpPr bwMode="auto">
            <a:xfrm>
              <a:off x="1785" y="1610"/>
              <a:ext cx="891" cy="243"/>
              <a:chOff x="1785" y="1610"/>
              <a:chExt cx="891" cy="243"/>
            </a:xfrm>
          </p:grpSpPr>
          <p:sp useBgFill="1">
            <p:nvSpPr>
              <p:cNvPr id="40001" name="Oval 65"/>
              <p:cNvSpPr>
                <a:spLocks noChangeArrowheads="1"/>
              </p:cNvSpPr>
              <p:nvPr/>
            </p:nvSpPr>
            <p:spPr bwMode="auto">
              <a:xfrm>
                <a:off x="2258" y="1801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40002" name="Oval 66"/>
              <p:cNvSpPr>
                <a:spLocks noChangeArrowheads="1"/>
              </p:cNvSpPr>
              <p:nvPr/>
            </p:nvSpPr>
            <p:spPr bwMode="auto">
              <a:xfrm>
                <a:off x="2294" y="180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40003" name="Oval 67"/>
              <p:cNvSpPr>
                <a:spLocks noChangeArrowheads="1"/>
              </p:cNvSpPr>
              <p:nvPr/>
            </p:nvSpPr>
            <p:spPr bwMode="auto">
              <a:xfrm>
                <a:off x="2138" y="180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40004" name="Oval 68"/>
              <p:cNvSpPr>
                <a:spLocks noChangeArrowheads="1"/>
              </p:cNvSpPr>
              <p:nvPr/>
            </p:nvSpPr>
            <p:spPr bwMode="auto">
              <a:xfrm>
                <a:off x="2102" y="1797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005" name="Oval 69"/>
              <p:cNvSpPr>
                <a:spLocks noChangeAspect="1" noChangeArrowheads="1"/>
              </p:cNvSpPr>
              <p:nvPr/>
            </p:nvSpPr>
            <p:spPr bwMode="auto">
              <a:xfrm>
                <a:off x="1785" y="1610"/>
                <a:ext cx="891" cy="22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54" name="Group 218"/>
            <p:cNvGrpSpPr>
              <a:grpSpLocks/>
            </p:cNvGrpSpPr>
            <p:nvPr/>
          </p:nvGrpSpPr>
          <p:grpSpPr bwMode="auto">
            <a:xfrm>
              <a:off x="1785" y="2594"/>
              <a:ext cx="891" cy="239"/>
              <a:chOff x="1785" y="2594"/>
              <a:chExt cx="891" cy="239"/>
            </a:xfrm>
          </p:grpSpPr>
          <p:sp useBgFill="1">
            <p:nvSpPr>
              <p:cNvPr id="40007" name="Oval 71"/>
              <p:cNvSpPr>
                <a:spLocks noChangeArrowheads="1"/>
              </p:cNvSpPr>
              <p:nvPr/>
            </p:nvSpPr>
            <p:spPr bwMode="auto">
              <a:xfrm>
                <a:off x="2258" y="278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40008" name="Oval 72"/>
              <p:cNvSpPr>
                <a:spLocks noChangeArrowheads="1"/>
              </p:cNvSpPr>
              <p:nvPr/>
            </p:nvSpPr>
            <p:spPr bwMode="auto">
              <a:xfrm>
                <a:off x="2278" y="278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40009" name="Oval 73"/>
              <p:cNvSpPr>
                <a:spLocks noChangeArrowheads="1"/>
              </p:cNvSpPr>
              <p:nvPr/>
            </p:nvSpPr>
            <p:spPr bwMode="auto">
              <a:xfrm>
                <a:off x="2114" y="2785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 useBgFill="1">
            <p:nvSpPr>
              <p:cNvPr id="40010" name="Oval 74"/>
              <p:cNvSpPr>
                <a:spLocks noChangeArrowheads="1"/>
              </p:cNvSpPr>
              <p:nvPr/>
            </p:nvSpPr>
            <p:spPr bwMode="auto">
              <a:xfrm>
                <a:off x="2094" y="2781"/>
                <a:ext cx="49" cy="48"/>
              </a:xfrm>
              <a:prstGeom prst="ellipse">
                <a:avLst/>
              </a:prstGeom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011" name="Oval 75"/>
              <p:cNvSpPr>
                <a:spLocks noChangeAspect="1" noChangeArrowheads="1"/>
              </p:cNvSpPr>
              <p:nvPr/>
            </p:nvSpPr>
            <p:spPr bwMode="auto">
              <a:xfrm>
                <a:off x="1785" y="2594"/>
                <a:ext cx="891" cy="22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0109" name="Rectangle 173"/>
          <p:cNvSpPr>
            <a:spLocks noChangeArrowheads="1"/>
          </p:cNvSpPr>
          <p:nvPr/>
        </p:nvSpPr>
        <p:spPr bwMode="auto">
          <a:xfrm>
            <a:off x="3486748" y="68927"/>
            <a:ext cx="5633081" cy="5847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Layout of a magneto-optical trap</a:t>
            </a:r>
          </a:p>
        </p:txBody>
      </p:sp>
      <p:grpSp>
        <p:nvGrpSpPr>
          <p:cNvPr id="40114" name="Group 178"/>
          <p:cNvGrpSpPr>
            <a:grpSpLocks/>
          </p:cNvGrpSpPr>
          <p:nvPr/>
        </p:nvGrpSpPr>
        <p:grpSpPr bwMode="auto">
          <a:xfrm>
            <a:off x="3881872" y="2211442"/>
            <a:ext cx="398462" cy="1635125"/>
            <a:chOff x="2101" y="1783"/>
            <a:chExt cx="251" cy="1030"/>
          </a:xfrm>
        </p:grpSpPr>
        <p:sp>
          <p:nvSpPr>
            <p:cNvPr id="40112" name="Line 176"/>
            <p:cNvSpPr>
              <a:spLocks noChangeShapeType="1"/>
            </p:cNvSpPr>
            <p:nvPr/>
          </p:nvSpPr>
          <p:spPr bwMode="auto">
            <a:xfrm>
              <a:off x="2101" y="2813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113" name="Line 177"/>
            <p:cNvSpPr>
              <a:spLocks noChangeShapeType="1"/>
            </p:cNvSpPr>
            <p:nvPr/>
          </p:nvSpPr>
          <p:spPr bwMode="auto">
            <a:xfrm flipH="1">
              <a:off x="2171" y="1783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117" name="Text Box 181"/>
          <p:cNvSpPr txBox="1">
            <a:spLocks noChangeArrowheads="1"/>
          </p:cNvSpPr>
          <p:nvPr/>
        </p:nvSpPr>
        <p:spPr bwMode="auto">
          <a:xfrm>
            <a:off x="797359" y="2738491"/>
            <a:ext cx="2024850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b="1"/>
              <a:t>anti-Hemholtz coils</a:t>
            </a:r>
          </a:p>
        </p:txBody>
      </p:sp>
      <p:grpSp>
        <p:nvGrpSpPr>
          <p:cNvPr id="40148" name="Group 212"/>
          <p:cNvGrpSpPr>
            <a:grpSpLocks/>
          </p:cNvGrpSpPr>
          <p:nvPr/>
        </p:nvGrpSpPr>
        <p:grpSpPr bwMode="auto">
          <a:xfrm>
            <a:off x="1086285" y="1225604"/>
            <a:ext cx="4518025" cy="4140201"/>
            <a:chOff x="340" y="1162"/>
            <a:chExt cx="2846" cy="2608"/>
          </a:xfrm>
        </p:grpSpPr>
        <p:sp>
          <p:nvSpPr>
            <p:cNvPr id="40115" name="Text Box 179"/>
            <p:cNvSpPr txBox="1">
              <a:spLocks noChangeArrowheads="1"/>
            </p:cNvSpPr>
            <p:nvPr/>
          </p:nvSpPr>
          <p:spPr bwMode="auto">
            <a:xfrm>
              <a:off x="340" y="2931"/>
              <a:ext cx="1327" cy="407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rgbClr val="0033CC"/>
                  </a:solidFill>
                </a:rPr>
                <a:t>Circular polarisation</a:t>
              </a:r>
            </a:p>
            <a:p>
              <a:r>
                <a:rPr lang="en-GB" b="1">
                  <a:solidFill>
                    <a:srgbClr val="0033CC"/>
                  </a:solidFill>
                </a:rPr>
                <a:t>opposite to B field</a:t>
              </a:r>
            </a:p>
          </p:txBody>
        </p:sp>
        <p:sp>
          <p:nvSpPr>
            <p:cNvPr id="40128" name="Text Box 192"/>
            <p:cNvSpPr txBox="1">
              <a:spLocks noChangeArrowheads="1"/>
            </p:cNvSpPr>
            <p:nvPr/>
          </p:nvSpPr>
          <p:spPr bwMode="auto">
            <a:xfrm>
              <a:off x="380" y="3363"/>
              <a:ext cx="1561" cy="407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0033CC"/>
                  </a:solidFill>
                </a:rPr>
                <a:t>provides trapping</a:t>
              </a:r>
            </a:p>
            <a:p>
              <a:r>
                <a:rPr lang="en-GB" b="1" dirty="0">
                  <a:solidFill>
                    <a:srgbClr val="0033CC"/>
                  </a:solidFill>
                </a:rPr>
                <a:t>force towards centre</a:t>
              </a:r>
            </a:p>
          </p:txBody>
        </p:sp>
        <p:grpSp>
          <p:nvGrpSpPr>
            <p:cNvPr id="40132" name="Group 196"/>
            <p:cNvGrpSpPr>
              <a:grpSpLocks/>
            </p:cNvGrpSpPr>
            <p:nvPr/>
          </p:nvGrpSpPr>
          <p:grpSpPr bwMode="auto">
            <a:xfrm>
              <a:off x="2199" y="3124"/>
              <a:ext cx="90" cy="261"/>
              <a:chOff x="2199" y="3124"/>
              <a:chExt cx="90" cy="261"/>
            </a:xfrm>
          </p:grpSpPr>
          <p:sp>
            <p:nvSpPr>
              <p:cNvPr id="40101" name="Line 165"/>
              <p:cNvSpPr>
                <a:spLocks noChangeShapeType="1"/>
              </p:cNvSpPr>
              <p:nvPr/>
            </p:nvSpPr>
            <p:spPr bwMode="auto">
              <a:xfrm>
                <a:off x="2245" y="3124"/>
                <a:ext cx="0" cy="261"/>
              </a:xfrm>
              <a:prstGeom prst="line">
                <a:avLst/>
              </a:prstGeom>
              <a:noFill/>
              <a:ln w="22225">
                <a:solidFill>
                  <a:srgbClr val="0033CC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1" name="Oval 195"/>
              <p:cNvSpPr>
                <a:spLocks noChangeArrowheads="1"/>
              </p:cNvSpPr>
              <p:nvPr/>
            </p:nvSpPr>
            <p:spPr bwMode="auto">
              <a:xfrm>
                <a:off x="2199" y="3177"/>
                <a:ext cx="90" cy="91"/>
              </a:xfrm>
              <a:prstGeom prst="ellipse">
                <a:avLst/>
              </a:prstGeom>
              <a:solidFill>
                <a:srgbClr val="0033CC"/>
              </a:soli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33" name="Group 197"/>
            <p:cNvGrpSpPr>
              <a:grpSpLocks/>
            </p:cNvGrpSpPr>
            <p:nvPr/>
          </p:nvGrpSpPr>
          <p:grpSpPr bwMode="auto">
            <a:xfrm rot="6909624">
              <a:off x="2966" y="2528"/>
              <a:ext cx="90" cy="261"/>
              <a:chOff x="2199" y="3124"/>
              <a:chExt cx="90" cy="261"/>
            </a:xfrm>
          </p:grpSpPr>
          <p:sp>
            <p:nvSpPr>
              <p:cNvPr id="40134" name="Line 198"/>
              <p:cNvSpPr>
                <a:spLocks noChangeShapeType="1"/>
              </p:cNvSpPr>
              <p:nvPr/>
            </p:nvSpPr>
            <p:spPr bwMode="auto">
              <a:xfrm>
                <a:off x="2245" y="3124"/>
                <a:ext cx="0" cy="261"/>
              </a:xfrm>
              <a:prstGeom prst="line">
                <a:avLst/>
              </a:prstGeom>
              <a:noFill/>
              <a:ln w="22225">
                <a:solidFill>
                  <a:srgbClr val="0033CC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5" name="Oval 199"/>
              <p:cNvSpPr>
                <a:spLocks noChangeArrowheads="1"/>
              </p:cNvSpPr>
              <p:nvPr/>
            </p:nvSpPr>
            <p:spPr bwMode="auto">
              <a:xfrm>
                <a:off x="2199" y="3177"/>
                <a:ext cx="90" cy="91"/>
              </a:xfrm>
              <a:prstGeom prst="ellipse">
                <a:avLst/>
              </a:prstGeom>
              <a:solidFill>
                <a:srgbClr val="0033CC"/>
              </a:soli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36" name="Group 200"/>
            <p:cNvGrpSpPr>
              <a:grpSpLocks/>
            </p:cNvGrpSpPr>
            <p:nvPr/>
          </p:nvGrpSpPr>
          <p:grpSpPr bwMode="auto">
            <a:xfrm rot="3788763">
              <a:off x="3011" y="1666"/>
              <a:ext cx="90" cy="261"/>
              <a:chOff x="2199" y="3124"/>
              <a:chExt cx="90" cy="261"/>
            </a:xfrm>
          </p:grpSpPr>
          <p:sp>
            <p:nvSpPr>
              <p:cNvPr id="40137" name="Line 201"/>
              <p:cNvSpPr>
                <a:spLocks noChangeShapeType="1"/>
              </p:cNvSpPr>
              <p:nvPr/>
            </p:nvSpPr>
            <p:spPr bwMode="auto">
              <a:xfrm>
                <a:off x="2245" y="3124"/>
                <a:ext cx="0" cy="261"/>
              </a:xfrm>
              <a:prstGeom prst="line">
                <a:avLst/>
              </a:prstGeom>
              <a:noFill/>
              <a:ln w="22225">
                <a:solidFill>
                  <a:srgbClr val="0033CC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38" name="Oval 202"/>
              <p:cNvSpPr>
                <a:spLocks noChangeArrowheads="1"/>
              </p:cNvSpPr>
              <p:nvPr/>
            </p:nvSpPr>
            <p:spPr bwMode="auto">
              <a:xfrm>
                <a:off x="2199" y="3177"/>
                <a:ext cx="90" cy="91"/>
              </a:xfrm>
              <a:prstGeom prst="ellipse">
                <a:avLst/>
              </a:prstGeom>
              <a:solidFill>
                <a:srgbClr val="0033CC"/>
              </a:soli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39" name="Group 203"/>
            <p:cNvGrpSpPr>
              <a:grpSpLocks/>
            </p:cNvGrpSpPr>
            <p:nvPr/>
          </p:nvGrpSpPr>
          <p:grpSpPr bwMode="auto">
            <a:xfrm flipV="1">
              <a:off x="2200" y="1162"/>
              <a:ext cx="90" cy="261"/>
              <a:chOff x="2199" y="3124"/>
              <a:chExt cx="90" cy="261"/>
            </a:xfrm>
          </p:grpSpPr>
          <p:sp>
            <p:nvSpPr>
              <p:cNvPr id="40140" name="Line 204"/>
              <p:cNvSpPr>
                <a:spLocks noChangeShapeType="1"/>
              </p:cNvSpPr>
              <p:nvPr/>
            </p:nvSpPr>
            <p:spPr bwMode="auto">
              <a:xfrm>
                <a:off x="2245" y="3124"/>
                <a:ext cx="0" cy="261"/>
              </a:xfrm>
              <a:prstGeom prst="line">
                <a:avLst/>
              </a:prstGeom>
              <a:noFill/>
              <a:ln w="22225">
                <a:solidFill>
                  <a:srgbClr val="0033CC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1" name="Oval 205"/>
              <p:cNvSpPr>
                <a:spLocks noChangeArrowheads="1"/>
              </p:cNvSpPr>
              <p:nvPr/>
            </p:nvSpPr>
            <p:spPr bwMode="auto">
              <a:xfrm>
                <a:off x="2199" y="3177"/>
                <a:ext cx="90" cy="91"/>
              </a:xfrm>
              <a:prstGeom prst="ellipse">
                <a:avLst/>
              </a:prstGeom>
              <a:solidFill>
                <a:srgbClr val="0033CC"/>
              </a:soli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42" name="Group 206"/>
            <p:cNvGrpSpPr>
              <a:grpSpLocks/>
            </p:cNvGrpSpPr>
            <p:nvPr/>
          </p:nvGrpSpPr>
          <p:grpSpPr bwMode="auto">
            <a:xfrm rot="-3951844">
              <a:off x="1424" y="1847"/>
              <a:ext cx="90" cy="261"/>
              <a:chOff x="2199" y="3124"/>
              <a:chExt cx="90" cy="261"/>
            </a:xfrm>
          </p:grpSpPr>
          <p:sp>
            <p:nvSpPr>
              <p:cNvPr id="40143" name="Line 207"/>
              <p:cNvSpPr>
                <a:spLocks noChangeShapeType="1"/>
              </p:cNvSpPr>
              <p:nvPr/>
            </p:nvSpPr>
            <p:spPr bwMode="auto">
              <a:xfrm>
                <a:off x="2245" y="3124"/>
                <a:ext cx="0" cy="261"/>
              </a:xfrm>
              <a:prstGeom prst="line">
                <a:avLst/>
              </a:prstGeom>
              <a:noFill/>
              <a:ln w="22225">
                <a:solidFill>
                  <a:srgbClr val="0033CC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4" name="Oval 208"/>
              <p:cNvSpPr>
                <a:spLocks noChangeArrowheads="1"/>
              </p:cNvSpPr>
              <p:nvPr/>
            </p:nvSpPr>
            <p:spPr bwMode="auto">
              <a:xfrm>
                <a:off x="2199" y="3177"/>
                <a:ext cx="90" cy="91"/>
              </a:xfrm>
              <a:prstGeom prst="ellipse">
                <a:avLst/>
              </a:prstGeom>
              <a:solidFill>
                <a:srgbClr val="0033CC"/>
              </a:soli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0145" name="Group 209"/>
            <p:cNvGrpSpPr>
              <a:grpSpLocks/>
            </p:cNvGrpSpPr>
            <p:nvPr/>
          </p:nvGrpSpPr>
          <p:grpSpPr bwMode="auto">
            <a:xfrm rot="14567343">
              <a:off x="1347" y="2452"/>
              <a:ext cx="90" cy="261"/>
              <a:chOff x="2199" y="3124"/>
              <a:chExt cx="90" cy="261"/>
            </a:xfrm>
          </p:grpSpPr>
          <p:sp>
            <p:nvSpPr>
              <p:cNvPr id="40146" name="Line 210"/>
              <p:cNvSpPr>
                <a:spLocks noChangeShapeType="1"/>
              </p:cNvSpPr>
              <p:nvPr/>
            </p:nvSpPr>
            <p:spPr bwMode="auto">
              <a:xfrm>
                <a:off x="2245" y="3124"/>
                <a:ext cx="0" cy="261"/>
              </a:xfrm>
              <a:prstGeom prst="line">
                <a:avLst/>
              </a:prstGeom>
              <a:noFill/>
              <a:ln w="22225">
                <a:solidFill>
                  <a:srgbClr val="0033CC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47" name="Oval 211"/>
              <p:cNvSpPr>
                <a:spLocks noChangeArrowheads="1"/>
              </p:cNvSpPr>
              <p:nvPr/>
            </p:nvSpPr>
            <p:spPr bwMode="auto">
              <a:xfrm>
                <a:off x="2199" y="3177"/>
                <a:ext cx="90" cy="91"/>
              </a:xfrm>
              <a:prstGeom prst="ellipse">
                <a:avLst/>
              </a:prstGeom>
              <a:solidFill>
                <a:srgbClr val="0033CC"/>
              </a:soli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3E3E717C-229D-4DF4-98C4-536E965ADC87}"/>
              </a:ext>
            </a:extLst>
          </p:cNvPr>
          <p:cNvSpPr/>
          <p:nvPr/>
        </p:nvSpPr>
        <p:spPr>
          <a:xfrm>
            <a:off x="579471" y="1415853"/>
            <a:ext cx="331024" cy="17067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xmlns="" id="{071EDEF3-F9AF-45AC-ADAE-79BDD4939EB4}"/>
              </a:ext>
            </a:extLst>
          </p:cNvPr>
          <p:cNvSpPr/>
          <p:nvPr/>
        </p:nvSpPr>
        <p:spPr>
          <a:xfrm>
            <a:off x="720792" y="4856836"/>
            <a:ext cx="331024" cy="170675"/>
          </a:xfrm>
          <a:prstGeom prst="rightArrow">
            <a:avLst/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69DDA1D-498A-4114-BC26-91A204B1C6FA}"/>
                  </a:ext>
                </a:extLst>
              </p:cNvPr>
              <p:cNvSpPr txBox="1"/>
              <p:nvPr/>
            </p:nvSpPr>
            <p:spPr>
              <a:xfrm>
                <a:off x="3224608" y="5496128"/>
                <a:ext cx="26221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acc>
                            <m:accPr>
                              <m:chr m:val="̂"/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acc>
                            <m:accPr>
                              <m:chr m:val="̂"/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  <m:acc>
                            <m:accPr>
                              <m:chr m:val="̂"/>
                              <m:ctrlPr>
                                <a:rPr lang="en-GB" sz="20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9DDA1D-498A-4114-BC26-91A204B1C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608" y="5496128"/>
                <a:ext cx="2622128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860" t="-26000" r="-9535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AC37DE-68BA-4811-A215-18A1865E5B38}"/>
              </a:ext>
            </a:extLst>
          </p:cNvPr>
          <p:cNvSpPr txBox="1"/>
          <p:nvPr/>
        </p:nvSpPr>
        <p:spPr>
          <a:xfrm>
            <a:off x="2672024" y="6147003"/>
            <a:ext cx="2730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Field gradient in </a:t>
            </a:r>
            <a:r>
              <a:rPr lang="en-GB" dirty="0" err="1"/>
              <a:t>xy</a:t>
            </a:r>
            <a:r>
              <a:rPr lang="en-GB" dirty="0"/>
              <a:t>-plane, typically ~10G/cm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72935E5-CA34-4D30-92E2-38990C770994}"/>
              </a:ext>
            </a:extLst>
          </p:cNvPr>
          <p:cNvSpPr/>
          <p:nvPr/>
        </p:nvSpPr>
        <p:spPr>
          <a:xfrm>
            <a:off x="3735638" y="5499152"/>
            <a:ext cx="243864" cy="3286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DBAD8DB-10A0-487C-8CE2-436049E3C4A1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3669146" y="5827764"/>
            <a:ext cx="188424" cy="3319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DF5522F-A064-4E5C-83D6-6C19B4EA66B4}"/>
              </a:ext>
            </a:extLst>
          </p:cNvPr>
          <p:cNvGrpSpPr/>
          <p:nvPr/>
        </p:nvGrpSpPr>
        <p:grpSpPr>
          <a:xfrm>
            <a:off x="6490803" y="693852"/>
            <a:ext cx="4185367" cy="5232388"/>
            <a:chOff x="4966802" y="693852"/>
            <a:chExt cx="4185367" cy="5232388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C64893BC-6DE2-4C7A-B047-594A5AE249D3}"/>
                </a:ext>
              </a:extLst>
            </p:cNvPr>
            <p:cNvSpPr txBox="1"/>
            <p:nvPr/>
          </p:nvSpPr>
          <p:spPr>
            <a:xfrm>
              <a:off x="6642277" y="693852"/>
              <a:ext cx="8746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beams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227695B5-F5AA-499C-A283-203C689CD7BD}"/>
                </a:ext>
              </a:extLst>
            </p:cNvPr>
            <p:cNvGrpSpPr/>
            <p:nvPr/>
          </p:nvGrpSpPr>
          <p:grpSpPr>
            <a:xfrm>
              <a:off x="4966802" y="964183"/>
              <a:ext cx="4185367" cy="4962057"/>
              <a:chOff x="4966802" y="964183"/>
              <a:chExt cx="4185367" cy="496205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E0E19C6D-238D-4409-AFBC-2973BE1EBEC9}"/>
                  </a:ext>
                </a:extLst>
              </p:cNvPr>
              <p:cNvGrpSpPr/>
              <p:nvPr/>
            </p:nvGrpSpPr>
            <p:grpSpPr>
              <a:xfrm>
                <a:off x="4966802" y="964183"/>
                <a:ext cx="4185367" cy="3919052"/>
                <a:chOff x="4966802" y="964183"/>
                <a:chExt cx="4185367" cy="3919052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35FFE56B-F172-45A4-9071-C77F4B6F88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00631" y="964183"/>
                  <a:ext cx="4151538" cy="3919052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xmlns="" id="{22B097AC-8A95-49F5-A2E4-BA86F15B2900}"/>
                    </a:ext>
                  </a:extLst>
                </p:cNvPr>
                <p:cNvSpPr/>
                <p:nvPr/>
              </p:nvSpPr>
              <p:spPr>
                <a:xfrm>
                  <a:off x="4966802" y="964183"/>
                  <a:ext cx="281059" cy="1774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0696B5E-6731-4FED-A873-1ECD4C939F1A}"/>
                  </a:ext>
                </a:extLst>
              </p:cNvPr>
              <p:cNvSpPr txBox="1"/>
              <p:nvPr/>
            </p:nvSpPr>
            <p:spPr>
              <a:xfrm>
                <a:off x="6548467" y="4835267"/>
                <a:ext cx="874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beams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140DB4B-7F8F-4EBA-AD2F-95C3AF09D942}"/>
                  </a:ext>
                </a:extLst>
              </p:cNvPr>
              <p:cNvSpPr txBox="1"/>
              <p:nvPr/>
            </p:nvSpPr>
            <p:spPr>
              <a:xfrm>
                <a:off x="8026908" y="3948480"/>
                <a:ext cx="8746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B-field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F9B48182-7830-4380-841E-E62B32CED1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27927" y="3621773"/>
                <a:ext cx="518714" cy="41211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E631E8FF-94D5-4FC5-911D-13CE3DEC3E70}"/>
                  </a:ext>
                </a:extLst>
              </p:cNvPr>
              <p:cNvCxnSpPr/>
              <p:nvPr/>
            </p:nvCxnSpPr>
            <p:spPr>
              <a:xfrm>
                <a:off x="6548467" y="5496127"/>
                <a:ext cx="82920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>
                <a:extLst>
                  <a:ext uri="{FF2B5EF4-FFF2-40B4-BE49-F238E27FC236}">
                    <a16:creationId xmlns:a16="http://schemas.microsoft.com/office/drawing/2014/main" xmlns="" id="{01722C06-A7DD-4447-9474-4D34E5A63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8467" y="5742571"/>
                <a:ext cx="527933" cy="0"/>
              </a:xfrm>
              <a:prstGeom prst="straightConnector1">
                <a:avLst/>
              </a:prstGeom>
              <a:ln w="28575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926432F1-73A0-471F-B273-7E558648CDF1}"/>
                  </a:ext>
                </a:extLst>
              </p:cNvPr>
              <p:cNvSpPr txBox="1"/>
              <p:nvPr/>
            </p:nvSpPr>
            <p:spPr>
              <a:xfrm>
                <a:off x="7440339" y="5304158"/>
                <a:ext cx="998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k-vector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AC723FDC-803E-44E4-82B9-3E3024653D3B}"/>
                  </a:ext>
                </a:extLst>
              </p:cNvPr>
              <p:cNvSpPr txBox="1"/>
              <p:nvPr/>
            </p:nvSpPr>
            <p:spPr>
              <a:xfrm>
                <a:off x="7440339" y="5556908"/>
                <a:ext cx="14206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photon-spin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86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824837" y="8502"/>
            <a:ext cx="26979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sz="3200" dirty="0">
                <a:solidFill>
                  <a:srgbClr val="0033CC"/>
                </a:solidFill>
              </a:rPr>
              <a:t>Force in a MOT</a:t>
            </a:r>
          </a:p>
        </p:txBody>
      </p:sp>
      <p:grpSp>
        <p:nvGrpSpPr>
          <p:cNvPr id="29373" name="Group 20157"/>
          <p:cNvGrpSpPr>
            <a:grpSpLocks/>
          </p:cNvGrpSpPr>
          <p:nvPr/>
        </p:nvGrpSpPr>
        <p:grpSpPr bwMode="auto">
          <a:xfrm>
            <a:off x="5608176" y="558485"/>
            <a:ext cx="4737100" cy="1022350"/>
            <a:chOff x="2653" y="842"/>
            <a:chExt cx="2984" cy="644"/>
          </a:xfrm>
        </p:grpSpPr>
        <p:grpSp>
          <p:nvGrpSpPr>
            <p:cNvPr id="29371" name="Group 20155"/>
            <p:cNvGrpSpPr>
              <a:grpSpLocks/>
            </p:cNvGrpSpPr>
            <p:nvPr/>
          </p:nvGrpSpPr>
          <p:grpSpPr bwMode="auto">
            <a:xfrm>
              <a:off x="3878" y="1117"/>
              <a:ext cx="1759" cy="369"/>
              <a:chOff x="3878" y="1117"/>
              <a:chExt cx="1759" cy="369"/>
            </a:xfrm>
          </p:grpSpPr>
          <p:grpSp>
            <p:nvGrpSpPr>
              <p:cNvPr id="5129" name="Group 9"/>
              <p:cNvGrpSpPr>
                <a:grpSpLocks/>
              </p:cNvGrpSpPr>
              <p:nvPr/>
            </p:nvGrpSpPr>
            <p:grpSpPr bwMode="auto">
              <a:xfrm>
                <a:off x="3878" y="1117"/>
                <a:ext cx="1759" cy="93"/>
                <a:chOff x="3684" y="890"/>
                <a:chExt cx="1759" cy="93"/>
              </a:xfrm>
            </p:grpSpPr>
            <p:sp>
              <p:nvSpPr>
                <p:cNvPr id="5130" name="Freeform 10"/>
                <p:cNvSpPr>
                  <a:spLocks/>
                </p:cNvSpPr>
                <p:nvPr/>
              </p:nvSpPr>
              <p:spPr bwMode="auto">
                <a:xfrm>
                  <a:off x="3684" y="890"/>
                  <a:ext cx="511" cy="93"/>
                </a:xfrm>
                <a:custGeom>
                  <a:avLst/>
                  <a:gdLst/>
                  <a:ahLst/>
                  <a:cxnLst>
                    <a:cxn ang="0">
                      <a:pos x="511" y="44"/>
                    </a:cxn>
                    <a:cxn ang="0">
                      <a:pos x="468" y="16"/>
                    </a:cxn>
                    <a:cxn ang="0">
                      <a:pos x="409" y="0"/>
                    </a:cxn>
                    <a:cxn ang="0">
                      <a:pos x="350" y="16"/>
                    </a:cxn>
                    <a:cxn ang="0">
                      <a:pos x="314" y="43"/>
                    </a:cxn>
                    <a:cxn ang="0">
                      <a:pos x="274" y="72"/>
                    </a:cxn>
                    <a:cxn ang="0">
                      <a:pos x="212" y="91"/>
                    </a:cxn>
                    <a:cxn ang="0">
                      <a:pos x="120" y="58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11" h="93">
                      <a:moveTo>
                        <a:pt x="511" y="44"/>
                      </a:moveTo>
                      <a:cubicBezTo>
                        <a:pt x="504" y="39"/>
                        <a:pt x="486" y="23"/>
                        <a:pt x="468" y="16"/>
                      </a:cubicBezTo>
                      <a:cubicBezTo>
                        <a:pt x="451" y="8"/>
                        <a:pt x="429" y="0"/>
                        <a:pt x="409" y="0"/>
                      </a:cubicBezTo>
                      <a:cubicBezTo>
                        <a:pt x="390" y="0"/>
                        <a:pt x="365" y="9"/>
                        <a:pt x="350" y="16"/>
                      </a:cubicBezTo>
                      <a:cubicBezTo>
                        <a:pt x="334" y="23"/>
                        <a:pt x="327" y="34"/>
                        <a:pt x="314" y="43"/>
                      </a:cubicBezTo>
                      <a:cubicBezTo>
                        <a:pt x="301" y="53"/>
                        <a:pt x="291" y="64"/>
                        <a:pt x="274" y="72"/>
                      </a:cubicBezTo>
                      <a:cubicBezTo>
                        <a:pt x="256" y="80"/>
                        <a:pt x="238" y="93"/>
                        <a:pt x="212" y="91"/>
                      </a:cubicBezTo>
                      <a:cubicBezTo>
                        <a:pt x="186" y="89"/>
                        <a:pt x="155" y="64"/>
                        <a:pt x="120" y="58"/>
                      </a:cubicBezTo>
                      <a:cubicBezTo>
                        <a:pt x="85" y="52"/>
                        <a:pt x="25" y="53"/>
                        <a:pt x="0" y="52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 type="stealth" w="lg" len="lg"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31" name="Freeform 11"/>
                <p:cNvSpPr>
                  <a:spLocks/>
                </p:cNvSpPr>
                <p:nvPr/>
              </p:nvSpPr>
              <p:spPr bwMode="auto">
                <a:xfrm>
                  <a:off x="4195" y="890"/>
                  <a:ext cx="417" cy="91"/>
                </a:xfrm>
                <a:custGeom>
                  <a:avLst/>
                  <a:gdLst/>
                  <a:ahLst/>
                  <a:cxnLst>
                    <a:cxn ang="0">
                      <a:pos x="851" y="189"/>
                    </a:cxn>
                    <a:cxn ang="0">
                      <a:pos x="759" y="71"/>
                    </a:cxn>
                    <a:cxn ang="0">
                      <a:pos x="638" y="0"/>
                    </a:cxn>
                    <a:cxn ang="0">
                      <a:pos x="516" y="73"/>
                    </a:cxn>
                    <a:cxn ang="0">
                      <a:pos x="443" y="195"/>
                    </a:cxn>
                    <a:cxn ang="0">
                      <a:pos x="360" y="325"/>
                    </a:cxn>
                    <a:cxn ang="0">
                      <a:pos x="234" y="409"/>
                    </a:cxn>
                    <a:cxn ang="0">
                      <a:pos x="90" y="325"/>
                    </a:cxn>
                    <a:cxn ang="0">
                      <a:pos x="0" y="193"/>
                    </a:cxn>
                  </a:cxnLst>
                  <a:rect l="0" t="0" r="r" b="b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32" name="Freeform 12"/>
                <p:cNvSpPr>
                  <a:spLocks/>
                </p:cNvSpPr>
                <p:nvPr/>
              </p:nvSpPr>
              <p:spPr bwMode="auto">
                <a:xfrm>
                  <a:off x="4618" y="890"/>
                  <a:ext cx="408" cy="91"/>
                </a:xfrm>
                <a:custGeom>
                  <a:avLst/>
                  <a:gdLst/>
                  <a:ahLst/>
                  <a:cxnLst>
                    <a:cxn ang="0">
                      <a:pos x="835" y="199"/>
                    </a:cxn>
                    <a:cxn ang="0">
                      <a:pos x="748" y="71"/>
                    </a:cxn>
                    <a:cxn ang="0">
                      <a:pos x="627" y="0"/>
                    </a:cxn>
                    <a:cxn ang="0">
                      <a:pos x="505" y="73"/>
                    </a:cxn>
                    <a:cxn ang="0">
                      <a:pos x="432" y="195"/>
                    </a:cxn>
                    <a:cxn ang="0">
                      <a:pos x="349" y="325"/>
                    </a:cxn>
                    <a:cxn ang="0">
                      <a:pos x="223" y="409"/>
                    </a:cxn>
                    <a:cxn ang="0">
                      <a:pos x="79" y="325"/>
                    </a:cxn>
                    <a:cxn ang="0">
                      <a:pos x="0" y="208"/>
                    </a:cxn>
                  </a:cxnLst>
                  <a:rect l="0" t="0" r="r" b="b"/>
                  <a:pathLst>
                    <a:path w="835" h="409">
                      <a:moveTo>
                        <a:pt x="835" y="199"/>
                      </a:moveTo>
                      <a:cubicBezTo>
                        <a:pt x="820" y="175"/>
                        <a:pt x="783" y="104"/>
                        <a:pt x="748" y="71"/>
                      </a:cubicBezTo>
                      <a:cubicBezTo>
                        <a:pt x="713" y="38"/>
                        <a:pt x="667" y="0"/>
                        <a:pt x="627" y="0"/>
                      </a:cubicBezTo>
                      <a:cubicBezTo>
                        <a:pt x="587" y="0"/>
                        <a:pt x="537" y="41"/>
                        <a:pt x="505" y="73"/>
                      </a:cubicBezTo>
                      <a:cubicBezTo>
                        <a:pt x="473" y="105"/>
                        <a:pt x="458" y="153"/>
                        <a:pt x="432" y="195"/>
                      </a:cubicBezTo>
                      <a:cubicBezTo>
                        <a:pt x="406" y="237"/>
                        <a:pt x="384" y="289"/>
                        <a:pt x="349" y="325"/>
                      </a:cubicBezTo>
                      <a:cubicBezTo>
                        <a:pt x="314" y="361"/>
                        <a:pt x="268" y="409"/>
                        <a:pt x="223" y="409"/>
                      </a:cubicBezTo>
                      <a:cubicBezTo>
                        <a:pt x="178" y="409"/>
                        <a:pt x="116" y="358"/>
                        <a:pt x="79" y="325"/>
                      </a:cubicBezTo>
                      <a:cubicBezTo>
                        <a:pt x="42" y="292"/>
                        <a:pt x="16" y="232"/>
                        <a:pt x="0" y="208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33" name="Freeform 13"/>
                <p:cNvSpPr>
                  <a:spLocks/>
                </p:cNvSpPr>
                <p:nvPr/>
              </p:nvSpPr>
              <p:spPr bwMode="auto">
                <a:xfrm>
                  <a:off x="5026" y="890"/>
                  <a:ext cx="417" cy="91"/>
                </a:xfrm>
                <a:custGeom>
                  <a:avLst/>
                  <a:gdLst/>
                  <a:ahLst/>
                  <a:cxnLst>
                    <a:cxn ang="0">
                      <a:pos x="851" y="189"/>
                    </a:cxn>
                    <a:cxn ang="0">
                      <a:pos x="759" y="71"/>
                    </a:cxn>
                    <a:cxn ang="0">
                      <a:pos x="638" y="0"/>
                    </a:cxn>
                    <a:cxn ang="0">
                      <a:pos x="516" y="73"/>
                    </a:cxn>
                    <a:cxn ang="0">
                      <a:pos x="443" y="195"/>
                    </a:cxn>
                    <a:cxn ang="0">
                      <a:pos x="360" y="325"/>
                    </a:cxn>
                    <a:cxn ang="0">
                      <a:pos x="234" y="409"/>
                    </a:cxn>
                    <a:cxn ang="0">
                      <a:pos x="90" y="325"/>
                    </a:cxn>
                    <a:cxn ang="0">
                      <a:pos x="0" y="193"/>
                    </a:cxn>
                  </a:cxnLst>
                  <a:rect l="0" t="0" r="r" b="b"/>
                  <a:pathLst>
                    <a:path w="851" h="409">
                      <a:moveTo>
                        <a:pt x="851" y="189"/>
                      </a:moveTo>
                      <a:cubicBezTo>
                        <a:pt x="836" y="169"/>
                        <a:pt x="795" y="102"/>
                        <a:pt x="759" y="71"/>
                      </a:cubicBezTo>
                      <a:cubicBezTo>
                        <a:pt x="724" y="39"/>
                        <a:pt x="678" y="0"/>
                        <a:pt x="638" y="0"/>
                      </a:cubicBezTo>
                      <a:cubicBezTo>
                        <a:pt x="598" y="0"/>
                        <a:pt x="548" y="41"/>
                        <a:pt x="516" y="73"/>
                      </a:cubicBezTo>
                      <a:cubicBezTo>
                        <a:pt x="484" y="105"/>
                        <a:pt x="469" y="153"/>
                        <a:pt x="443" y="195"/>
                      </a:cubicBezTo>
                      <a:cubicBezTo>
                        <a:pt x="417" y="237"/>
                        <a:pt x="395" y="289"/>
                        <a:pt x="360" y="325"/>
                      </a:cubicBezTo>
                      <a:cubicBezTo>
                        <a:pt x="325" y="361"/>
                        <a:pt x="279" y="409"/>
                        <a:pt x="234" y="409"/>
                      </a:cubicBezTo>
                      <a:cubicBezTo>
                        <a:pt x="189" y="409"/>
                        <a:pt x="129" y="361"/>
                        <a:pt x="90" y="325"/>
                      </a:cubicBezTo>
                      <a:cubicBezTo>
                        <a:pt x="51" y="289"/>
                        <a:pt x="19" y="220"/>
                        <a:pt x="0" y="193"/>
                      </a:cubicBezTo>
                    </a:path>
                  </a:pathLst>
                </a:cu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5134" name="Text Box 14"/>
              <p:cNvSpPr txBox="1">
                <a:spLocks noChangeArrowheads="1"/>
              </p:cNvSpPr>
              <p:nvPr/>
            </p:nvSpPr>
            <p:spPr bwMode="auto">
              <a:xfrm>
                <a:off x="4332" y="1253"/>
                <a:ext cx="76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/>
                  <a:t>laser beam</a:t>
                </a:r>
              </a:p>
            </p:txBody>
          </p:sp>
        </p:grpSp>
        <p:grpSp>
          <p:nvGrpSpPr>
            <p:cNvPr id="29353" name="Group 20137"/>
            <p:cNvGrpSpPr>
              <a:grpSpLocks/>
            </p:cNvGrpSpPr>
            <p:nvPr/>
          </p:nvGrpSpPr>
          <p:grpSpPr bwMode="auto">
            <a:xfrm>
              <a:off x="2653" y="935"/>
              <a:ext cx="1055" cy="448"/>
              <a:chOff x="1474" y="935"/>
              <a:chExt cx="1055" cy="448"/>
            </a:xfrm>
          </p:grpSpPr>
          <p:grpSp>
            <p:nvGrpSpPr>
              <p:cNvPr id="5142" name="Group 22"/>
              <p:cNvGrpSpPr>
                <a:grpSpLocks/>
              </p:cNvGrpSpPr>
              <p:nvPr/>
            </p:nvGrpSpPr>
            <p:grpSpPr bwMode="auto">
              <a:xfrm rot="-1284221">
                <a:off x="1474" y="935"/>
                <a:ext cx="463" cy="448"/>
                <a:chOff x="833" y="2333"/>
                <a:chExt cx="463" cy="448"/>
              </a:xfrm>
            </p:grpSpPr>
            <p:sp>
              <p:nvSpPr>
                <p:cNvPr id="5138" name="Oval 18"/>
                <p:cNvSpPr>
                  <a:spLocks noChangeArrowheads="1"/>
                </p:cNvSpPr>
                <p:nvPr/>
              </p:nvSpPr>
              <p:spPr bwMode="auto">
                <a:xfrm rot="1921577">
                  <a:off x="995" y="2502"/>
                  <a:ext cx="133" cy="13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EA298"/>
                    </a:gs>
                    <a:gs pos="100000">
                      <a:srgbClr val="FE0000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39" name="Freeform 19"/>
                <p:cNvSpPr>
                  <a:spLocks/>
                </p:cNvSpPr>
                <p:nvPr/>
              </p:nvSpPr>
              <p:spPr bwMode="auto">
                <a:xfrm rot="2401316">
                  <a:off x="848" y="2487"/>
                  <a:ext cx="448" cy="166"/>
                </a:xfrm>
                <a:custGeom>
                  <a:avLst/>
                  <a:gdLst/>
                  <a:ahLst/>
                  <a:cxnLst>
                    <a:cxn ang="0">
                      <a:pos x="368" y="215"/>
                    </a:cxn>
                    <a:cxn ang="0">
                      <a:pos x="524" y="237"/>
                    </a:cxn>
                    <a:cxn ang="0">
                      <a:pos x="615" y="206"/>
                    </a:cxn>
                    <a:cxn ang="0">
                      <a:pos x="353" y="69"/>
                    </a:cxn>
                    <a:cxn ang="0">
                      <a:pos x="32" y="33"/>
                    </a:cxn>
                    <a:cxn ang="0">
                      <a:pos x="97" y="112"/>
                    </a:cxn>
                    <a:cxn ang="0">
                      <a:pos x="214" y="170"/>
                    </a:cxn>
                  </a:cxnLst>
                  <a:rect l="0" t="0" r="r" b="b"/>
                  <a:pathLst>
                    <a:path w="644" h="238">
                      <a:moveTo>
                        <a:pt x="368" y="215"/>
                      </a:moveTo>
                      <a:cubicBezTo>
                        <a:pt x="412" y="224"/>
                        <a:pt x="483" y="238"/>
                        <a:pt x="524" y="237"/>
                      </a:cubicBezTo>
                      <a:cubicBezTo>
                        <a:pt x="565" y="236"/>
                        <a:pt x="644" y="234"/>
                        <a:pt x="615" y="206"/>
                      </a:cubicBezTo>
                      <a:cubicBezTo>
                        <a:pt x="634" y="174"/>
                        <a:pt x="524" y="118"/>
                        <a:pt x="353" y="69"/>
                      </a:cubicBezTo>
                      <a:cubicBezTo>
                        <a:pt x="183" y="20"/>
                        <a:pt x="51" y="0"/>
                        <a:pt x="32" y="33"/>
                      </a:cubicBezTo>
                      <a:cubicBezTo>
                        <a:pt x="0" y="46"/>
                        <a:pt x="69" y="91"/>
                        <a:pt x="97" y="112"/>
                      </a:cubicBezTo>
                      <a:cubicBezTo>
                        <a:pt x="127" y="135"/>
                        <a:pt x="193" y="160"/>
                        <a:pt x="214" y="17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Freeform 20"/>
                <p:cNvSpPr>
                  <a:spLocks/>
                </p:cNvSpPr>
                <p:nvPr/>
              </p:nvSpPr>
              <p:spPr bwMode="auto">
                <a:xfrm rot="-4498772">
                  <a:off x="836" y="2474"/>
                  <a:ext cx="448" cy="166"/>
                </a:xfrm>
                <a:custGeom>
                  <a:avLst/>
                  <a:gdLst/>
                  <a:ahLst/>
                  <a:cxnLst>
                    <a:cxn ang="0">
                      <a:pos x="368" y="215"/>
                    </a:cxn>
                    <a:cxn ang="0">
                      <a:pos x="524" y="237"/>
                    </a:cxn>
                    <a:cxn ang="0">
                      <a:pos x="615" y="206"/>
                    </a:cxn>
                    <a:cxn ang="0">
                      <a:pos x="353" y="69"/>
                    </a:cxn>
                    <a:cxn ang="0">
                      <a:pos x="32" y="33"/>
                    </a:cxn>
                    <a:cxn ang="0">
                      <a:pos x="97" y="112"/>
                    </a:cxn>
                    <a:cxn ang="0">
                      <a:pos x="214" y="170"/>
                    </a:cxn>
                  </a:cxnLst>
                  <a:rect l="0" t="0" r="r" b="b"/>
                  <a:pathLst>
                    <a:path w="644" h="238">
                      <a:moveTo>
                        <a:pt x="368" y="215"/>
                      </a:moveTo>
                      <a:cubicBezTo>
                        <a:pt x="412" y="224"/>
                        <a:pt x="483" y="238"/>
                        <a:pt x="524" y="237"/>
                      </a:cubicBezTo>
                      <a:cubicBezTo>
                        <a:pt x="565" y="236"/>
                        <a:pt x="644" y="234"/>
                        <a:pt x="615" y="206"/>
                      </a:cubicBezTo>
                      <a:cubicBezTo>
                        <a:pt x="634" y="174"/>
                        <a:pt x="524" y="118"/>
                        <a:pt x="353" y="69"/>
                      </a:cubicBezTo>
                      <a:cubicBezTo>
                        <a:pt x="183" y="20"/>
                        <a:pt x="51" y="0"/>
                        <a:pt x="32" y="33"/>
                      </a:cubicBezTo>
                      <a:cubicBezTo>
                        <a:pt x="0" y="46"/>
                        <a:pt x="69" y="91"/>
                        <a:pt x="97" y="112"/>
                      </a:cubicBezTo>
                      <a:cubicBezTo>
                        <a:pt x="127" y="135"/>
                        <a:pt x="193" y="160"/>
                        <a:pt x="214" y="17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Freeform 21"/>
                <p:cNvSpPr>
                  <a:spLocks/>
                </p:cNvSpPr>
                <p:nvPr/>
              </p:nvSpPr>
              <p:spPr bwMode="auto">
                <a:xfrm rot="-12150981">
                  <a:off x="833" y="2491"/>
                  <a:ext cx="448" cy="165"/>
                </a:xfrm>
                <a:custGeom>
                  <a:avLst/>
                  <a:gdLst/>
                  <a:ahLst/>
                  <a:cxnLst>
                    <a:cxn ang="0">
                      <a:pos x="368" y="215"/>
                    </a:cxn>
                    <a:cxn ang="0">
                      <a:pos x="524" y="237"/>
                    </a:cxn>
                    <a:cxn ang="0">
                      <a:pos x="615" y="206"/>
                    </a:cxn>
                    <a:cxn ang="0">
                      <a:pos x="353" y="69"/>
                    </a:cxn>
                    <a:cxn ang="0">
                      <a:pos x="32" y="33"/>
                    </a:cxn>
                    <a:cxn ang="0">
                      <a:pos x="97" y="112"/>
                    </a:cxn>
                    <a:cxn ang="0">
                      <a:pos x="214" y="170"/>
                    </a:cxn>
                  </a:cxnLst>
                  <a:rect l="0" t="0" r="r" b="b"/>
                  <a:pathLst>
                    <a:path w="644" h="238">
                      <a:moveTo>
                        <a:pt x="368" y="215"/>
                      </a:moveTo>
                      <a:cubicBezTo>
                        <a:pt x="412" y="224"/>
                        <a:pt x="483" y="238"/>
                        <a:pt x="524" y="237"/>
                      </a:cubicBezTo>
                      <a:cubicBezTo>
                        <a:pt x="565" y="236"/>
                        <a:pt x="644" y="234"/>
                        <a:pt x="615" y="206"/>
                      </a:cubicBezTo>
                      <a:cubicBezTo>
                        <a:pt x="634" y="174"/>
                        <a:pt x="524" y="118"/>
                        <a:pt x="353" y="69"/>
                      </a:cubicBezTo>
                      <a:cubicBezTo>
                        <a:pt x="183" y="20"/>
                        <a:pt x="51" y="0"/>
                        <a:pt x="32" y="33"/>
                      </a:cubicBezTo>
                      <a:cubicBezTo>
                        <a:pt x="0" y="46"/>
                        <a:pt x="69" y="91"/>
                        <a:pt x="97" y="112"/>
                      </a:cubicBezTo>
                      <a:cubicBezTo>
                        <a:pt x="127" y="135"/>
                        <a:pt x="193" y="160"/>
                        <a:pt x="214" y="17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44" name="AutoShape 24"/>
              <p:cNvSpPr>
                <a:spLocks noChangeArrowheads="1"/>
              </p:cNvSpPr>
              <p:nvPr/>
            </p:nvSpPr>
            <p:spPr bwMode="auto">
              <a:xfrm>
                <a:off x="1927" y="1071"/>
                <a:ext cx="453" cy="181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2336" y="1026"/>
                <a:ext cx="19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 b="1"/>
                  <a:t>v</a:t>
                </a:r>
              </a:p>
            </p:txBody>
          </p:sp>
        </p:grpSp>
        <p:sp>
          <p:nvSpPr>
            <p:cNvPr id="29356" name="Text Box 20140"/>
            <p:cNvSpPr txBox="1">
              <a:spLocks noChangeArrowheads="1"/>
            </p:cNvSpPr>
            <p:nvPr/>
          </p:nvSpPr>
          <p:spPr bwMode="auto">
            <a:xfrm>
              <a:off x="4253" y="842"/>
              <a:ext cx="87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Red detuned</a:t>
              </a:r>
            </a:p>
          </p:txBody>
        </p:sp>
      </p:grpSp>
      <p:grpSp>
        <p:nvGrpSpPr>
          <p:cNvPr id="29361" name="Group 20145"/>
          <p:cNvGrpSpPr>
            <a:grpSpLocks/>
          </p:cNvGrpSpPr>
          <p:nvPr/>
        </p:nvGrpSpPr>
        <p:grpSpPr bwMode="auto">
          <a:xfrm flipH="1">
            <a:off x="2345864" y="1006132"/>
            <a:ext cx="2792413" cy="147638"/>
            <a:chOff x="3684" y="890"/>
            <a:chExt cx="1759" cy="93"/>
          </a:xfrm>
        </p:grpSpPr>
        <p:sp>
          <p:nvSpPr>
            <p:cNvPr id="29362" name="Freeform 20146"/>
            <p:cNvSpPr>
              <a:spLocks/>
            </p:cNvSpPr>
            <p:nvPr/>
          </p:nvSpPr>
          <p:spPr bwMode="auto">
            <a:xfrm>
              <a:off x="3684" y="890"/>
              <a:ext cx="511" cy="93"/>
            </a:xfrm>
            <a:custGeom>
              <a:avLst/>
              <a:gdLst/>
              <a:ahLst/>
              <a:cxnLst>
                <a:cxn ang="0">
                  <a:pos x="511" y="44"/>
                </a:cxn>
                <a:cxn ang="0">
                  <a:pos x="468" y="16"/>
                </a:cxn>
                <a:cxn ang="0">
                  <a:pos x="409" y="0"/>
                </a:cxn>
                <a:cxn ang="0">
                  <a:pos x="350" y="16"/>
                </a:cxn>
                <a:cxn ang="0">
                  <a:pos x="314" y="43"/>
                </a:cxn>
                <a:cxn ang="0">
                  <a:pos x="274" y="72"/>
                </a:cxn>
                <a:cxn ang="0">
                  <a:pos x="212" y="91"/>
                </a:cxn>
                <a:cxn ang="0">
                  <a:pos x="120" y="58"/>
                </a:cxn>
                <a:cxn ang="0">
                  <a:pos x="0" y="52"/>
                </a:cxn>
              </a:cxnLst>
              <a:rect l="0" t="0" r="r" b="b"/>
              <a:pathLst>
                <a:path w="511" h="93">
                  <a:moveTo>
                    <a:pt x="511" y="44"/>
                  </a:moveTo>
                  <a:cubicBezTo>
                    <a:pt x="504" y="39"/>
                    <a:pt x="486" y="23"/>
                    <a:pt x="468" y="16"/>
                  </a:cubicBezTo>
                  <a:cubicBezTo>
                    <a:pt x="451" y="8"/>
                    <a:pt x="429" y="0"/>
                    <a:pt x="409" y="0"/>
                  </a:cubicBezTo>
                  <a:cubicBezTo>
                    <a:pt x="390" y="0"/>
                    <a:pt x="365" y="9"/>
                    <a:pt x="350" y="16"/>
                  </a:cubicBezTo>
                  <a:cubicBezTo>
                    <a:pt x="334" y="23"/>
                    <a:pt x="327" y="34"/>
                    <a:pt x="314" y="43"/>
                  </a:cubicBezTo>
                  <a:cubicBezTo>
                    <a:pt x="301" y="53"/>
                    <a:pt x="291" y="64"/>
                    <a:pt x="274" y="72"/>
                  </a:cubicBezTo>
                  <a:cubicBezTo>
                    <a:pt x="256" y="80"/>
                    <a:pt x="238" y="93"/>
                    <a:pt x="212" y="91"/>
                  </a:cubicBezTo>
                  <a:cubicBezTo>
                    <a:pt x="186" y="89"/>
                    <a:pt x="155" y="64"/>
                    <a:pt x="120" y="58"/>
                  </a:cubicBezTo>
                  <a:cubicBezTo>
                    <a:pt x="85" y="52"/>
                    <a:pt x="25" y="53"/>
                    <a:pt x="0" y="52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363" name="Freeform 20147"/>
            <p:cNvSpPr>
              <a:spLocks/>
            </p:cNvSpPr>
            <p:nvPr/>
          </p:nvSpPr>
          <p:spPr bwMode="auto">
            <a:xfrm>
              <a:off x="4195" y="890"/>
              <a:ext cx="417" cy="91"/>
            </a:xfrm>
            <a:custGeom>
              <a:avLst/>
              <a:gdLst/>
              <a:ahLst/>
              <a:cxnLst>
                <a:cxn ang="0">
                  <a:pos x="851" y="189"/>
                </a:cxn>
                <a:cxn ang="0">
                  <a:pos x="759" y="71"/>
                </a:cxn>
                <a:cxn ang="0">
                  <a:pos x="638" y="0"/>
                </a:cxn>
                <a:cxn ang="0">
                  <a:pos x="516" y="73"/>
                </a:cxn>
                <a:cxn ang="0">
                  <a:pos x="443" y="195"/>
                </a:cxn>
                <a:cxn ang="0">
                  <a:pos x="360" y="325"/>
                </a:cxn>
                <a:cxn ang="0">
                  <a:pos x="234" y="409"/>
                </a:cxn>
                <a:cxn ang="0">
                  <a:pos x="90" y="325"/>
                </a:cxn>
                <a:cxn ang="0">
                  <a:pos x="0" y="193"/>
                </a:cxn>
              </a:cxnLst>
              <a:rect l="0" t="0" r="r" b="b"/>
              <a:pathLst>
                <a:path w="851" h="409">
                  <a:moveTo>
                    <a:pt x="851" y="189"/>
                  </a:moveTo>
                  <a:cubicBezTo>
                    <a:pt x="836" y="169"/>
                    <a:pt x="795" y="102"/>
                    <a:pt x="759" y="71"/>
                  </a:cubicBezTo>
                  <a:cubicBezTo>
                    <a:pt x="724" y="39"/>
                    <a:pt x="678" y="0"/>
                    <a:pt x="638" y="0"/>
                  </a:cubicBezTo>
                  <a:cubicBezTo>
                    <a:pt x="598" y="0"/>
                    <a:pt x="548" y="41"/>
                    <a:pt x="516" y="73"/>
                  </a:cubicBezTo>
                  <a:cubicBezTo>
                    <a:pt x="484" y="105"/>
                    <a:pt x="469" y="153"/>
                    <a:pt x="443" y="195"/>
                  </a:cubicBezTo>
                  <a:cubicBezTo>
                    <a:pt x="417" y="237"/>
                    <a:pt x="395" y="289"/>
                    <a:pt x="360" y="325"/>
                  </a:cubicBezTo>
                  <a:cubicBezTo>
                    <a:pt x="325" y="361"/>
                    <a:pt x="279" y="409"/>
                    <a:pt x="234" y="409"/>
                  </a:cubicBezTo>
                  <a:cubicBezTo>
                    <a:pt x="189" y="409"/>
                    <a:pt x="129" y="361"/>
                    <a:pt x="90" y="325"/>
                  </a:cubicBezTo>
                  <a:cubicBezTo>
                    <a:pt x="51" y="289"/>
                    <a:pt x="19" y="220"/>
                    <a:pt x="0" y="19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364" name="Freeform 20148"/>
            <p:cNvSpPr>
              <a:spLocks/>
            </p:cNvSpPr>
            <p:nvPr/>
          </p:nvSpPr>
          <p:spPr bwMode="auto">
            <a:xfrm>
              <a:off x="4618" y="890"/>
              <a:ext cx="408" cy="91"/>
            </a:xfrm>
            <a:custGeom>
              <a:avLst/>
              <a:gdLst/>
              <a:ahLst/>
              <a:cxnLst>
                <a:cxn ang="0">
                  <a:pos x="835" y="199"/>
                </a:cxn>
                <a:cxn ang="0">
                  <a:pos x="748" y="71"/>
                </a:cxn>
                <a:cxn ang="0">
                  <a:pos x="627" y="0"/>
                </a:cxn>
                <a:cxn ang="0">
                  <a:pos x="505" y="73"/>
                </a:cxn>
                <a:cxn ang="0">
                  <a:pos x="432" y="195"/>
                </a:cxn>
                <a:cxn ang="0">
                  <a:pos x="349" y="325"/>
                </a:cxn>
                <a:cxn ang="0">
                  <a:pos x="223" y="409"/>
                </a:cxn>
                <a:cxn ang="0">
                  <a:pos x="79" y="325"/>
                </a:cxn>
                <a:cxn ang="0">
                  <a:pos x="0" y="208"/>
                </a:cxn>
              </a:cxnLst>
              <a:rect l="0" t="0" r="r" b="b"/>
              <a:pathLst>
                <a:path w="835" h="409">
                  <a:moveTo>
                    <a:pt x="835" y="199"/>
                  </a:moveTo>
                  <a:cubicBezTo>
                    <a:pt x="820" y="175"/>
                    <a:pt x="783" y="104"/>
                    <a:pt x="748" y="71"/>
                  </a:cubicBezTo>
                  <a:cubicBezTo>
                    <a:pt x="713" y="38"/>
                    <a:pt x="667" y="0"/>
                    <a:pt x="627" y="0"/>
                  </a:cubicBezTo>
                  <a:cubicBezTo>
                    <a:pt x="587" y="0"/>
                    <a:pt x="537" y="41"/>
                    <a:pt x="505" y="73"/>
                  </a:cubicBezTo>
                  <a:cubicBezTo>
                    <a:pt x="473" y="105"/>
                    <a:pt x="458" y="153"/>
                    <a:pt x="432" y="195"/>
                  </a:cubicBezTo>
                  <a:cubicBezTo>
                    <a:pt x="406" y="237"/>
                    <a:pt x="384" y="289"/>
                    <a:pt x="349" y="325"/>
                  </a:cubicBezTo>
                  <a:cubicBezTo>
                    <a:pt x="314" y="361"/>
                    <a:pt x="268" y="409"/>
                    <a:pt x="223" y="409"/>
                  </a:cubicBezTo>
                  <a:cubicBezTo>
                    <a:pt x="178" y="409"/>
                    <a:pt x="116" y="358"/>
                    <a:pt x="79" y="325"/>
                  </a:cubicBezTo>
                  <a:cubicBezTo>
                    <a:pt x="42" y="292"/>
                    <a:pt x="16" y="232"/>
                    <a:pt x="0" y="208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365" name="Freeform 20149"/>
            <p:cNvSpPr>
              <a:spLocks/>
            </p:cNvSpPr>
            <p:nvPr/>
          </p:nvSpPr>
          <p:spPr bwMode="auto">
            <a:xfrm>
              <a:off x="5026" y="890"/>
              <a:ext cx="417" cy="91"/>
            </a:xfrm>
            <a:custGeom>
              <a:avLst/>
              <a:gdLst/>
              <a:ahLst/>
              <a:cxnLst>
                <a:cxn ang="0">
                  <a:pos x="851" y="189"/>
                </a:cxn>
                <a:cxn ang="0">
                  <a:pos x="759" y="71"/>
                </a:cxn>
                <a:cxn ang="0">
                  <a:pos x="638" y="0"/>
                </a:cxn>
                <a:cxn ang="0">
                  <a:pos x="516" y="73"/>
                </a:cxn>
                <a:cxn ang="0">
                  <a:pos x="443" y="195"/>
                </a:cxn>
                <a:cxn ang="0">
                  <a:pos x="360" y="325"/>
                </a:cxn>
                <a:cxn ang="0">
                  <a:pos x="234" y="409"/>
                </a:cxn>
                <a:cxn ang="0">
                  <a:pos x="90" y="325"/>
                </a:cxn>
                <a:cxn ang="0">
                  <a:pos x="0" y="193"/>
                </a:cxn>
              </a:cxnLst>
              <a:rect l="0" t="0" r="r" b="b"/>
              <a:pathLst>
                <a:path w="851" h="409">
                  <a:moveTo>
                    <a:pt x="851" y="189"/>
                  </a:moveTo>
                  <a:cubicBezTo>
                    <a:pt x="836" y="169"/>
                    <a:pt x="795" y="102"/>
                    <a:pt x="759" y="71"/>
                  </a:cubicBezTo>
                  <a:cubicBezTo>
                    <a:pt x="724" y="39"/>
                    <a:pt x="678" y="0"/>
                    <a:pt x="638" y="0"/>
                  </a:cubicBezTo>
                  <a:cubicBezTo>
                    <a:pt x="598" y="0"/>
                    <a:pt x="548" y="41"/>
                    <a:pt x="516" y="73"/>
                  </a:cubicBezTo>
                  <a:cubicBezTo>
                    <a:pt x="484" y="105"/>
                    <a:pt x="469" y="153"/>
                    <a:pt x="443" y="195"/>
                  </a:cubicBezTo>
                  <a:cubicBezTo>
                    <a:pt x="417" y="237"/>
                    <a:pt x="395" y="289"/>
                    <a:pt x="360" y="325"/>
                  </a:cubicBezTo>
                  <a:cubicBezTo>
                    <a:pt x="325" y="361"/>
                    <a:pt x="279" y="409"/>
                    <a:pt x="234" y="409"/>
                  </a:cubicBezTo>
                  <a:cubicBezTo>
                    <a:pt x="189" y="409"/>
                    <a:pt x="129" y="361"/>
                    <a:pt x="90" y="325"/>
                  </a:cubicBezTo>
                  <a:cubicBezTo>
                    <a:pt x="51" y="289"/>
                    <a:pt x="19" y="220"/>
                    <a:pt x="0" y="19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9380" name="Text Box 20164"/>
          <p:cNvSpPr txBox="1">
            <a:spLocks noChangeArrowheads="1"/>
          </p:cNvSpPr>
          <p:nvPr/>
        </p:nvSpPr>
        <p:spPr bwMode="auto">
          <a:xfrm>
            <a:off x="2780838" y="593382"/>
            <a:ext cx="2093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counter propagating</a:t>
            </a:r>
          </a:p>
        </p:txBody>
      </p:sp>
      <p:sp>
        <p:nvSpPr>
          <p:cNvPr id="29381" name="Text Box 20165"/>
          <p:cNvSpPr txBox="1">
            <a:spLocks noChangeArrowheads="1"/>
          </p:cNvSpPr>
          <p:nvPr/>
        </p:nvSpPr>
        <p:spPr bwMode="auto">
          <a:xfrm>
            <a:off x="3139614" y="1241082"/>
            <a:ext cx="12186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laser beam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943E8853-D2E0-4FC3-A8C4-5AB65D8EEFD2}"/>
                  </a:ext>
                </a:extLst>
              </p:cNvPr>
              <p:cNvSpPr txBox="1"/>
              <p:nvPr/>
            </p:nvSpPr>
            <p:spPr>
              <a:xfrm>
                <a:off x="1551050" y="2463197"/>
                <a:ext cx="6698519" cy="746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Force from the right-hand beam: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=−ℏ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𝑘𝑣</m:t>
                                    </m:r>
                                  </m:num>
                                  <m:den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3E8853-D2E0-4FC3-A8C4-5AB65D8EE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9" y="2463197"/>
                <a:ext cx="6698519" cy="746166"/>
              </a:xfrm>
              <a:prstGeom prst="rect">
                <a:avLst/>
              </a:prstGeom>
              <a:blipFill>
                <a:blip r:embed="rId3"/>
                <a:stretch>
                  <a:fillRect l="-546" b="-24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8620D0A-4882-4D3E-9EF9-B7D3AAF17FFE}"/>
                  </a:ext>
                </a:extLst>
              </p:cNvPr>
              <p:cNvSpPr txBox="1"/>
              <p:nvPr/>
            </p:nvSpPr>
            <p:spPr>
              <a:xfrm>
                <a:off x="1551050" y="3173866"/>
                <a:ext cx="6896211" cy="746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Force from the left-hand beam: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𝑘𝑣</m:t>
                                    </m:r>
                                  </m:num>
                                  <m:den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num>
                                  <m:den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ℏ</m:t>
                                    </m:r>
                                    <m:r>
                                      <a:rPr lang="en-GB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den>
                                </m:f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8620D0A-4882-4D3E-9EF9-B7D3AAF17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9" y="3173866"/>
                <a:ext cx="6896211" cy="746166"/>
              </a:xfrm>
              <a:prstGeom prst="rect">
                <a:avLst/>
              </a:prstGeom>
              <a:blipFill>
                <a:blip r:embed="rId4"/>
                <a:stretch>
                  <a:fillRect l="-530" b="-16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6563E961-75FF-4ECC-85A0-0D3D0AB1B6B6}"/>
                  </a:ext>
                </a:extLst>
              </p:cNvPr>
              <p:cNvSpPr txBox="1"/>
              <p:nvPr/>
            </p:nvSpPr>
            <p:spPr>
              <a:xfrm>
                <a:off x="1568143" y="3767476"/>
                <a:ext cx="3073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Total force*: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563E961-75FF-4ECC-85A0-0D3D0AB1B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" y="3767476"/>
                <a:ext cx="3073996" cy="369332"/>
              </a:xfrm>
              <a:prstGeom prst="rect">
                <a:avLst/>
              </a:prstGeom>
              <a:blipFill>
                <a:blip r:embed="rId5"/>
                <a:stretch>
                  <a:fillRect l="-1188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4CF07DD3-9546-4DB3-BCFB-298CA2B2437B}"/>
                  </a:ext>
                </a:extLst>
              </p:cNvPr>
              <p:cNvSpPr/>
              <p:nvPr/>
            </p:nvSpPr>
            <p:spPr>
              <a:xfrm>
                <a:off x="5716100" y="4051231"/>
                <a:ext cx="49121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Taylor expansion of </a:t>
                </a:r>
                <a:r>
                  <a:rPr lang="en-GB" i="1" dirty="0"/>
                  <a:t>F</a:t>
                </a:r>
                <a:r>
                  <a:rPr lang="en-GB" dirty="0"/>
                  <a:t> around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GB" dirty="0"/>
                  <a:t> gives:   </a:t>
                </a:r>
                <a:endParaRPr lang="en-GB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F07DD3-9546-4DB3-BCFB-298CA2B24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100" y="4051230"/>
                <a:ext cx="4912144" cy="646331"/>
              </a:xfrm>
              <a:prstGeom prst="rect">
                <a:avLst/>
              </a:prstGeom>
              <a:blipFill>
                <a:blip r:embed="rId6"/>
                <a:stretch>
                  <a:fillRect l="-870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EB5C9562-9BBA-4CC7-A61D-4D7DFCC964C2}"/>
                  </a:ext>
                </a:extLst>
              </p:cNvPr>
              <p:cNvSpPr txBox="1"/>
              <p:nvPr/>
            </p:nvSpPr>
            <p:spPr>
              <a:xfrm>
                <a:off x="1551049" y="1648860"/>
                <a:ext cx="8835964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Same analysis as before, but now add Zeeman shift of transition frequency into the detuning. This adds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dirty="0"/>
                  <a:t> the extra term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at displacement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5C9562-9BBA-4CC7-A61D-4D7DFCC96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9" y="1648860"/>
                <a:ext cx="8835964" cy="793872"/>
              </a:xfrm>
              <a:prstGeom prst="rect">
                <a:avLst/>
              </a:prstGeom>
              <a:blipFill>
                <a:blip r:embed="rId7"/>
                <a:stretch>
                  <a:fillRect l="-414" t="-3817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E05215C-2D18-4C48-9542-8E95E74BA5F8}"/>
              </a:ext>
            </a:extLst>
          </p:cNvPr>
          <p:cNvGrpSpPr/>
          <p:nvPr/>
        </p:nvGrpSpPr>
        <p:grpSpPr>
          <a:xfrm>
            <a:off x="1709382" y="4217926"/>
            <a:ext cx="3937522" cy="2608608"/>
            <a:chOff x="185382" y="4217926"/>
            <a:chExt cx="3937522" cy="26086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1609B33-F654-45E7-9492-670D46F4D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382" y="4217926"/>
              <a:ext cx="3937522" cy="26086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xmlns="" id="{93409AEF-D636-43A5-9F72-747D5393F958}"/>
                    </a:ext>
                  </a:extLst>
                </p:cNvPr>
                <p:cNvSpPr txBox="1"/>
                <p:nvPr/>
              </p:nvSpPr>
              <p:spPr>
                <a:xfrm>
                  <a:off x="886540" y="5433621"/>
                  <a:ext cx="145814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/>
                    <a:t>For Na, with:</a:t>
                  </a:r>
                </a:p>
                <a:p>
                  <a14:m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GB" sz="1600" dirty="0"/>
                    <a:t>, </a:t>
                  </a:r>
                  <a14:m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</m:t>
                      </m:r>
                    </m:oMath>
                  </a14:m>
                  <a:r>
                    <a:rPr lang="en-GB" sz="1600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=10 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GB" sz="160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cm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3409AEF-D636-43A5-9F72-747D5393F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540" y="5433621"/>
                  <a:ext cx="1458145" cy="830997"/>
                </a:xfrm>
                <a:prstGeom prst="rect">
                  <a:avLst/>
                </a:prstGeom>
                <a:blipFill>
                  <a:blip r:embed="rId9"/>
                  <a:stretch>
                    <a:fillRect l="-2083" t="-2190" r="-1667" b="-292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72F6A6-11B3-4377-AAAC-DA7AD59FB950}"/>
              </a:ext>
            </a:extLst>
          </p:cNvPr>
          <p:cNvSpPr txBox="1"/>
          <p:nvPr/>
        </p:nvSpPr>
        <p:spPr>
          <a:xfrm>
            <a:off x="5716100" y="5710021"/>
            <a:ext cx="609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Motion in the MOT is that of a damped harmonic oscillator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ED800AC-0A37-4CB3-ABC8-2AA1AECB21E9}"/>
              </a:ext>
            </a:extLst>
          </p:cNvPr>
          <p:cNvGrpSpPr/>
          <p:nvPr/>
        </p:nvGrpSpPr>
        <p:grpSpPr>
          <a:xfrm>
            <a:off x="7025710" y="4504617"/>
            <a:ext cx="3429733" cy="1067461"/>
            <a:chOff x="5501709" y="4504616"/>
            <a:chExt cx="3429733" cy="10674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87491B50-F643-4AB9-BD85-B6A243545EC1}"/>
                    </a:ext>
                  </a:extLst>
                </p:cNvPr>
                <p:cNvSpPr txBox="1"/>
                <p:nvPr/>
              </p:nvSpPr>
              <p:spPr>
                <a:xfrm>
                  <a:off x="7882693" y="4993905"/>
                  <a:ext cx="1048749" cy="578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7491B50-F643-4AB9-BD85-B6A243545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693" y="4993905"/>
                  <a:ext cx="1048749" cy="57817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Arrow: Bent 7">
              <a:extLst>
                <a:ext uri="{FF2B5EF4-FFF2-40B4-BE49-F238E27FC236}">
                  <a16:creationId xmlns:a16="http://schemas.microsoft.com/office/drawing/2014/main" xmlns="" id="{E99AA6A0-6A6C-419C-93D5-1082CCCF5D50}"/>
                </a:ext>
              </a:extLst>
            </p:cNvPr>
            <p:cNvSpPr/>
            <p:nvPr/>
          </p:nvSpPr>
          <p:spPr>
            <a:xfrm rot="10800000" flipH="1">
              <a:off x="7195148" y="5026358"/>
              <a:ext cx="583004" cy="40011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xmlns="" id="{9DB47DC9-4B49-46CF-9695-5C6431F4702F}"/>
                    </a:ext>
                  </a:extLst>
                </p:cNvPr>
                <p:cNvSpPr/>
                <p:nvPr/>
              </p:nvSpPr>
              <p:spPr>
                <a:xfrm>
                  <a:off x="5501709" y="4504616"/>
                  <a:ext cx="2148280" cy="461665"/>
                </a:xfrm>
                <a:prstGeom prst="rect">
                  <a:avLst/>
                </a:prstGeom>
                <a:ln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DB47DC9-4B49-46CF-9695-5C6431F470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1709" y="4504616"/>
                  <a:ext cx="2148280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9" name="Text Box 30">
            <a:extLst>
              <a:ext uri="{FF2B5EF4-FFF2-40B4-BE49-F238E27FC236}">
                <a16:creationId xmlns:a16="http://schemas.microsoft.com/office/drawing/2014/main" xmlns="" id="{E4223C01-3A6B-400B-8945-9D8369711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467" y="6552199"/>
            <a:ext cx="1564403" cy="338554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1600" dirty="0"/>
              <a:t>*at low intensity</a:t>
            </a:r>
          </a:p>
        </p:txBody>
      </p:sp>
    </p:spTree>
    <p:extLst>
      <p:ext uri="{BB962C8B-B14F-4D97-AF65-F5344CB8AC3E}">
        <p14:creationId xmlns:p14="http://schemas.microsoft.com/office/powerpoint/2010/main" val="32672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3" grpId="0"/>
      <p:bldP spid="6" grpId="0"/>
      <p:bldP spid="11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953" y="47106"/>
            <a:ext cx="10462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3333CC"/>
                </a:solidFill>
              </a:rPr>
              <a:t>Low-energy tests of fundamental physics need cold particles*</a:t>
            </a:r>
            <a:endParaRPr lang="en-GB" sz="3200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39049"/>
            <a:ext cx="680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333CC"/>
                </a:solidFill>
              </a:rPr>
              <a:t>*particle = atom, molecule, ion, neutron, antiproton, anti-atom…. </a:t>
            </a:r>
            <a:endParaRPr lang="en-GB" dirty="0">
              <a:solidFill>
                <a:srgbClr val="3333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844" y="938946"/>
            <a:ext cx="3516676" cy="5086128"/>
            <a:chOff x="-844" y="938946"/>
            <a:chExt cx="3516676" cy="5086128"/>
          </a:xfrm>
        </p:grpSpPr>
        <p:pic>
          <p:nvPicPr>
            <p:cNvPr id="6" name="Picture 4" descr="Atomic cloc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4" y="938946"/>
              <a:ext cx="3516676" cy="468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59559" y="5655742"/>
              <a:ext cx="2395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Cs fountain clock (NPL)</a:t>
              </a:r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14197" y="1026577"/>
            <a:ext cx="4513638" cy="4887099"/>
            <a:chOff x="3614197" y="1026577"/>
            <a:chExt cx="4513638" cy="4887099"/>
          </a:xfrm>
        </p:grpSpPr>
        <p:pic>
          <p:nvPicPr>
            <p:cNvPr id="7174" name="Picture 6" descr="Image result for single trapped 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197" y="1026577"/>
              <a:ext cx="4513638" cy="4513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383712" y="5540215"/>
              <a:ext cx="2974608" cy="373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Single trapped ion (Oxford)</a:t>
              </a:r>
              <a:endParaRPr lang="en-GB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86794" y="809813"/>
            <a:ext cx="4103680" cy="5345853"/>
            <a:chOff x="8286794" y="809813"/>
            <a:chExt cx="4103680" cy="5345853"/>
          </a:xfrm>
        </p:grpSpPr>
        <p:pic>
          <p:nvPicPr>
            <p:cNvPr id="7180" name="Picture 12" descr="https://jila.colorado.edu/yelabs/sites/default/files/styles/image_700/public/images/publications/Ye_Campbell_10secatom_5a.jpg?itok=V2xAyzK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94" y="809813"/>
              <a:ext cx="3891030" cy="4947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9073116" y="5786334"/>
              <a:ext cx="3317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Sr</a:t>
              </a:r>
              <a:r>
                <a:rPr lang="en-GB" dirty="0" smtClean="0"/>
                <a:t> lattice clock (JILA)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610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od Li MOT DSCN0407.jpg"/>
          <p:cNvPicPr>
            <a:picLocks noChangeAspect="1"/>
          </p:cNvPicPr>
          <p:nvPr/>
        </p:nvPicPr>
        <p:blipFill>
          <a:blip r:embed="rId3" cstate="print"/>
          <a:srcRect l="18133" b="26749"/>
          <a:stretch>
            <a:fillRect/>
          </a:stretch>
        </p:blipFill>
        <p:spPr>
          <a:xfrm>
            <a:off x="1710826" y="524795"/>
            <a:ext cx="8703174" cy="5840397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81950" y="6106446"/>
            <a:ext cx="2057400" cy="365125"/>
          </a:xfrm>
        </p:spPr>
        <p:txBody>
          <a:bodyPr/>
          <a:lstStyle/>
          <a:p>
            <a:fld id="{ACA4324B-0A03-4AAE-9186-7BF3ACB5C8FA}" type="slidenum">
              <a:rPr lang="en-GB"/>
              <a:pPr/>
              <a:t>20</a:t>
            </a:fld>
            <a:endParaRPr lang="en-GB"/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7328029" y="2480278"/>
            <a:ext cx="1910587" cy="646331"/>
          </a:xfrm>
          <a:prstGeom prst="rect">
            <a:avLst/>
          </a:prstGeom>
          <a:solidFill>
            <a:srgbClr val="F3F3F3"/>
          </a:solidFill>
          <a:ln w="127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dirty="0"/>
              <a:t>The MOT is about</a:t>
            </a:r>
          </a:p>
          <a:p>
            <a:pPr algn="r"/>
            <a:r>
              <a:rPr lang="en-GB" dirty="0"/>
              <a:t> 5 mm in diameter</a:t>
            </a: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6925273" y="4341144"/>
            <a:ext cx="2137188" cy="369332"/>
          </a:xfrm>
          <a:prstGeom prst="rect">
            <a:avLst/>
          </a:prstGeom>
          <a:solidFill>
            <a:srgbClr val="F3F3F3"/>
          </a:solidFill>
          <a:ln w="127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Temperature ~ 1 </a:t>
            </a:r>
            <a:r>
              <a:rPr lang="en-GB" dirty="0" err="1" smtClean="0"/>
              <a:t>mK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7251065" y="3470878"/>
            <a:ext cx="1129284" cy="646331"/>
          </a:xfrm>
          <a:prstGeom prst="rect">
            <a:avLst/>
          </a:prstGeom>
          <a:solidFill>
            <a:srgbClr val="F3F3F3"/>
          </a:solidFill>
          <a:ln w="12700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There are</a:t>
            </a:r>
          </a:p>
          <a:p>
            <a:r>
              <a:rPr lang="en-GB" dirty="0"/>
              <a:t>10</a:t>
            </a:r>
            <a:r>
              <a:rPr lang="en-GB" baseline="30000" dirty="0"/>
              <a:t>9</a:t>
            </a:r>
            <a:r>
              <a:rPr lang="en-GB" dirty="0"/>
              <a:t> atoms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47936" y="499078"/>
            <a:ext cx="2979175" cy="2862897"/>
            <a:chOff x="3171435" y="748983"/>
            <a:chExt cx="2979175" cy="2862897"/>
          </a:xfrm>
        </p:grpSpPr>
        <p:sp>
          <p:nvSpPr>
            <p:cNvPr id="43040" name="Freeform 32"/>
            <p:cNvSpPr>
              <a:spLocks/>
            </p:cNvSpPr>
            <p:nvPr/>
          </p:nvSpPr>
          <p:spPr bwMode="auto">
            <a:xfrm>
              <a:off x="4318635" y="1041400"/>
              <a:ext cx="1831975" cy="2570480"/>
            </a:xfrm>
            <a:custGeom>
              <a:avLst/>
              <a:gdLst/>
              <a:ahLst/>
              <a:cxnLst>
                <a:cxn ang="0">
                  <a:pos x="398" y="13"/>
                </a:cxn>
                <a:cxn ang="0">
                  <a:pos x="726" y="21"/>
                </a:cxn>
                <a:cxn ang="0">
                  <a:pos x="1062" y="117"/>
                </a:cxn>
                <a:cxn ang="0">
                  <a:pos x="171" y="722"/>
                </a:cxn>
                <a:cxn ang="0">
                  <a:pos x="35" y="1765"/>
                </a:cxn>
              </a:cxnLst>
              <a:rect l="0" t="0" r="r" b="b"/>
              <a:pathLst>
                <a:path w="1154" h="1765">
                  <a:moveTo>
                    <a:pt x="398" y="13"/>
                  </a:moveTo>
                  <a:cubicBezTo>
                    <a:pt x="453" y="14"/>
                    <a:pt x="615" y="4"/>
                    <a:pt x="726" y="21"/>
                  </a:cubicBezTo>
                  <a:cubicBezTo>
                    <a:pt x="837" y="38"/>
                    <a:pt x="1154" y="0"/>
                    <a:pt x="1062" y="117"/>
                  </a:cubicBezTo>
                  <a:cubicBezTo>
                    <a:pt x="970" y="234"/>
                    <a:pt x="342" y="447"/>
                    <a:pt x="171" y="722"/>
                  </a:cubicBezTo>
                  <a:cubicBezTo>
                    <a:pt x="0" y="997"/>
                    <a:pt x="16" y="1387"/>
                    <a:pt x="35" y="1765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 Box 34"/>
            <p:cNvSpPr txBox="1">
              <a:spLocks noChangeArrowheads="1"/>
            </p:cNvSpPr>
            <p:nvPr/>
          </p:nvSpPr>
          <p:spPr bwMode="auto">
            <a:xfrm>
              <a:off x="3171435" y="748983"/>
              <a:ext cx="1799980" cy="646331"/>
            </a:xfrm>
            <a:prstGeom prst="rect">
              <a:avLst/>
            </a:prstGeom>
            <a:solidFill>
              <a:srgbClr val="F3F3F3"/>
            </a:solidFill>
            <a:ln w="12700">
              <a:solidFill>
                <a:srgbClr val="FF0000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GB" dirty="0"/>
                <a:t>Look through the</a:t>
              </a:r>
            </a:p>
            <a:p>
              <a:pPr algn="r"/>
              <a:r>
                <a:rPr lang="en-GB" dirty="0"/>
                <a:t>vacuum window</a:t>
              </a:r>
            </a:p>
          </p:txBody>
        </p:sp>
      </p:grpSp>
      <p:sp>
        <p:nvSpPr>
          <p:cNvPr id="16" name="Rectangle 7">
            <a:extLst>
              <a:ext uri="{FF2B5EF4-FFF2-40B4-BE49-F238E27FC236}">
                <a16:creationId xmlns:a16="http://schemas.microsoft.com/office/drawing/2014/main" xmlns="" id="{C3F8F4EF-1398-4DCF-89A9-2514A553F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821" y="-94444"/>
            <a:ext cx="6357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sz="3200" dirty="0">
                <a:solidFill>
                  <a:srgbClr val="0033CC"/>
                </a:solidFill>
              </a:rPr>
              <a:t>Example from </a:t>
            </a:r>
            <a:r>
              <a:rPr lang="en-GB" sz="3200" dirty="0" smtClean="0">
                <a:solidFill>
                  <a:srgbClr val="0033CC"/>
                </a:solidFill>
              </a:rPr>
              <a:t>my lab: </a:t>
            </a:r>
            <a:r>
              <a:rPr lang="en-GB" sz="3200" dirty="0">
                <a:solidFill>
                  <a:srgbClr val="0033CC"/>
                </a:solidFill>
              </a:rPr>
              <a:t>a Lithium MOT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8593574-9946-45C1-8B0A-726DC4461716}"/>
              </a:ext>
            </a:extLst>
          </p:cNvPr>
          <p:cNvSpPr txBox="1"/>
          <p:nvPr/>
        </p:nvSpPr>
        <p:spPr>
          <a:xfrm>
            <a:off x="1580796" y="6474186"/>
            <a:ext cx="810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MOTs: Li, Na, K, </a:t>
            </a:r>
            <a:r>
              <a:rPr lang="en-GB" dirty="0" err="1"/>
              <a:t>Rb</a:t>
            </a:r>
            <a:r>
              <a:rPr lang="en-GB" dirty="0"/>
              <a:t>, Cs, Fr, Mg, Ca, Sr, </a:t>
            </a:r>
            <a:r>
              <a:rPr lang="en-GB" dirty="0" err="1"/>
              <a:t>Yb</a:t>
            </a:r>
            <a:r>
              <a:rPr lang="en-GB" dirty="0"/>
              <a:t>, He*, Ne*, </a:t>
            </a:r>
            <a:r>
              <a:rPr lang="en-GB" dirty="0" err="1"/>
              <a:t>Ar</a:t>
            </a:r>
            <a:r>
              <a:rPr lang="en-GB" dirty="0"/>
              <a:t>*, Kr*, Cr, </a:t>
            </a:r>
            <a:r>
              <a:rPr lang="en-GB" dirty="0" err="1"/>
              <a:t>Er</a:t>
            </a:r>
            <a:r>
              <a:rPr lang="en-GB" dirty="0"/>
              <a:t>, Dy….</a:t>
            </a:r>
          </a:p>
        </p:txBody>
      </p:sp>
    </p:spTree>
    <p:extLst>
      <p:ext uri="{BB962C8B-B14F-4D97-AF65-F5344CB8AC3E}">
        <p14:creationId xmlns:p14="http://schemas.microsoft.com/office/powerpoint/2010/main" val="2740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42" grpId="0" animBg="1"/>
      <p:bldP spid="43043" grpId="0" animBg="1"/>
      <p:bldP spid="12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81950" y="7797226"/>
            <a:ext cx="2057400" cy="365125"/>
          </a:xfrm>
        </p:spPr>
        <p:txBody>
          <a:bodyPr/>
          <a:lstStyle/>
          <a:p>
            <a:fld id="{7C10B4B1-9A0F-48BD-961B-B2D6673F98B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24001" y="27332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33CC"/>
                </a:solidFill>
              </a:rPr>
              <a:t>Do the atoms cool to zero temperature?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678316" y="652169"/>
            <a:ext cx="5955413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No. There’s heating due to </a:t>
            </a:r>
            <a:r>
              <a:rPr lang="en-GB" i="1" dirty="0"/>
              <a:t>randomness </a:t>
            </a:r>
            <a:r>
              <a:rPr lang="en-GB" dirty="0" smtClean="0"/>
              <a:t>of  </a:t>
            </a:r>
            <a:r>
              <a:rPr lang="en-GB" dirty="0"/>
              <a:t>momentum kicks 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761814" y="1163932"/>
            <a:ext cx="6616892" cy="855208"/>
            <a:chOff x="2649981" y="1814524"/>
            <a:chExt cx="6616892" cy="855208"/>
          </a:xfrm>
        </p:grpSpPr>
        <p:grpSp>
          <p:nvGrpSpPr>
            <p:cNvPr id="13" name="Group 20145"/>
            <p:cNvGrpSpPr>
              <a:grpSpLocks/>
            </p:cNvGrpSpPr>
            <p:nvPr/>
          </p:nvGrpSpPr>
          <p:grpSpPr bwMode="auto">
            <a:xfrm flipH="1">
              <a:off x="2649981" y="2247458"/>
              <a:ext cx="2792413" cy="147638"/>
              <a:chOff x="3684" y="890"/>
              <a:chExt cx="1759" cy="93"/>
            </a:xfrm>
          </p:grpSpPr>
          <p:sp>
            <p:nvSpPr>
              <p:cNvPr id="14" name="Freeform 20146"/>
              <p:cNvSpPr>
                <a:spLocks/>
              </p:cNvSpPr>
              <p:nvPr/>
            </p:nvSpPr>
            <p:spPr bwMode="auto">
              <a:xfrm>
                <a:off x="3684" y="890"/>
                <a:ext cx="511" cy="93"/>
              </a:xfrm>
              <a:custGeom>
                <a:avLst/>
                <a:gdLst/>
                <a:ahLst/>
                <a:cxnLst>
                  <a:cxn ang="0">
                    <a:pos x="511" y="44"/>
                  </a:cxn>
                  <a:cxn ang="0">
                    <a:pos x="468" y="16"/>
                  </a:cxn>
                  <a:cxn ang="0">
                    <a:pos x="409" y="0"/>
                  </a:cxn>
                  <a:cxn ang="0">
                    <a:pos x="350" y="16"/>
                  </a:cxn>
                  <a:cxn ang="0">
                    <a:pos x="314" y="43"/>
                  </a:cxn>
                  <a:cxn ang="0">
                    <a:pos x="274" y="72"/>
                  </a:cxn>
                  <a:cxn ang="0">
                    <a:pos x="212" y="91"/>
                  </a:cxn>
                  <a:cxn ang="0">
                    <a:pos x="120" y="58"/>
                  </a:cxn>
                  <a:cxn ang="0">
                    <a:pos x="0" y="52"/>
                  </a:cxn>
                </a:cxnLst>
                <a:rect l="0" t="0" r="r" b="b"/>
                <a:pathLst>
                  <a:path w="511" h="93">
                    <a:moveTo>
                      <a:pt x="511" y="44"/>
                    </a:moveTo>
                    <a:cubicBezTo>
                      <a:pt x="504" y="39"/>
                      <a:pt x="486" y="23"/>
                      <a:pt x="468" y="16"/>
                    </a:cubicBezTo>
                    <a:cubicBezTo>
                      <a:pt x="451" y="8"/>
                      <a:pt x="429" y="0"/>
                      <a:pt x="409" y="0"/>
                    </a:cubicBezTo>
                    <a:cubicBezTo>
                      <a:pt x="390" y="0"/>
                      <a:pt x="365" y="9"/>
                      <a:pt x="350" y="16"/>
                    </a:cubicBezTo>
                    <a:cubicBezTo>
                      <a:pt x="334" y="23"/>
                      <a:pt x="327" y="34"/>
                      <a:pt x="314" y="43"/>
                    </a:cubicBezTo>
                    <a:cubicBezTo>
                      <a:pt x="301" y="53"/>
                      <a:pt x="291" y="64"/>
                      <a:pt x="274" y="72"/>
                    </a:cubicBezTo>
                    <a:cubicBezTo>
                      <a:pt x="256" y="80"/>
                      <a:pt x="238" y="93"/>
                      <a:pt x="212" y="91"/>
                    </a:cubicBezTo>
                    <a:cubicBezTo>
                      <a:pt x="186" y="89"/>
                      <a:pt x="155" y="64"/>
                      <a:pt x="120" y="58"/>
                    </a:cubicBezTo>
                    <a:cubicBezTo>
                      <a:pt x="85" y="52"/>
                      <a:pt x="25" y="53"/>
                      <a:pt x="0" y="52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5" name="Freeform 20147"/>
              <p:cNvSpPr>
                <a:spLocks/>
              </p:cNvSpPr>
              <p:nvPr/>
            </p:nvSpPr>
            <p:spPr bwMode="auto">
              <a:xfrm>
                <a:off x="4195" y="890"/>
                <a:ext cx="417" cy="91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6" name="Freeform 20148"/>
              <p:cNvSpPr>
                <a:spLocks/>
              </p:cNvSpPr>
              <p:nvPr/>
            </p:nvSpPr>
            <p:spPr bwMode="auto">
              <a:xfrm>
                <a:off x="4618" y="890"/>
                <a:ext cx="408" cy="91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7" name="Freeform 20149"/>
              <p:cNvSpPr>
                <a:spLocks/>
              </p:cNvSpPr>
              <p:nvPr/>
            </p:nvSpPr>
            <p:spPr bwMode="auto">
              <a:xfrm>
                <a:off x="5026" y="890"/>
                <a:ext cx="417" cy="91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" name="Group 9"/>
            <p:cNvGrpSpPr>
              <a:grpSpLocks/>
            </p:cNvGrpSpPr>
            <p:nvPr/>
          </p:nvGrpSpPr>
          <p:grpSpPr bwMode="auto">
            <a:xfrm>
              <a:off x="6474460" y="2247457"/>
              <a:ext cx="2792413" cy="147638"/>
              <a:chOff x="3684" y="890"/>
              <a:chExt cx="1759" cy="93"/>
            </a:xfrm>
          </p:grpSpPr>
          <p:sp>
            <p:nvSpPr>
              <p:cNvPr id="46" name="Freeform 10"/>
              <p:cNvSpPr>
                <a:spLocks/>
              </p:cNvSpPr>
              <p:nvPr/>
            </p:nvSpPr>
            <p:spPr bwMode="auto">
              <a:xfrm>
                <a:off x="3684" y="890"/>
                <a:ext cx="511" cy="93"/>
              </a:xfrm>
              <a:custGeom>
                <a:avLst/>
                <a:gdLst/>
                <a:ahLst/>
                <a:cxnLst>
                  <a:cxn ang="0">
                    <a:pos x="511" y="44"/>
                  </a:cxn>
                  <a:cxn ang="0">
                    <a:pos x="468" y="16"/>
                  </a:cxn>
                  <a:cxn ang="0">
                    <a:pos x="409" y="0"/>
                  </a:cxn>
                  <a:cxn ang="0">
                    <a:pos x="350" y="16"/>
                  </a:cxn>
                  <a:cxn ang="0">
                    <a:pos x="314" y="43"/>
                  </a:cxn>
                  <a:cxn ang="0">
                    <a:pos x="274" y="72"/>
                  </a:cxn>
                  <a:cxn ang="0">
                    <a:pos x="212" y="91"/>
                  </a:cxn>
                  <a:cxn ang="0">
                    <a:pos x="120" y="58"/>
                  </a:cxn>
                  <a:cxn ang="0">
                    <a:pos x="0" y="52"/>
                  </a:cxn>
                </a:cxnLst>
                <a:rect l="0" t="0" r="r" b="b"/>
                <a:pathLst>
                  <a:path w="511" h="93">
                    <a:moveTo>
                      <a:pt x="511" y="44"/>
                    </a:moveTo>
                    <a:cubicBezTo>
                      <a:pt x="504" y="39"/>
                      <a:pt x="486" y="23"/>
                      <a:pt x="468" y="16"/>
                    </a:cubicBezTo>
                    <a:cubicBezTo>
                      <a:pt x="451" y="8"/>
                      <a:pt x="429" y="0"/>
                      <a:pt x="409" y="0"/>
                    </a:cubicBezTo>
                    <a:cubicBezTo>
                      <a:pt x="390" y="0"/>
                      <a:pt x="365" y="9"/>
                      <a:pt x="350" y="16"/>
                    </a:cubicBezTo>
                    <a:cubicBezTo>
                      <a:pt x="334" y="23"/>
                      <a:pt x="327" y="34"/>
                      <a:pt x="314" y="43"/>
                    </a:cubicBezTo>
                    <a:cubicBezTo>
                      <a:pt x="301" y="53"/>
                      <a:pt x="291" y="64"/>
                      <a:pt x="274" y="72"/>
                    </a:cubicBezTo>
                    <a:cubicBezTo>
                      <a:pt x="256" y="80"/>
                      <a:pt x="238" y="93"/>
                      <a:pt x="212" y="91"/>
                    </a:cubicBezTo>
                    <a:cubicBezTo>
                      <a:pt x="186" y="89"/>
                      <a:pt x="155" y="64"/>
                      <a:pt x="120" y="58"/>
                    </a:cubicBezTo>
                    <a:cubicBezTo>
                      <a:pt x="85" y="52"/>
                      <a:pt x="25" y="53"/>
                      <a:pt x="0" y="52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7" name="Freeform 11"/>
              <p:cNvSpPr>
                <a:spLocks/>
              </p:cNvSpPr>
              <p:nvPr/>
            </p:nvSpPr>
            <p:spPr bwMode="auto">
              <a:xfrm>
                <a:off x="4195" y="890"/>
                <a:ext cx="417" cy="91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" name="Freeform 12"/>
              <p:cNvSpPr>
                <a:spLocks/>
              </p:cNvSpPr>
              <p:nvPr/>
            </p:nvSpPr>
            <p:spPr bwMode="auto">
              <a:xfrm>
                <a:off x="4618" y="890"/>
                <a:ext cx="408" cy="91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9" name="Freeform 13"/>
              <p:cNvSpPr>
                <a:spLocks/>
              </p:cNvSpPr>
              <p:nvPr/>
            </p:nvSpPr>
            <p:spPr bwMode="auto">
              <a:xfrm>
                <a:off x="5026" y="890"/>
                <a:ext cx="417" cy="91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 rot="20315779">
              <a:off x="5596600" y="1958532"/>
              <a:ext cx="735013" cy="711200"/>
              <a:chOff x="833" y="2333"/>
              <a:chExt cx="463" cy="448"/>
            </a:xfrm>
          </p:grpSpPr>
          <p:sp>
            <p:nvSpPr>
              <p:cNvPr id="40" name="Oval 18"/>
              <p:cNvSpPr>
                <a:spLocks noChangeArrowheads="1"/>
              </p:cNvSpPr>
              <p:nvPr/>
            </p:nvSpPr>
            <p:spPr bwMode="auto">
              <a:xfrm rot="1921577">
                <a:off x="995" y="2502"/>
                <a:ext cx="133" cy="134"/>
              </a:xfrm>
              <a:prstGeom prst="ellipse">
                <a:avLst/>
              </a:prstGeom>
              <a:gradFill rotWithShape="0">
                <a:gsLst>
                  <a:gs pos="0">
                    <a:srgbClr val="FEA298"/>
                  </a:gs>
                  <a:gs pos="100000">
                    <a:srgbClr val="FE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" name="Freeform 19"/>
              <p:cNvSpPr>
                <a:spLocks/>
              </p:cNvSpPr>
              <p:nvPr/>
            </p:nvSpPr>
            <p:spPr bwMode="auto">
              <a:xfrm rot="2401316">
                <a:off x="848" y="2487"/>
                <a:ext cx="448" cy="166"/>
              </a:xfrm>
              <a:custGeom>
                <a:avLst/>
                <a:gdLst/>
                <a:ahLst/>
                <a:cxnLst>
                  <a:cxn ang="0">
                    <a:pos x="368" y="215"/>
                  </a:cxn>
                  <a:cxn ang="0">
                    <a:pos x="524" y="237"/>
                  </a:cxn>
                  <a:cxn ang="0">
                    <a:pos x="615" y="206"/>
                  </a:cxn>
                  <a:cxn ang="0">
                    <a:pos x="353" y="69"/>
                  </a:cxn>
                  <a:cxn ang="0">
                    <a:pos x="32" y="33"/>
                  </a:cxn>
                  <a:cxn ang="0">
                    <a:pos x="97" y="112"/>
                  </a:cxn>
                  <a:cxn ang="0">
                    <a:pos x="214" y="170"/>
                  </a:cxn>
                </a:cxnLst>
                <a:rect l="0" t="0" r="r" b="b"/>
                <a:pathLst>
                  <a:path w="644" h="238">
                    <a:moveTo>
                      <a:pt x="368" y="215"/>
                    </a:moveTo>
                    <a:cubicBezTo>
                      <a:pt x="412" y="224"/>
                      <a:pt x="483" y="238"/>
                      <a:pt x="524" y="237"/>
                    </a:cubicBezTo>
                    <a:cubicBezTo>
                      <a:pt x="565" y="236"/>
                      <a:pt x="644" y="234"/>
                      <a:pt x="615" y="206"/>
                    </a:cubicBezTo>
                    <a:cubicBezTo>
                      <a:pt x="634" y="174"/>
                      <a:pt x="524" y="118"/>
                      <a:pt x="353" y="69"/>
                    </a:cubicBezTo>
                    <a:cubicBezTo>
                      <a:pt x="183" y="20"/>
                      <a:pt x="51" y="0"/>
                      <a:pt x="32" y="33"/>
                    </a:cubicBezTo>
                    <a:cubicBezTo>
                      <a:pt x="0" y="46"/>
                      <a:pt x="69" y="91"/>
                      <a:pt x="97" y="112"/>
                    </a:cubicBezTo>
                    <a:cubicBezTo>
                      <a:pt x="127" y="135"/>
                      <a:pt x="193" y="160"/>
                      <a:pt x="214" y="17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 rot="-4498772">
                <a:off x="836" y="2474"/>
                <a:ext cx="448" cy="166"/>
              </a:xfrm>
              <a:custGeom>
                <a:avLst/>
                <a:gdLst/>
                <a:ahLst/>
                <a:cxnLst>
                  <a:cxn ang="0">
                    <a:pos x="368" y="215"/>
                  </a:cxn>
                  <a:cxn ang="0">
                    <a:pos x="524" y="237"/>
                  </a:cxn>
                  <a:cxn ang="0">
                    <a:pos x="615" y="206"/>
                  </a:cxn>
                  <a:cxn ang="0">
                    <a:pos x="353" y="69"/>
                  </a:cxn>
                  <a:cxn ang="0">
                    <a:pos x="32" y="33"/>
                  </a:cxn>
                  <a:cxn ang="0">
                    <a:pos x="97" y="112"/>
                  </a:cxn>
                  <a:cxn ang="0">
                    <a:pos x="214" y="170"/>
                  </a:cxn>
                </a:cxnLst>
                <a:rect l="0" t="0" r="r" b="b"/>
                <a:pathLst>
                  <a:path w="644" h="238">
                    <a:moveTo>
                      <a:pt x="368" y="215"/>
                    </a:moveTo>
                    <a:cubicBezTo>
                      <a:pt x="412" y="224"/>
                      <a:pt x="483" y="238"/>
                      <a:pt x="524" y="237"/>
                    </a:cubicBezTo>
                    <a:cubicBezTo>
                      <a:pt x="565" y="236"/>
                      <a:pt x="644" y="234"/>
                      <a:pt x="615" y="206"/>
                    </a:cubicBezTo>
                    <a:cubicBezTo>
                      <a:pt x="634" y="174"/>
                      <a:pt x="524" y="118"/>
                      <a:pt x="353" y="69"/>
                    </a:cubicBezTo>
                    <a:cubicBezTo>
                      <a:pt x="183" y="20"/>
                      <a:pt x="51" y="0"/>
                      <a:pt x="32" y="33"/>
                    </a:cubicBezTo>
                    <a:cubicBezTo>
                      <a:pt x="0" y="46"/>
                      <a:pt x="69" y="91"/>
                      <a:pt x="97" y="112"/>
                    </a:cubicBezTo>
                    <a:cubicBezTo>
                      <a:pt x="127" y="135"/>
                      <a:pt x="193" y="160"/>
                      <a:pt x="214" y="17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Freeform 21"/>
              <p:cNvSpPr>
                <a:spLocks/>
              </p:cNvSpPr>
              <p:nvPr/>
            </p:nvSpPr>
            <p:spPr bwMode="auto">
              <a:xfrm rot="-12150981">
                <a:off x="833" y="2491"/>
                <a:ext cx="448" cy="165"/>
              </a:xfrm>
              <a:custGeom>
                <a:avLst/>
                <a:gdLst/>
                <a:ahLst/>
                <a:cxnLst>
                  <a:cxn ang="0">
                    <a:pos x="368" y="215"/>
                  </a:cxn>
                  <a:cxn ang="0">
                    <a:pos x="524" y="237"/>
                  </a:cxn>
                  <a:cxn ang="0">
                    <a:pos x="615" y="206"/>
                  </a:cxn>
                  <a:cxn ang="0">
                    <a:pos x="353" y="69"/>
                  </a:cxn>
                  <a:cxn ang="0">
                    <a:pos x="32" y="33"/>
                  </a:cxn>
                  <a:cxn ang="0">
                    <a:pos x="97" y="112"/>
                  </a:cxn>
                  <a:cxn ang="0">
                    <a:pos x="214" y="170"/>
                  </a:cxn>
                </a:cxnLst>
                <a:rect l="0" t="0" r="r" b="b"/>
                <a:pathLst>
                  <a:path w="644" h="238">
                    <a:moveTo>
                      <a:pt x="368" y="215"/>
                    </a:moveTo>
                    <a:cubicBezTo>
                      <a:pt x="412" y="224"/>
                      <a:pt x="483" y="238"/>
                      <a:pt x="524" y="237"/>
                    </a:cubicBezTo>
                    <a:cubicBezTo>
                      <a:pt x="565" y="236"/>
                      <a:pt x="644" y="234"/>
                      <a:pt x="615" y="206"/>
                    </a:cubicBezTo>
                    <a:cubicBezTo>
                      <a:pt x="634" y="174"/>
                      <a:pt x="524" y="118"/>
                      <a:pt x="353" y="69"/>
                    </a:cubicBezTo>
                    <a:cubicBezTo>
                      <a:pt x="183" y="20"/>
                      <a:pt x="51" y="0"/>
                      <a:pt x="32" y="33"/>
                    </a:cubicBezTo>
                    <a:cubicBezTo>
                      <a:pt x="0" y="46"/>
                      <a:pt x="69" y="91"/>
                      <a:pt x="97" y="112"/>
                    </a:cubicBezTo>
                    <a:cubicBezTo>
                      <a:pt x="127" y="135"/>
                      <a:pt x="193" y="160"/>
                      <a:pt x="214" y="17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6523513" y="1814524"/>
              <a:ext cx="1710789" cy="369332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scattering rate R</a:t>
              </a:r>
            </a:p>
          </p:txBody>
        </p:sp>
        <p:sp>
          <p:nvSpPr>
            <p:cNvPr id="60" name="Text Box 17"/>
            <p:cNvSpPr txBox="1">
              <a:spLocks noChangeArrowheads="1"/>
            </p:cNvSpPr>
            <p:nvPr/>
          </p:nvSpPr>
          <p:spPr bwMode="auto">
            <a:xfrm>
              <a:off x="3344885" y="1814524"/>
              <a:ext cx="1710789" cy="369332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scattering rate R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6A122E4-E3BA-43B0-9AAA-76706A6E1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30" y="2876833"/>
            <a:ext cx="2464774" cy="2464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33988A3E-0AE7-40A9-AFD1-D9AE8FD679F8}"/>
                  </a:ext>
                </a:extLst>
              </p:cNvPr>
              <p:cNvSpPr txBox="1"/>
              <p:nvPr/>
            </p:nvSpPr>
            <p:spPr>
              <a:xfrm>
                <a:off x="3831349" y="2991659"/>
                <a:ext cx="8360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GB" dirty="0"/>
                  <a:t>After </a:t>
                </a:r>
                <a:r>
                  <a:rPr lang="en-GB" i="1" dirty="0"/>
                  <a:t>N</a:t>
                </a:r>
                <a:r>
                  <a:rPr lang="en-GB" dirty="0"/>
                  <a:t> steps of the random walk the mean square momentum is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3988A3E-0AE7-40A9-AFD1-D9AE8FD67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349" y="2991659"/>
                <a:ext cx="8360651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3289990-60EC-4590-99F2-88F61C59BBBC}"/>
                  </a:ext>
                </a:extLst>
              </p:cNvPr>
              <p:cNvSpPr txBox="1"/>
              <p:nvPr/>
            </p:nvSpPr>
            <p:spPr>
              <a:xfrm>
                <a:off x="4018862" y="3476483"/>
                <a:ext cx="71286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Number of steps in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=2×6×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3289990-60EC-4590-99F2-88F61C59B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862" y="3476483"/>
                <a:ext cx="712865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1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285C66A-F6DA-436F-BAC8-430EEDF217A8}"/>
              </a:ext>
            </a:extLst>
          </p:cNvPr>
          <p:cNvGrpSpPr/>
          <p:nvPr/>
        </p:nvGrpSpPr>
        <p:grpSpPr>
          <a:xfrm>
            <a:off x="6192072" y="3487852"/>
            <a:ext cx="1676903" cy="1309193"/>
            <a:chOff x="4597761" y="3915958"/>
            <a:chExt cx="1676903" cy="1309193"/>
          </a:xfrm>
        </p:grpSpPr>
        <p:sp>
          <p:nvSpPr>
            <p:cNvPr id="71" name="Oval 70"/>
            <p:cNvSpPr/>
            <p:nvPr/>
          </p:nvSpPr>
          <p:spPr bwMode="auto">
            <a:xfrm>
              <a:off x="5963478" y="3915958"/>
              <a:ext cx="242760" cy="34834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Arial" charset="0"/>
              </a:endParaRPr>
            </a:p>
          </p:txBody>
        </p:sp>
        <p:cxnSp>
          <p:nvCxnSpPr>
            <p:cNvPr id="73" name="Straight Connector 72"/>
            <p:cNvCxnSpPr>
              <a:cxnSpLocks/>
            </p:cNvCxnSpPr>
            <p:nvPr/>
          </p:nvCxnSpPr>
          <p:spPr bwMode="auto">
            <a:xfrm flipV="1">
              <a:off x="5838529" y="4281890"/>
              <a:ext cx="212173" cy="31761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sp>
          <p:nvSpPr>
            <p:cNvPr id="90" name="Text Box 17">
              <a:extLst>
                <a:ext uri="{FF2B5EF4-FFF2-40B4-BE49-F238E27FC236}">
                  <a16:creationId xmlns:a16="http://schemas.microsoft.com/office/drawing/2014/main" xmlns="" id="{8E4061D5-0E5A-4F24-B57E-B4B53D370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7761" y="4578820"/>
              <a:ext cx="1676903" cy="646331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2 steps per scattering event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3EC0990-EB7E-41ED-825F-565554D89A18}"/>
              </a:ext>
            </a:extLst>
          </p:cNvPr>
          <p:cNvGrpSpPr/>
          <p:nvPr/>
        </p:nvGrpSpPr>
        <p:grpSpPr>
          <a:xfrm>
            <a:off x="7375748" y="3495582"/>
            <a:ext cx="1676903" cy="1087139"/>
            <a:chOff x="5900711" y="3935048"/>
            <a:chExt cx="1676903" cy="108713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0C1BECFC-E61E-4205-97BC-C88B8E047CE0}"/>
                </a:ext>
              </a:extLst>
            </p:cNvPr>
            <p:cNvSpPr/>
            <p:nvPr/>
          </p:nvSpPr>
          <p:spPr bwMode="auto">
            <a:xfrm>
              <a:off x="6506883" y="3935048"/>
              <a:ext cx="242760" cy="34834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Arial" charset="0"/>
              </a:endParaRPr>
            </a:p>
          </p:txBody>
        </p:sp>
        <p:sp>
          <p:nvSpPr>
            <p:cNvPr id="89" name="Text Box 17">
              <a:extLst>
                <a:ext uri="{FF2B5EF4-FFF2-40B4-BE49-F238E27FC236}">
                  <a16:creationId xmlns:a16="http://schemas.microsoft.com/office/drawing/2014/main" xmlns="" id="{0FFA27D2-D232-48C8-B985-0BD86EF83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0711" y="4652855"/>
              <a:ext cx="1676903" cy="369332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6 beams</a:t>
              </a:r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78176C5B-E962-49B5-A585-801D5523BAF7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645869" y="4291503"/>
              <a:ext cx="74849" cy="38484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6DFFEAC-45EA-4029-AACD-55AF9EB1EECF}"/>
              </a:ext>
            </a:extLst>
          </p:cNvPr>
          <p:cNvGrpSpPr/>
          <p:nvPr/>
        </p:nvGrpSpPr>
        <p:grpSpPr>
          <a:xfrm>
            <a:off x="8361964" y="3498019"/>
            <a:ext cx="2014338" cy="1258043"/>
            <a:chOff x="6886928" y="3937485"/>
            <a:chExt cx="2014338" cy="1258043"/>
          </a:xfrm>
        </p:grpSpPr>
        <p:sp>
          <p:nvSpPr>
            <p:cNvPr id="57" name="Text Box 17"/>
            <p:cNvSpPr txBox="1">
              <a:spLocks noChangeArrowheads="1"/>
            </p:cNvSpPr>
            <p:nvPr/>
          </p:nvSpPr>
          <p:spPr bwMode="auto">
            <a:xfrm>
              <a:off x="7224363" y="4549197"/>
              <a:ext cx="1676903" cy="646331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scattering rate per beam</a:t>
              </a: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58079222-9433-4440-95C0-08CB9427C6E9}"/>
                </a:ext>
              </a:extLst>
            </p:cNvPr>
            <p:cNvSpPr/>
            <p:nvPr/>
          </p:nvSpPr>
          <p:spPr bwMode="auto">
            <a:xfrm>
              <a:off x="6886928" y="3937485"/>
              <a:ext cx="242760" cy="34834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latin typeface="Arial" charset="0"/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334B029E-1314-4BB8-B734-8B7866D9AF3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075452" y="4259416"/>
              <a:ext cx="432859" cy="3400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854BBDA-E365-4D0F-B0DC-03F7D262E19A}"/>
                  </a:ext>
                </a:extLst>
              </p:cNvPr>
              <p:cNvSpPr txBox="1"/>
              <p:nvPr/>
            </p:nvSpPr>
            <p:spPr>
              <a:xfrm>
                <a:off x="4081027" y="4934398"/>
                <a:ext cx="6520070" cy="532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Energy increase after time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=12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854BBDA-E365-4D0F-B0DC-03F7D262E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027" y="4934398"/>
                <a:ext cx="6520070" cy="532325"/>
              </a:xfrm>
              <a:prstGeom prst="rect">
                <a:avLst/>
              </a:prstGeom>
              <a:blipFill rotWithShape="0">
                <a:blip r:embed="rId6"/>
                <a:stretch>
                  <a:fillRect l="-561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BB0575D4-DA8D-4CC8-9A4C-C5E11BBF2496}"/>
                  </a:ext>
                </a:extLst>
              </p:cNvPr>
              <p:cNvSpPr txBox="1"/>
              <p:nvPr/>
            </p:nvSpPr>
            <p:spPr>
              <a:xfrm>
                <a:off x="3507185" y="5986689"/>
                <a:ext cx="4361790" cy="56861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Heating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h𝑒𝑎𝑡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h𝑒𝑎𝑡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B0575D4-DA8D-4CC8-9A4C-C5E11BBF2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85" y="5986689"/>
                <a:ext cx="4361790" cy="568617"/>
              </a:xfrm>
              <a:prstGeom prst="rect">
                <a:avLst/>
              </a:prstGeom>
              <a:blipFill rotWithShape="0">
                <a:blip r:embed="rId7"/>
                <a:stretch>
                  <a:fillRect l="-9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71965" y="2169004"/>
            <a:ext cx="996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3D, we have 6 beams – total scattering rate is </a:t>
            </a:r>
            <a:r>
              <a:rPr lang="en-GB" i="1" dirty="0" smtClean="0"/>
              <a:t>6R. </a:t>
            </a:r>
            <a:r>
              <a:rPr lang="en-GB" dirty="0" smtClean="0"/>
              <a:t>For slow atoms, all absorption and emission events are in random directions – a random walk in momentum.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8" grpId="0"/>
      <p:bldP spid="2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0308A6FC-27E7-462B-A510-CB1234B39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332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33CC"/>
                </a:solidFill>
              </a:rPr>
              <a:t>Minimum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EF781E0E-6E92-400B-ACED-5E2EEFF41935}"/>
                  </a:ext>
                </a:extLst>
              </p:cNvPr>
              <p:cNvSpPr txBox="1"/>
              <p:nvPr/>
            </p:nvSpPr>
            <p:spPr>
              <a:xfrm>
                <a:off x="4166119" y="648673"/>
                <a:ext cx="3242963" cy="5241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Heating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h𝑒𝑎𝑡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ℏ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781E0E-6E92-400B-ACED-5E2EEFF41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119" y="648673"/>
                <a:ext cx="3242963" cy="524182"/>
              </a:xfrm>
              <a:prstGeom prst="rect">
                <a:avLst/>
              </a:prstGeom>
              <a:blipFill rotWithShape="0">
                <a:blip r:embed="rId2"/>
                <a:stretch>
                  <a:fillRect l="-1311" b="-568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9484FF47-2AD9-45C2-9B61-866CF082CC74}"/>
                  </a:ext>
                </a:extLst>
              </p:cNvPr>
              <p:cNvSpPr txBox="1"/>
              <p:nvPr/>
            </p:nvSpPr>
            <p:spPr>
              <a:xfrm>
                <a:off x="1655746" y="1309747"/>
                <a:ext cx="94379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Compare this to the cooling power in the </a:t>
                </a:r>
                <a:r>
                  <a:rPr lang="en-GB" dirty="0" smtClean="0"/>
                  <a:t>molasses. In </a:t>
                </a:r>
                <a:r>
                  <a:rPr lang="en-GB" dirty="0"/>
                  <a:t>3D</a:t>
                </a:r>
                <a:r>
                  <a:rPr lang="en-GB" dirty="0" smtClean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/>
                  <a:t>. Power is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/>
                  <a:t>, so we have</a:t>
                </a:r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484FF47-2AD9-45C2-9B61-866CF082C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46" y="1309747"/>
                <a:ext cx="9437915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52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8139B0E4-730F-4C11-9CA2-A38FFF8998FB}"/>
                  </a:ext>
                </a:extLst>
              </p:cNvPr>
              <p:cNvSpPr txBox="1"/>
              <p:nvPr/>
            </p:nvSpPr>
            <p:spPr>
              <a:xfrm>
                <a:off x="4309517" y="1840861"/>
                <a:ext cx="2956166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Cooling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𝑐𝑜𝑜𝑙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139B0E4-730F-4C11-9CA2-A38FFF899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17" y="1840861"/>
                <a:ext cx="29561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43" t="-7937" b="-22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8E78789-4003-42F9-854E-E103A150C916}"/>
                  </a:ext>
                </a:extLst>
              </p:cNvPr>
              <p:cNvSpPr txBox="1"/>
              <p:nvPr/>
            </p:nvSpPr>
            <p:spPr>
              <a:xfrm>
                <a:off x="1655745" y="2502489"/>
                <a:ext cx="8807534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In equilibrium,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h𝑒𝑎𝑡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𝑐𝑜𝑜𝑙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 </a:t>
                </a:r>
                <a:r>
                  <a:rPr lang="en-GB" dirty="0" smtClean="0"/>
                  <a:t>Use expressions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 smtClean="0"/>
                  <a:t>, and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8E78789-4003-42F9-854E-E103A150C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45" y="2502489"/>
                <a:ext cx="8807534" cy="484043"/>
              </a:xfrm>
              <a:prstGeom prst="rect">
                <a:avLst/>
              </a:prstGeom>
              <a:blipFill rotWithShape="0">
                <a:blip r:embed="rId5"/>
                <a:stretch>
                  <a:fillRect l="-485" b="-88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A095680-1804-4BFD-AD06-172005457F20}"/>
                  </a:ext>
                </a:extLst>
              </p:cNvPr>
              <p:cNvSpPr txBox="1"/>
              <p:nvPr/>
            </p:nvSpPr>
            <p:spPr>
              <a:xfrm>
                <a:off x="4385303" y="3179269"/>
                <a:ext cx="2901115" cy="6346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095680-1804-4BFD-AD06-172005457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03" y="3179269"/>
                <a:ext cx="2901115" cy="6346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D8A9E4A4-4119-4B29-980E-C060B1054235}"/>
                  </a:ext>
                </a:extLst>
              </p:cNvPr>
              <p:cNvSpPr txBox="1"/>
              <p:nvPr/>
            </p:nvSpPr>
            <p:spPr>
              <a:xfrm>
                <a:off x="1434246" y="6472077"/>
                <a:ext cx="41801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Note: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1600" dirty="0"/>
                  <a:t> is negative for Doppler cooling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9E4A4-4119-4B29-980E-C060B1054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46" y="6472077"/>
                <a:ext cx="4180115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729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60B64B47-1A2E-4EDA-95A0-BE5B7B23E586}"/>
                  </a:ext>
                </a:extLst>
              </p:cNvPr>
              <p:cNvSpPr txBox="1"/>
              <p:nvPr/>
            </p:nvSpPr>
            <p:spPr>
              <a:xfrm>
                <a:off x="1655745" y="4029565"/>
                <a:ext cx="75546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The temperature is minimised by choosing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/>
                  <a:t>. Then we get: 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0B64B47-1A2E-4EDA-95A0-BE5B7B23E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45" y="4029565"/>
                <a:ext cx="755461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565" t="-8197" r="-234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4415C147-A4E4-4484-BDCB-797F5EFE2088}"/>
                  </a:ext>
                </a:extLst>
              </p:cNvPr>
              <p:cNvSpPr txBox="1"/>
              <p:nvPr/>
            </p:nvSpPr>
            <p:spPr>
              <a:xfrm>
                <a:off x="4932732" y="4658400"/>
                <a:ext cx="1363257" cy="6346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415C147-A4E4-4484-BDCB-797F5EFE20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32" y="4658400"/>
                <a:ext cx="1363257" cy="63466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2302FAC0-EF56-4B2F-A94C-2EE214DD764C}"/>
                  </a:ext>
                </a:extLst>
              </p:cNvPr>
              <p:cNvSpPr txBox="1"/>
              <p:nvPr/>
            </p:nvSpPr>
            <p:spPr>
              <a:xfrm>
                <a:off x="1655744" y="5520869"/>
                <a:ext cx="9577187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This is the lowest temperature achievable by Doppler cooling, and is known as the </a:t>
                </a:r>
                <a:r>
                  <a:rPr lang="en-GB" i="1" dirty="0"/>
                  <a:t>Doppler limit</a:t>
                </a:r>
                <a:r>
                  <a:rPr lang="en-GB" dirty="0"/>
                  <a:t>. For Na,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=240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302FAC0-EF56-4B2F-A94C-2EE214DD7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744" y="5520869"/>
                <a:ext cx="9577187" cy="658514"/>
              </a:xfrm>
              <a:prstGeom prst="rect">
                <a:avLst/>
              </a:prstGeom>
              <a:blipFill rotWithShape="0">
                <a:blip r:embed="rId10"/>
                <a:stretch>
                  <a:fillRect l="-446" t="-5556" b="-12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5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11" grpId="0" animBg="1"/>
      <p:bldP spid="12" grpId="0"/>
      <p:bldP spid="13" grpId="0"/>
      <p:bldP spid="14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2" name="Group 46"/>
          <p:cNvGrpSpPr>
            <a:grpSpLocks/>
          </p:cNvGrpSpPr>
          <p:nvPr/>
        </p:nvGrpSpPr>
        <p:grpSpPr bwMode="auto">
          <a:xfrm>
            <a:off x="4224339" y="1052513"/>
            <a:ext cx="3049587" cy="4176712"/>
            <a:chOff x="1701" y="663"/>
            <a:chExt cx="1921" cy="2631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1701" y="663"/>
              <a:ext cx="1136" cy="756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Switch off</a:t>
              </a:r>
            </a:p>
            <a:p>
              <a:r>
                <a:rPr lang="en-GB" dirty="0"/>
                <a:t>molasses beams.</a:t>
              </a:r>
            </a:p>
            <a:p>
              <a:endParaRPr lang="en-GB" dirty="0"/>
            </a:p>
            <a:p>
              <a:r>
                <a:rPr lang="en-GB" dirty="0"/>
                <a:t>Let the cloud fall.</a:t>
              </a:r>
            </a:p>
          </p:txBody>
        </p:sp>
        <p:grpSp>
          <p:nvGrpSpPr>
            <p:cNvPr id="9237" name="Group 21"/>
            <p:cNvGrpSpPr>
              <a:grpSpLocks/>
            </p:cNvGrpSpPr>
            <p:nvPr/>
          </p:nvGrpSpPr>
          <p:grpSpPr bwMode="auto">
            <a:xfrm>
              <a:off x="3198" y="1298"/>
              <a:ext cx="424" cy="1996"/>
              <a:chOff x="3887" y="981"/>
              <a:chExt cx="424" cy="1996"/>
            </a:xfrm>
          </p:grpSpPr>
          <p:sp>
            <p:nvSpPr>
              <p:cNvPr id="9230" name="Oval 14"/>
              <p:cNvSpPr>
                <a:spLocks noChangeArrowheads="1"/>
              </p:cNvSpPr>
              <p:nvPr/>
            </p:nvSpPr>
            <p:spPr bwMode="auto">
              <a:xfrm>
                <a:off x="3960" y="981"/>
                <a:ext cx="245" cy="24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60392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3" name="Oval 17"/>
              <p:cNvSpPr>
                <a:spLocks noChangeAspect="1" noChangeArrowheads="1"/>
              </p:cNvSpPr>
              <p:nvPr/>
            </p:nvSpPr>
            <p:spPr bwMode="auto">
              <a:xfrm>
                <a:off x="3933" y="1384"/>
                <a:ext cx="295" cy="29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60392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4" name="Oval 18"/>
              <p:cNvSpPr>
                <a:spLocks noChangeAspect="1" noChangeArrowheads="1"/>
              </p:cNvSpPr>
              <p:nvPr/>
            </p:nvSpPr>
            <p:spPr bwMode="auto">
              <a:xfrm>
                <a:off x="3923" y="1887"/>
                <a:ext cx="354" cy="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60392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35" name="Oval 19"/>
              <p:cNvSpPr>
                <a:spLocks noChangeAspect="1" noChangeArrowheads="1"/>
              </p:cNvSpPr>
              <p:nvPr/>
            </p:nvSpPr>
            <p:spPr bwMode="auto">
              <a:xfrm>
                <a:off x="3887" y="2555"/>
                <a:ext cx="424" cy="42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tint val="60392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22225">
                <a:noFill/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>
              <a:off x="3062" y="1298"/>
              <a:ext cx="0" cy="181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none" w="lg" len="lg"/>
              <a:tailEnd type="stealth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>
              <a:off x="2835" y="2886"/>
              <a:ext cx="169" cy="288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b="1" i="1">
                  <a:latin typeface="Times New Roman" pitchFamily="18" charset="0"/>
                </a:rPr>
                <a:t>t</a:t>
              </a:r>
            </a:p>
          </p:txBody>
        </p:sp>
      </p:grpSp>
      <p:pic>
        <p:nvPicPr>
          <p:cNvPr id="9248" name="Picture 32" descr="molasses"/>
          <p:cNvPicPr>
            <a:picLocks noChangeAspect="1" noChangeArrowheads="1"/>
          </p:cNvPicPr>
          <p:nvPr/>
        </p:nvPicPr>
        <p:blipFill>
          <a:blip r:embed="rId3" cstate="print"/>
          <a:srcRect l="33295" t="26630" r="39268" b="38882"/>
          <a:stretch>
            <a:fillRect/>
          </a:stretch>
        </p:blipFill>
        <p:spPr bwMode="auto">
          <a:xfrm>
            <a:off x="1955801" y="1135729"/>
            <a:ext cx="2070100" cy="1781175"/>
          </a:xfrm>
          <a:prstGeom prst="rect">
            <a:avLst/>
          </a:prstGeom>
          <a:noFill/>
        </p:spPr>
      </p:pic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7421563" y="2549525"/>
            <a:ext cx="3109912" cy="915988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GB" dirty="0"/>
              <a:t>Watch radius grow using laser-induced fluorescence or absorption to image the cloud.</a:t>
            </a:r>
          </a:p>
        </p:txBody>
      </p: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2279651" y="3789364"/>
            <a:ext cx="3167063" cy="1800225"/>
            <a:chOff x="431" y="2659"/>
            <a:chExt cx="1995" cy="1134"/>
          </a:xfrm>
        </p:grpSpPr>
        <p:sp>
          <p:nvSpPr>
            <p:cNvPr id="9252" name="Text Box 36"/>
            <p:cNvSpPr txBox="1">
              <a:spLocks noChangeArrowheads="1"/>
            </p:cNvSpPr>
            <p:nvPr/>
          </p:nvSpPr>
          <p:spPr bwMode="auto">
            <a:xfrm>
              <a:off x="975" y="2795"/>
              <a:ext cx="653" cy="291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/>
                <a:t>Result:</a:t>
              </a:r>
            </a:p>
          </p:txBody>
        </p:sp>
        <p:graphicFrame>
          <p:nvGraphicFramePr>
            <p:cNvPr id="9255" name="Object 39"/>
            <p:cNvGraphicFramePr>
              <a:graphicFrameLocks noChangeAspect="1"/>
            </p:cNvGraphicFramePr>
            <p:nvPr/>
          </p:nvGraphicFramePr>
          <p:xfrm>
            <a:off x="657" y="3203"/>
            <a:ext cx="1475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6" name="Equation" r:id="rId4" imgW="1015920" imgH="203040" progId="Equation.3">
                    <p:embed/>
                  </p:oleObj>
                </mc:Choice>
                <mc:Fallback>
                  <p:oleObj name="Equation" r:id="rId4" imgW="10159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" y="3203"/>
                          <a:ext cx="1475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6" name="Rectangle 40"/>
            <p:cNvSpPr>
              <a:spLocks noChangeArrowheads="1"/>
            </p:cNvSpPr>
            <p:nvPr/>
          </p:nvSpPr>
          <p:spPr bwMode="auto">
            <a:xfrm>
              <a:off x="431" y="2659"/>
              <a:ext cx="1995" cy="1134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 type="none" w="lg" len="lg"/>
              <a:tailEnd type="none" w="lg" len="lg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4096127" y="6033421"/>
            <a:ext cx="4393447" cy="369332"/>
          </a:xfrm>
          <a:prstGeom prst="rect">
            <a:avLst/>
          </a:prstGeom>
          <a:solidFill>
            <a:srgbClr val="FF9900"/>
          </a:solidFill>
          <a:ln w="22225">
            <a:solidFill>
              <a:srgbClr val="FF0000"/>
            </a:solidFill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There is more to laser cooling than we said !</a:t>
            </a:r>
            <a:endParaRPr lang="en-GB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DB076D8-5D74-4D68-B506-EA119DB17EB0}"/>
              </a:ext>
            </a:extLst>
          </p:cNvPr>
          <p:cNvGrpSpPr/>
          <p:nvPr/>
        </p:nvGrpSpPr>
        <p:grpSpPr>
          <a:xfrm>
            <a:off x="7007226" y="4283338"/>
            <a:ext cx="2346413" cy="910699"/>
            <a:chOff x="5483225" y="4283337"/>
            <a:chExt cx="2346413" cy="910699"/>
          </a:xfrm>
        </p:grpSpPr>
        <p:sp>
          <p:nvSpPr>
            <p:cNvPr id="9240" name="Line 24"/>
            <p:cNvSpPr>
              <a:spLocks noChangeShapeType="1"/>
            </p:cNvSpPr>
            <p:nvPr/>
          </p:nvSpPr>
          <p:spPr bwMode="auto">
            <a:xfrm>
              <a:off x="5686425" y="4579938"/>
              <a:ext cx="1809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5483225" y="4910138"/>
              <a:ext cx="3841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259" name="Line 43"/>
            <p:cNvSpPr>
              <a:spLocks noChangeShapeType="1"/>
            </p:cNvSpPr>
            <p:nvPr/>
          </p:nvSpPr>
          <p:spPr bwMode="auto">
            <a:xfrm flipV="1">
              <a:off x="5795963" y="4581525"/>
              <a:ext cx="0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xmlns="" id="{FE2416AC-D456-47AD-A37D-AD764C403EF2}"/>
                    </a:ext>
                  </a:extLst>
                </p:cNvPr>
                <p:cNvSpPr/>
                <p:nvPr/>
              </p:nvSpPr>
              <p:spPr>
                <a:xfrm>
                  <a:off x="5922962" y="4283337"/>
                  <a:ext cx="1906676" cy="9106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𝑘𝑇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E2416AC-D456-47AD-A37D-AD764C403E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962" y="4283337"/>
                  <a:ext cx="1906676" cy="9106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345B55E-C086-4926-9BF3-6161BE3742D4}"/>
              </a:ext>
            </a:extLst>
          </p:cNvPr>
          <p:cNvGrpSpPr/>
          <p:nvPr/>
        </p:nvGrpSpPr>
        <p:grpSpPr>
          <a:xfrm>
            <a:off x="6937375" y="1947862"/>
            <a:ext cx="800332" cy="369332"/>
            <a:chOff x="5413375" y="1947862"/>
            <a:chExt cx="800332" cy="369332"/>
          </a:xfrm>
        </p:grpSpPr>
        <p:sp>
          <p:nvSpPr>
            <p:cNvPr id="30" name="Line 43">
              <a:extLst>
                <a:ext uri="{FF2B5EF4-FFF2-40B4-BE49-F238E27FC236}">
                  <a16:creationId xmlns:a16="http://schemas.microsoft.com/office/drawing/2014/main" xmlns="" id="{FAD65180-51EF-4011-A9CA-F81386B6C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6113" y="2060574"/>
              <a:ext cx="0" cy="17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xmlns="" id="{BF5EAF60-7823-4D55-B35D-1AFD814C0D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1607" y="2052997"/>
              <a:ext cx="1809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xmlns="" id="{0CA1C51E-9984-461E-99A4-E99ABBD1D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3375" y="2253571"/>
              <a:ext cx="3841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lg" len="lg"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667F7B86-6A90-475A-BDB9-0022F33C5BAC}"/>
                    </a:ext>
                  </a:extLst>
                </p:cNvPr>
                <p:cNvSpPr/>
                <p:nvPr/>
              </p:nvSpPr>
              <p:spPr>
                <a:xfrm>
                  <a:off x="5702531" y="1947862"/>
                  <a:ext cx="51117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67F7B86-6A90-475A-BDB9-0022F33C5B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2531" y="1947862"/>
                  <a:ext cx="51117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Rectangle 52">
            <a:extLst>
              <a:ext uri="{FF2B5EF4-FFF2-40B4-BE49-F238E27FC236}">
                <a16:creationId xmlns:a16="http://schemas.microsoft.com/office/drawing/2014/main" xmlns="" id="{CFDB84ED-276F-4E22-97A9-DC52C26E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2848" y="19265"/>
            <a:ext cx="71180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Do experiments agree with theory?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ABF9EEEF-875C-46A6-A1F5-FBFC695AB2F7}"/>
                  </a:ext>
                </a:extLst>
              </p:cNvPr>
              <p:cNvSpPr txBox="1"/>
              <p:nvPr/>
            </p:nvSpPr>
            <p:spPr>
              <a:xfrm>
                <a:off x="1796961" y="647335"/>
                <a:ext cx="3826052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Prediction for Na: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=240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F9EEEF-875C-46A6-A1F5-FBFC695AB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61" y="647334"/>
                <a:ext cx="3826052" cy="381515"/>
              </a:xfrm>
              <a:prstGeom prst="rect">
                <a:avLst/>
              </a:prstGeom>
              <a:blipFill>
                <a:blip r:embed="rId8"/>
                <a:stretch>
                  <a:fillRect l="-1435" t="-6349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63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1" grpId="0"/>
      <p:bldP spid="92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886646" y="908721"/>
            <a:ext cx="6562725" cy="561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000" dirty="0" smtClean="0">
                <a:solidFill>
                  <a:srgbClr val="3333CC"/>
                </a:solidFill>
                <a:ea typeface="+mj-ea"/>
                <a:cs typeface="+mj-cs"/>
              </a:rPr>
              <a:t>II. Laser </a:t>
            </a:r>
            <a:r>
              <a:rPr lang="en-GB" sz="4000" dirty="0">
                <a:solidFill>
                  <a:srgbClr val="3333CC"/>
                </a:solidFill>
                <a:ea typeface="+mj-ea"/>
                <a:cs typeface="+mj-cs"/>
              </a:rPr>
              <a:t>cooling of molecules</a:t>
            </a:r>
            <a:endParaRPr lang="en-US" sz="4000" dirty="0">
              <a:solidFill>
                <a:srgbClr val="3333CC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795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98E36AF-29A9-468E-99E6-AEC565CD922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1070" y="116633"/>
            <a:ext cx="768798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dirty="0">
                <a:solidFill>
                  <a:srgbClr val="3333CC"/>
                </a:solidFill>
                <a:latin typeface="+mn-lt"/>
              </a:rPr>
              <a:t>Why laser cooling (usually) fails for molecules</a:t>
            </a:r>
            <a:endParaRPr lang="en-US" sz="32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07568" y="836712"/>
            <a:ext cx="72864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dirty="0">
                <a:solidFill>
                  <a:srgbClr val="3333CC"/>
                </a:solidFill>
              </a:rPr>
              <a:t>Laser cooling relies on repeated absorption – spontaneous-emission events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91945" y="2420889"/>
            <a:ext cx="50191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dirty="0">
                <a:solidFill>
                  <a:srgbClr val="0000FF"/>
                </a:solidFill>
              </a:rPr>
              <a:t>How many cycles are required?</a:t>
            </a:r>
          </a:p>
          <a:p>
            <a:pPr algn="l"/>
            <a:r>
              <a:rPr lang="en-GB" dirty="0">
                <a:solidFill>
                  <a:srgbClr val="3333CC"/>
                </a:solidFill>
              </a:rPr>
              <a:t>Example</a:t>
            </a:r>
            <a:r>
              <a:rPr lang="en-GB" dirty="0">
                <a:solidFill>
                  <a:srgbClr val="0000FF"/>
                </a:solidFill>
              </a:rPr>
              <a:t> – Rb-87 atom with initial speed of 100m/s.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1847528" y="4509121"/>
            <a:ext cx="812164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GB" dirty="0">
                <a:solidFill>
                  <a:srgbClr val="3333CC"/>
                </a:solidFill>
              </a:rPr>
              <a:t>For some atoms (e.g. alkalis), this is possible due to a “closed” energy level structure.</a:t>
            </a:r>
          </a:p>
          <a:p>
            <a:pPr algn="l"/>
            <a:r>
              <a:rPr lang="en-GB" dirty="0">
                <a:solidFill>
                  <a:srgbClr val="3333CC"/>
                </a:solidFill>
              </a:rPr>
              <a:t>This situation is special.</a:t>
            </a:r>
            <a:endParaRPr lang="en-US" dirty="0">
              <a:solidFill>
                <a:srgbClr val="3333CC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47528" y="1268761"/>
            <a:ext cx="3193042" cy="2880713"/>
            <a:chOff x="5950958" y="2923503"/>
            <a:chExt cx="3193042" cy="2880713"/>
          </a:xfrm>
        </p:grpSpPr>
        <p:grpSp>
          <p:nvGrpSpPr>
            <p:cNvPr id="21" name="Group 20"/>
            <p:cNvGrpSpPr/>
            <p:nvPr/>
          </p:nvGrpSpPr>
          <p:grpSpPr>
            <a:xfrm>
              <a:off x="5950958" y="2923503"/>
              <a:ext cx="3002538" cy="617922"/>
              <a:chOff x="5950958" y="2923503"/>
              <a:chExt cx="3002538" cy="61792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114478" y="3245780"/>
                <a:ext cx="762384" cy="288032"/>
                <a:chOff x="6084168" y="3645024"/>
                <a:chExt cx="762384" cy="288032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084168" y="3645024"/>
                  <a:ext cx="288032" cy="2880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8" name="Right Arrow 37"/>
                <p:cNvSpPr/>
                <p:nvPr/>
              </p:nvSpPr>
              <p:spPr>
                <a:xfrm>
                  <a:off x="6084168" y="3723577"/>
                  <a:ext cx="762384" cy="124592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33" name="Right Arrow 32"/>
              <p:cNvSpPr/>
              <p:nvPr/>
            </p:nvSpPr>
            <p:spPr>
              <a:xfrm rot="10800000">
                <a:off x="7975088" y="3253393"/>
                <a:ext cx="978408" cy="288032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242479" y="2923503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Laser</a:t>
                </a:r>
              </a:p>
            </p:txBody>
          </p:sp>
          <p:sp>
            <p:nvSpPr>
              <p:cNvPr id="35" name="Right Arrow 34"/>
              <p:cNvSpPr/>
              <p:nvPr/>
            </p:nvSpPr>
            <p:spPr>
              <a:xfrm>
                <a:off x="5950958" y="3238367"/>
                <a:ext cx="978408" cy="288032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960773" y="2947115"/>
                <a:ext cx="678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Laser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104588" y="3889417"/>
              <a:ext cx="3039412" cy="1914799"/>
              <a:chOff x="6104588" y="3889417"/>
              <a:chExt cx="3039412" cy="191479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6567152" y="5460642"/>
                <a:ext cx="12878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567152" y="4247881"/>
                <a:ext cx="12878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6503831" y="5434884"/>
                <a:ext cx="14068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Ground state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516709" y="3889417"/>
                <a:ext cx="1366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Excited state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6825802" y="4378817"/>
                <a:ext cx="0" cy="1068949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577885" y="4348765"/>
                <a:ext cx="128788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/>
              <p:nvPr/>
            </p:nvCxnSpPr>
            <p:spPr>
              <a:xfrm rot="16200000" flipH="1">
                <a:off x="7064063" y="4771622"/>
                <a:ext cx="1043189" cy="206062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6104588" y="4842457"/>
                <a:ext cx="122443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Absorption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853115" y="4584880"/>
                <a:ext cx="22908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Spontaneous emission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353" y="3314510"/>
            <a:ext cx="2045166" cy="6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215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0" y="4462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00CC"/>
                </a:solidFill>
              </a:rPr>
              <a:t>Mean number of photons scattered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27648" y="285293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855640" y="1196752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67808" y="2348880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43672" y="1196752"/>
            <a:ext cx="0" cy="165618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719736" y="1196752"/>
            <a:ext cx="216024" cy="1584176"/>
            <a:chOff x="3987410" y="1497547"/>
            <a:chExt cx="159245" cy="3226853"/>
          </a:xfrm>
        </p:grpSpPr>
        <p:sp>
          <p:nvSpPr>
            <p:cNvPr id="12" name="Freeform 11"/>
            <p:cNvSpPr/>
            <p:nvPr/>
          </p:nvSpPr>
          <p:spPr>
            <a:xfrm>
              <a:off x="3987410" y="1497547"/>
              <a:ext cx="159245" cy="2989281"/>
            </a:xfrm>
            <a:custGeom>
              <a:avLst/>
              <a:gdLst>
                <a:gd name="connsiteX0" fmla="*/ 95578 w 846327"/>
                <a:gd name="connsiteY0" fmla="*/ 0 h 4408227"/>
                <a:gd name="connsiteX1" fmla="*/ 696079 w 846327"/>
                <a:gd name="connsiteY1" fmla="*/ 409433 h 4408227"/>
                <a:gd name="connsiteX2" fmla="*/ 81930 w 846327"/>
                <a:gd name="connsiteY2" fmla="*/ 682388 h 4408227"/>
                <a:gd name="connsiteX3" fmla="*/ 627840 w 846327"/>
                <a:gd name="connsiteY3" fmla="*/ 955343 h 4408227"/>
                <a:gd name="connsiteX4" fmla="*/ 68282 w 846327"/>
                <a:gd name="connsiteY4" fmla="*/ 1173708 h 4408227"/>
                <a:gd name="connsiteX5" fmla="*/ 709727 w 846327"/>
                <a:gd name="connsiteY5" fmla="*/ 1392072 h 4408227"/>
                <a:gd name="connsiteX6" fmla="*/ 81930 w 846327"/>
                <a:gd name="connsiteY6" fmla="*/ 1569493 h 4408227"/>
                <a:gd name="connsiteX7" fmla="*/ 805261 w 846327"/>
                <a:gd name="connsiteY7" fmla="*/ 1801505 h 4408227"/>
                <a:gd name="connsiteX8" fmla="*/ 43 w 846327"/>
                <a:gd name="connsiteY8" fmla="*/ 1992573 h 4408227"/>
                <a:gd name="connsiteX9" fmla="*/ 846204 w 846327"/>
                <a:gd name="connsiteY9" fmla="*/ 2197290 h 4408227"/>
                <a:gd name="connsiteX10" fmla="*/ 68282 w 846327"/>
                <a:gd name="connsiteY10" fmla="*/ 2388358 h 4408227"/>
                <a:gd name="connsiteX11" fmla="*/ 791613 w 846327"/>
                <a:gd name="connsiteY11" fmla="*/ 2661314 h 4408227"/>
                <a:gd name="connsiteX12" fmla="*/ 95578 w 846327"/>
                <a:gd name="connsiteY12" fmla="*/ 2784143 h 4408227"/>
                <a:gd name="connsiteX13" fmla="*/ 777966 w 846327"/>
                <a:gd name="connsiteY13" fmla="*/ 3029803 h 4408227"/>
                <a:gd name="connsiteX14" fmla="*/ 68282 w 846327"/>
                <a:gd name="connsiteY14" fmla="*/ 3166281 h 4408227"/>
                <a:gd name="connsiteX15" fmla="*/ 764318 w 846327"/>
                <a:gd name="connsiteY15" fmla="*/ 3425588 h 4408227"/>
                <a:gd name="connsiteX16" fmla="*/ 122873 w 846327"/>
                <a:gd name="connsiteY16" fmla="*/ 3589361 h 4408227"/>
                <a:gd name="connsiteX17" fmla="*/ 805261 w 846327"/>
                <a:gd name="connsiteY17" fmla="*/ 3835021 h 4408227"/>
                <a:gd name="connsiteX18" fmla="*/ 136521 w 846327"/>
                <a:gd name="connsiteY18" fmla="*/ 4026090 h 4408227"/>
                <a:gd name="connsiteX19" fmla="*/ 259351 w 846327"/>
                <a:gd name="connsiteY19" fmla="*/ 4408227 h 440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6327" h="4408227">
                  <a:moveTo>
                    <a:pt x="95578" y="0"/>
                  </a:moveTo>
                  <a:cubicBezTo>
                    <a:pt x="396966" y="147851"/>
                    <a:pt x="698354" y="295702"/>
                    <a:pt x="696079" y="409433"/>
                  </a:cubicBezTo>
                  <a:cubicBezTo>
                    <a:pt x="693804" y="523164"/>
                    <a:pt x="93303" y="591403"/>
                    <a:pt x="81930" y="682388"/>
                  </a:cubicBezTo>
                  <a:cubicBezTo>
                    <a:pt x="70557" y="773373"/>
                    <a:pt x="630115" y="873456"/>
                    <a:pt x="627840" y="955343"/>
                  </a:cubicBezTo>
                  <a:cubicBezTo>
                    <a:pt x="625565" y="1037230"/>
                    <a:pt x="54634" y="1100920"/>
                    <a:pt x="68282" y="1173708"/>
                  </a:cubicBezTo>
                  <a:cubicBezTo>
                    <a:pt x="81930" y="1246496"/>
                    <a:pt x="707452" y="1326108"/>
                    <a:pt x="709727" y="1392072"/>
                  </a:cubicBezTo>
                  <a:cubicBezTo>
                    <a:pt x="712002" y="1458036"/>
                    <a:pt x="66008" y="1501254"/>
                    <a:pt x="81930" y="1569493"/>
                  </a:cubicBezTo>
                  <a:cubicBezTo>
                    <a:pt x="97852" y="1637732"/>
                    <a:pt x="818909" y="1730992"/>
                    <a:pt x="805261" y="1801505"/>
                  </a:cubicBezTo>
                  <a:cubicBezTo>
                    <a:pt x="791613" y="1872018"/>
                    <a:pt x="-6781" y="1926609"/>
                    <a:pt x="43" y="1992573"/>
                  </a:cubicBezTo>
                  <a:cubicBezTo>
                    <a:pt x="6867" y="2058537"/>
                    <a:pt x="834831" y="2131326"/>
                    <a:pt x="846204" y="2197290"/>
                  </a:cubicBezTo>
                  <a:cubicBezTo>
                    <a:pt x="857577" y="2263254"/>
                    <a:pt x="77380" y="2311021"/>
                    <a:pt x="68282" y="2388358"/>
                  </a:cubicBezTo>
                  <a:cubicBezTo>
                    <a:pt x="59184" y="2465695"/>
                    <a:pt x="787064" y="2595350"/>
                    <a:pt x="791613" y="2661314"/>
                  </a:cubicBezTo>
                  <a:cubicBezTo>
                    <a:pt x="796162" y="2727278"/>
                    <a:pt x="97852" y="2722728"/>
                    <a:pt x="95578" y="2784143"/>
                  </a:cubicBezTo>
                  <a:cubicBezTo>
                    <a:pt x="93304" y="2845558"/>
                    <a:pt x="782515" y="2966114"/>
                    <a:pt x="777966" y="3029803"/>
                  </a:cubicBezTo>
                  <a:cubicBezTo>
                    <a:pt x="773417" y="3093492"/>
                    <a:pt x="70557" y="3100317"/>
                    <a:pt x="68282" y="3166281"/>
                  </a:cubicBezTo>
                  <a:cubicBezTo>
                    <a:pt x="66007" y="3232245"/>
                    <a:pt x="755220" y="3355075"/>
                    <a:pt x="764318" y="3425588"/>
                  </a:cubicBezTo>
                  <a:cubicBezTo>
                    <a:pt x="773416" y="3496101"/>
                    <a:pt x="116049" y="3521122"/>
                    <a:pt x="122873" y="3589361"/>
                  </a:cubicBezTo>
                  <a:cubicBezTo>
                    <a:pt x="129697" y="3657600"/>
                    <a:pt x="802986" y="3762233"/>
                    <a:pt x="805261" y="3835021"/>
                  </a:cubicBezTo>
                  <a:cubicBezTo>
                    <a:pt x="807536" y="3907809"/>
                    <a:pt x="227506" y="3930556"/>
                    <a:pt x="136521" y="4026090"/>
                  </a:cubicBezTo>
                  <a:cubicBezTo>
                    <a:pt x="45536" y="4121624"/>
                    <a:pt x="218408" y="4335439"/>
                    <a:pt x="259351" y="4408227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38600" y="4484132"/>
              <a:ext cx="0" cy="24026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367808" y="1196752"/>
            <a:ext cx="144016" cy="1080120"/>
            <a:chOff x="3987410" y="1497547"/>
            <a:chExt cx="159245" cy="3226853"/>
          </a:xfrm>
        </p:grpSpPr>
        <p:sp>
          <p:nvSpPr>
            <p:cNvPr id="15" name="Freeform 14"/>
            <p:cNvSpPr/>
            <p:nvPr/>
          </p:nvSpPr>
          <p:spPr>
            <a:xfrm>
              <a:off x="3987410" y="1497547"/>
              <a:ext cx="159245" cy="2989281"/>
            </a:xfrm>
            <a:custGeom>
              <a:avLst/>
              <a:gdLst>
                <a:gd name="connsiteX0" fmla="*/ 95578 w 846327"/>
                <a:gd name="connsiteY0" fmla="*/ 0 h 4408227"/>
                <a:gd name="connsiteX1" fmla="*/ 696079 w 846327"/>
                <a:gd name="connsiteY1" fmla="*/ 409433 h 4408227"/>
                <a:gd name="connsiteX2" fmla="*/ 81930 w 846327"/>
                <a:gd name="connsiteY2" fmla="*/ 682388 h 4408227"/>
                <a:gd name="connsiteX3" fmla="*/ 627840 w 846327"/>
                <a:gd name="connsiteY3" fmla="*/ 955343 h 4408227"/>
                <a:gd name="connsiteX4" fmla="*/ 68282 w 846327"/>
                <a:gd name="connsiteY4" fmla="*/ 1173708 h 4408227"/>
                <a:gd name="connsiteX5" fmla="*/ 709727 w 846327"/>
                <a:gd name="connsiteY5" fmla="*/ 1392072 h 4408227"/>
                <a:gd name="connsiteX6" fmla="*/ 81930 w 846327"/>
                <a:gd name="connsiteY6" fmla="*/ 1569493 h 4408227"/>
                <a:gd name="connsiteX7" fmla="*/ 805261 w 846327"/>
                <a:gd name="connsiteY7" fmla="*/ 1801505 h 4408227"/>
                <a:gd name="connsiteX8" fmla="*/ 43 w 846327"/>
                <a:gd name="connsiteY8" fmla="*/ 1992573 h 4408227"/>
                <a:gd name="connsiteX9" fmla="*/ 846204 w 846327"/>
                <a:gd name="connsiteY9" fmla="*/ 2197290 h 4408227"/>
                <a:gd name="connsiteX10" fmla="*/ 68282 w 846327"/>
                <a:gd name="connsiteY10" fmla="*/ 2388358 h 4408227"/>
                <a:gd name="connsiteX11" fmla="*/ 791613 w 846327"/>
                <a:gd name="connsiteY11" fmla="*/ 2661314 h 4408227"/>
                <a:gd name="connsiteX12" fmla="*/ 95578 w 846327"/>
                <a:gd name="connsiteY12" fmla="*/ 2784143 h 4408227"/>
                <a:gd name="connsiteX13" fmla="*/ 777966 w 846327"/>
                <a:gd name="connsiteY13" fmla="*/ 3029803 h 4408227"/>
                <a:gd name="connsiteX14" fmla="*/ 68282 w 846327"/>
                <a:gd name="connsiteY14" fmla="*/ 3166281 h 4408227"/>
                <a:gd name="connsiteX15" fmla="*/ 764318 w 846327"/>
                <a:gd name="connsiteY15" fmla="*/ 3425588 h 4408227"/>
                <a:gd name="connsiteX16" fmla="*/ 122873 w 846327"/>
                <a:gd name="connsiteY16" fmla="*/ 3589361 h 4408227"/>
                <a:gd name="connsiteX17" fmla="*/ 805261 w 846327"/>
                <a:gd name="connsiteY17" fmla="*/ 3835021 h 4408227"/>
                <a:gd name="connsiteX18" fmla="*/ 136521 w 846327"/>
                <a:gd name="connsiteY18" fmla="*/ 4026090 h 4408227"/>
                <a:gd name="connsiteX19" fmla="*/ 259351 w 846327"/>
                <a:gd name="connsiteY19" fmla="*/ 4408227 h 440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6327" h="4408227">
                  <a:moveTo>
                    <a:pt x="95578" y="0"/>
                  </a:moveTo>
                  <a:cubicBezTo>
                    <a:pt x="396966" y="147851"/>
                    <a:pt x="698354" y="295702"/>
                    <a:pt x="696079" y="409433"/>
                  </a:cubicBezTo>
                  <a:cubicBezTo>
                    <a:pt x="693804" y="523164"/>
                    <a:pt x="93303" y="591403"/>
                    <a:pt x="81930" y="682388"/>
                  </a:cubicBezTo>
                  <a:cubicBezTo>
                    <a:pt x="70557" y="773373"/>
                    <a:pt x="630115" y="873456"/>
                    <a:pt x="627840" y="955343"/>
                  </a:cubicBezTo>
                  <a:cubicBezTo>
                    <a:pt x="625565" y="1037230"/>
                    <a:pt x="54634" y="1100920"/>
                    <a:pt x="68282" y="1173708"/>
                  </a:cubicBezTo>
                  <a:cubicBezTo>
                    <a:pt x="81930" y="1246496"/>
                    <a:pt x="707452" y="1326108"/>
                    <a:pt x="709727" y="1392072"/>
                  </a:cubicBezTo>
                  <a:cubicBezTo>
                    <a:pt x="712002" y="1458036"/>
                    <a:pt x="66008" y="1501254"/>
                    <a:pt x="81930" y="1569493"/>
                  </a:cubicBezTo>
                  <a:cubicBezTo>
                    <a:pt x="97852" y="1637732"/>
                    <a:pt x="818909" y="1730992"/>
                    <a:pt x="805261" y="1801505"/>
                  </a:cubicBezTo>
                  <a:cubicBezTo>
                    <a:pt x="791613" y="1872018"/>
                    <a:pt x="-6781" y="1926609"/>
                    <a:pt x="43" y="1992573"/>
                  </a:cubicBezTo>
                  <a:cubicBezTo>
                    <a:pt x="6867" y="2058537"/>
                    <a:pt x="834831" y="2131326"/>
                    <a:pt x="846204" y="2197290"/>
                  </a:cubicBezTo>
                  <a:cubicBezTo>
                    <a:pt x="857577" y="2263254"/>
                    <a:pt x="77380" y="2311021"/>
                    <a:pt x="68282" y="2388358"/>
                  </a:cubicBezTo>
                  <a:cubicBezTo>
                    <a:pt x="59184" y="2465695"/>
                    <a:pt x="787064" y="2595350"/>
                    <a:pt x="791613" y="2661314"/>
                  </a:cubicBezTo>
                  <a:cubicBezTo>
                    <a:pt x="796162" y="2727278"/>
                    <a:pt x="97852" y="2722728"/>
                    <a:pt x="95578" y="2784143"/>
                  </a:cubicBezTo>
                  <a:cubicBezTo>
                    <a:pt x="93304" y="2845558"/>
                    <a:pt x="782515" y="2966114"/>
                    <a:pt x="777966" y="3029803"/>
                  </a:cubicBezTo>
                  <a:cubicBezTo>
                    <a:pt x="773417" y="3093492"/>
                    <a:pt x="70557" y="3100317"/>
                    <a:pt x="68282" y="3166281"/>
                  </a:cubicBezTo>
                  <a:cubicBezTo>
                    <a:pt x="66007" y="3232245"/>
                    <a:pt x="755220" y="3355075"/>
                    <a:pt x="764318" y="3425588"/>
                  </a:cubicBezTo>
                  <a:cubicBezTo>
                    <a:pt x="773416" y="3496101"/>
                    <a:pt x="116049" y="3521122"/>
                    <a:pt x="122873" y="3589361"/>
                  </a:cubicBezTo>
                  <a:cubicBezTo>
                    <a:pt x="129697" y="3657600"/>
                    <a:pt x="802986" y="3762233"/>
                    <a:pt x="805261" y="3835021"/>
                  </a:cubicBezTo>
                  <a:cubicBezTo>
                    <a:pt x="807536" y="3907809"/>
                    <a:pt x="227506" y="3930556"/>
                    <a:pt x="136521" y="4026090"/>
                  </a:cubicBezTo>
                  <a:cubicBezTo>
                    <a:pt x="45536" y="4121624"/>
                    <a:pt x="218408" y="4335439"/>
                    <a:pt x="259351" y="4408227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4038600" y="4484132"/>
              <a:ext cx="0" cy="24026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27648" y="827420"/>
            <a:ext cx="1501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Excited state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1704" y="1700808"/>
            <a:ext cx="274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3832" y="148478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1-r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59896" y="2996953"/>
            <a:ext cx="4387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CC"/>
                </a:solidFill>
              </a:rPr>
              <a:t>Every molecule scatters the first photon.</a:t>
            </a:r>
          </a:p>
          <a:p>
            <a:r>
              <a:rPr lang="en-GB" sz="2000" dirty="0">
                <a:solidFill>
                  <a:srgbClr val="0000CC"/>
                </a:solidFill>
              </a:rPr>
              <a:t>A fraction r scatter a second photon.</a:t>
            </a:r>
          </a:p>
          <a:p>
            <a:r>
              <a:rPr lang="en-GB" sz="2000" dirty="0">
                <a:solidFill>
                  <a:srgbClr val="0000CC"/>
                </a:solidFill>
              </a:rPr>
              <a:t>A fraction r</a:t>
            </a:r>
            <a:r>
              <a:rPr lang="en-GB" sz="2000" baseline="30000" dirty="0">
                <a:solidFill>
                  <a:srgbClr val="0000CC"/>
                </a:solidFill>
              </a:rPr>
              <a:t>2</a:t>
            </a:r>
            <a:r>
              <a:rPr lang="en-GB" sz="2000" dirty="0">
                <a:solidFill>
                  <a:srgbClr val="0000CC"/>
                </a:solidFill>
              </a:rPr>
              <a:t> scatter a third photon etc.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51585" y="4221088"/>
            <a:ext cx="7209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CC"/>
                </a:solidFill>
              </a:rPr>
              <a:t>Mean number of scattered photons, N</a:t>
            </a:r>
            <a:r>
              <a:rPr lang="en-GB" sz="2000" baseline="-25000" dirty="0">
                <a:solidFill>
                  <a:srgbClr val="0000CC"/>
                </a:solidFill>
                <a:latin typeface="Symbol" pitchFamily="18" charset="2"/>
              </a:rPr>
              <a:t>g</a:t>
            </a:r>
            <a:r>
              <a:rPr lang="en-GB" sz="2000" dirty="0">
                <a:solidFill>
                  <a:srgbClr val="0000CC"/>
                </a:solidFill>
              </a:rPr>
              <a:t> = 1 + r + r</a:t>
            </a:r>
            <a:r>
              <a:rPr lang="en-GB" sz="2000" baseline="30000" dirty="0">
                <a:solidFill>
                  <a:srgbClr val="0000CC"/>
                </a:solidFill>
              </a:rPr>
              <a:t>2</a:t>
            </a:r>
            <a:r>
              <a:rPr lang="en-GB" sz="2000" dirty="0">
                <a:solidFill>
                  <a:srgbClr val="0000CC"/>
                </a:solidFill>
              </a:rPr>
              <a:t> + r</a:t>
            </a:r>
            <a:r>
              <a:rPr lang="en-GB" sz="2000" baseline="30000" dirty="0">
                <a:solidFill>
                  <a:srgbClr val="0000CC"/>
                </a:solidFill>
              </a:rPr>
              <a:t>3</a:t>
            </a:r>
            <a:r>
              <a:rPr lang="en-GB" sz="2000" dirty="0">
                <a:solidFill>
                  <a:srgbClr val="0000CC"/>
                </a:solidFill>
              </a:rPr>
              <a:t> +…. =  1/(1-r)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1744" y="4941169"/>
            <a:ext cx="3510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When r = 0.99,  N</a:t>
            </a:r>
            <a:r>
              <a:rPr lang="en-GB" sz="2000" baseline="-25000" dirty="0">
                <a:solidFill>
                  <a:srgbClr val="0000CC"/>
                </a:solidFill>
                <a:latin typeface="Symbol" pitchFamily="18" charset="2"/>
              </a:rPr>
              <a:t>g</a:t>
            </a:r>
            <a:r>
              <a:rPr lang="en-GB" sz="2000" dirty="0">
                <a:solidFill>
                  <a:srgbClr val="0000CC"/>
                </a:solidFill>
              </a:rPr>
              <a:t> = 100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When r = 0.999, N</a:t>
            </a:r>
            <a:r>
              <a:rPr lang="en-GB" sz="2000" baseline="-25000" dirty="0">
                <a:solidFill>
                  <a:srgbClr val="0000CC"/>
                </a:solidFill>
                <a:latin typeface="Symbol" pitchFamily="18" charset="2"/>
              </a:rPr>
              <a:t>g</a:t>
            </a:r>
            <a:r>
              <a:rPr lang="en-GB" sz="2000" dirty="0">
                <a:solidFill>
                  <a:srgbClr val="0000CC"/>
                </a:solidFill>
              </a:rPr>
              <a:t> = 1000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When r = 0.9999, N</a:t>
            </a:r>
            <a:r>
              <a:rPr lang="en-GB" sz="2000" baseline="-25000" dirty="0">
                <a:solidFill>
                  <a:srgbClr val="0000CC"/>
                </a:solidFill>
                <a:latin typeface="Symbol" pitchFamily="18" charset="2"/>
              </a:rPr>
              <a:t>g</a:t>
            </a:r>
            <a:r>
              <a:rPr lang="en-GB" sz="2000" dirty="0">
                <a:solidFill>
                  <a:srgbClr val="0000CC"/>
                </a:solidFill>
              </a:rPr>
              <a:t> = 10000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55841" y="2348880"/>
            <a:ext cx="294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excitation out of this state</a:t>
            </a:r>
          </a:p>
        </p:txBody>
      </p:sp>
    </p:spTree>
    <p:extLst>
      <p:ext uri="{BB962C8B-B14F-4D97-AF65-F5344CB8AC3E}">
        <p14:creationId xmlns:p14="http://schemas.microsoft.com/office/powerpoint/2010/main" val="33364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  <p:bldP spid="2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37120" y="83690"/>
            <a:ext cx="7763186" cy="5619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3333CC"/>
                </a:solidFill>
                <a:latin typeface="+mn-lt"/>
              </a:rPr>
              <a:t>Why laser cooling (usually) fails for molecules</a:t>
            </a:r>
            <a:endParaRPr lang="en-US" sz="3200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5007" y="4966658"/>
            <a:ext cx="825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3333CC"/>
                </a:solidFill>
              </a:rPr>
              <a:t>Following excitation, the molecule can decay to a multitude of other vibrational states. 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47714" y="5332047"/>
            <a:ext cx="82576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3333CC"/>
                </a:solidFill>
              </a:rPr>
              <a:t>I</a:t>
            </a:r>
            <a:r>
              <a:rPr lang="en-GB" dirty="0" smtClean="0">
                <a:solidFill>
                  <a:srgbClr val="3333CC"/>
                </a:solidFill>
              </a:rPr>
              <a:t>t’s </a:t>
            </a:r>
            <a:r>
              <a:rPr lang="en-GB" dirty="0">
                <a:solidFill>
                  <a:srgbClr val="3333CC"/>
                </a:solidFill>
              </a:rPr>
              <a:t>the vibrations that </a:t>
            </a:r>
            <a:r>
              <a:rPr lang="en-GB" dirty="0" smtClean="0">
                <a:solidFill>
                  <a:srgbClr val="3333CC"/>
                </a:solidFill>
              </a:rPr>
              <a:t>cause </a:t>
            </a:r>
            <a:r>
              <a:rPr lang="en-GB" dirty="0">
                <a:solidFill>
                  <a:srgbClr val="3333CC"/>
                </a:solidFill>
              </a:rPr>
              <a:t>the </a:t>
            </a:r>
            <a:r>
              <a:rPr lang="en-GB" dirty="0" smtClean="0">
                <a:solidFill>
                  <a:srgbClr val="3333CC"/>
                </a:solidFill>
              </a:rPr>
              <a:t>trouble. The </a:t>
            </a:r>
            <a:r>
              <a:rPr lang="en-GB" dirty="0">
                <a:solidFill>
                  <a:srgbClr val="3333CC"/>
                </a:solidFill>
              </a:rPr>
              <a:t>rotations are governed by selection rules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735007" y="5705386"/>
            <a:ext cx="8024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dirty="0">
                <a:solidFill>
                  <a:srgbClr val="3333CC"/>
                </a:solidFill>
              </a:rPr>
              <a:t>Need to scatter ~10,000 photons for laser cooling.</a:t>
            </a:r>
          </a:p>
          <a:p>
            <a:pPr algn="l"/>
            <a:r>
              <a:rPr lang="en-GB" dirty="0">
                <a:solidFill>
                  <a:srgbClr val="3333CC"/>
                </a:solidFill>
              </a:rPr>
              <a:t>Most molecules scatter 1, start to vibrate, and decouple from the laser</a:t>
            </a:r>
            <a:endParaRPr lang="en-US" dirty="0">
              <a:solidFill>
                <a:srgbClr val="3333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6248" y="617866"/>
            <a:ext cx="3238832" cy="6147054"/>
            <a:chOff x="286248" y="617866"/>
            <a:chExt cx="3238832" cy="61470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6248" y="617866"/>
              <a:ext cx="3238832" cy="614705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765731" y="5840292"/>
              <a:ext cx="5724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 smtClean="0">
                  <a:solidFill>
                    <a:srgbClr val="3333CC"/>
                  </a:solidFill>
                </a:rPr>
                <a:t>LiH</a:t>
              </a:r>
              <a:endParaRPr lang="en-GB" sz="2000" dirty="0">
                <a:solidFill>
                  <a:srgbClr val="3333CC"/>
                </a:solidFill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463151" y="1290582"/>
              <a:ext cx="1860439" cy="3158258"/>
              <a:chOff x="1463151" y="1290582"/>
              <a:chExt cx="1860439" cy="315825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463151" y="3617843"/>
                <a:ext cx="12402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3333CC"/>
                    </a:solidFill>
                  </a:rPr>
                  <a:t>Ground electronic state</a:t>
                </a:r>
                <a:endParaRPr lang="en-GB" sz="1600" dirty="0">
                  <a:solidFill>
                    <a:srgbClr val="3333CC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83297" y="1290582"/>
                <a:ext cx="12402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00B050"/>
                    </a:solidFill>
                  </a:rPr>
                  <a:t>1</a:t>
                </a:r>
                <a:r>
                  <a:rPr lang="en-GB" sz="1600" baseline="30000" dirty="0" smtClean="0">
                    <a:solidFill>
                      <a:srgbClr val="00B050"/>
                    </a:solidFill>
                  </a:rPr>
                  <a:t>st</a:t>
                </a:r>
                <a:r>
                  <a:rPr lang="en-GB" sz="1600" dirty="0" smtClean="0">
                    <a:solidFill>
                      <a:srgbClr val="00B050"/>
                    </a:solidFill>
                  </a:rPr>
                  <a:t> excited electronic state</a:t>
                </a:r>
                <a:endParaRPr lang="en-GB" sz="1600" dirty="0">
                  <a:solidFill>
                    <a:srgbClr val="00B050"/>
                  </a:solidFill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678801" y="620203"/>
            <a:ext cx="4028660" cy="4316845"/>
            <a:chOff x="4076365" y="811033"/>
            <a:chExt cx="4028660" cy="43168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6365" y="1192696"/>
              <a:ext cx="4028660" cy="393518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76585" y="811033"/>
              <a:ext cx="3403158" cy="3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Vibrational </a:t>
              </a:r>
              <a:r>
                <a:rPr lang="en-GB" dirty="0" err="1" smtClean="0"/>
                <a:t>wavefunctions</a:t>
              </a:r>
              <a:r>
                <a:rPr lang="en-GB" dirty="0" smtClean="0"/>
                <a:t> for </a:t>
              </a:r>
              <a:r>
                <a:rPr lang="en-GB" dirty="0" err="1" smtClean="0"/>
                <a:t>LiH</a:t>
              </a:r>
              <a:endParaRPr lang="en-GB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92270" y="672431"/>
            <a:ext cx="4256600" cy="4176728"/>
            <a:chOff x="7816129" y="677819"/>
            <a:chExt cx="4256600" cy="41767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6129" y="1008185"/>
              <a:ext cx="4256600" cy="384636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96577" y="677819"/>
              <a:ext cx="34508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Corresponding emission spectrum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497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7830" y="1164862"/>
            <a:ext cx="3837822" cy="4157492"/>
            <a:chOff x="137830" y="1164862"/>
            <a:chExt cx="3837822" cy="41574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830" y="1570378"/>
              <a:ext cx="3837822" cy="3751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69128" y="1164862"/>
              <a:ext cx="3403158" cy="3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Vibrational </a:t>
              </a:r>
              <a:r>
                <a:rPr lang="en-GB" dirty="0" err="1" smtClean="0"/>
                <a:t>wavefunctions</a:t>
              </a:r>
              <a:r>
                <a:rPr lang="en-GB" dirty="0" smtClean="0"/>
                <a:t> for </a:t>
              </a:r>
              <a:r>
                <a:rPr lang="en-GB" dirty="0" err="1" smtClean="0"/>
                <a:t>CaF</a:t>
              </a:r>
              <a:endParaRPr lang="en-GB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900" y="842838"/>
            <a:ext cx="3414100" cy="499967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177084" y="1147694"/>
            <a:ext cx="4505741" cy="4224197"/>
            <a:chOff x="4177084" y="1099988"/>
            <a:chExt cx="4505741" cy="422419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7084" y="1488389"/>
              <a:ext cx="4399722" cy="383579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72933" y="1099988"/>
              <a:ext cx="360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Corresponding emission spectrum</a:t>
              </a:r>
              <a:endParaRPr lang="en-GB" dirty="0"/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59496" y="20614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00CC"/>
                </a:solidFill>
              </a:rPr>
              <a:t>Some molecules are better…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9113" y="5918100"/>
            <a:ext cx="7669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00CC"/>
                </a:solidFill>
              </a:rPr>
              <a:t>Many other molecules with almost “diagonal” Franck-Condon matrices, </a:t>
            </a:r>
          </a:p>
          <a:p>
            <a:pPr algn="ctr"/>
            <a:r>
              <a:rPr lang="en-GB" sz="2000" dirty="0">
                <a:solidFill>
                  <a:srgbClr val="0000CC"/>
                </a:solidFill>
              </a:rPr>
              <a:t>e.g. </a:t>
            </a:r>
            <a:r>
              <a:rPr lang="en-GB" sz="2000" dirty="0" err="1">
                <a:solidFill>
                  <a:srgbClr val="0000CC"/>
                </a:solidFill>
              </a:rPr>
              <a:t>SrF</a:t>
            </a:r>
            <a:r>
              <a:rPr lang="en-GB" sz="2000" dirty="0">
                <a:solidFill>
                  <a:srgbClr val="0000CC"/>
                </a:solidFill>
              </a:rPr>
              <a:t>, </a:t>
            </a:r>
            <a:r>
              <a:rPr lang="en-GB" sz="2000" dirty="0" err="1">
                <a:solidFill>
                  <a:srgbClr val="0000CC"/>
                </a:solidFill>
              </a:rPr>
              <a:t>AlF</a:t>
            </a:r>
            <a:r>
              <a:rPr lang="en-GB" sz="2000" dirty="0">
                <a:solidFill>
                  <a:srgbClr val="0000CC"/>
                </a:solidFill>
              </a:rPr>
              <a:t>, </a:t>
            </a:r>
            <a:r>
              <a:rPr lang="en-GB" sz="2000" dirty="0" err="1">
                <a:solidFill>
                  <a:srgbClr val="0000CC"/>
                </a:solidFill>
              </a:rPr>
              <a:t>YbF</a:t>
            </a:r>
            <a:r>
              <a:rPr lang="en-GB" sz="2000" dirty="0">
                <a:solidFill>
                  <a:srgbClr val="0000CC"/>
                </a:solidFill>
              </a:rPr>
              <a:t>, </a:t>
            </a:r>
            <a:r>
              <a:rPr lang="en-GB" sz="2000" dirty="0" err="1">
                <a:solidFill>
                  <a:srgbClr val="0000CC"/>
                </a:solidFill>
              </a:rPr>
              <a:t>BeH</a:t>
            </a:r>
            <a:r>
              <a:rPr lang="en-GB" sz="2000" dirty="0">
                <a:solidFill>
                  <a:srgbClr val="0000CC"/>
                </a:solidFill>
              </a:rPr>
              <a:t>, </a:t>
            </a:r>
            <a:r>
              <a:rPr lang="en-GB" sz="2000" dirty="0" err="1">
                <a:solidFill>
                  <a:srgbClr val="0000CC"/>
                </a:solidFill>
              </a:rPr>
              <a:t>MgH</a:t>
            </a:r>
            <a:r>
              <a:rPr lang="en-GB" sz="2000" dirty="0">
                <a:solidFill>
                  <a:srgbClr val="0000CC"/>
                </a:solidFill>
              </a:rPr>
              <a:t>, </a:t>
            </a:r>
            <a:r>
              <a:rPr lang="en-GB" sz="2000" dirty="0" err="1">
                <a:solidFill>
                  <a:srgbClr val="0000CC"/>
                </a:solidFill>
              </a:rPr>
              <a:t>CaH</a:t>
            </a:r>
            <a:r>
              <a:rPr lang="en-GB" sz="2000" dirty="0">
                <a:solidFill>
                  <a:srgbClr val="0000CC"/>
                </a:solidFill>
              </a:rPr>
              <a:t>, </a:t>
            </a:r>
            <a:r>
              <a:rPr lang="en-GB" sz="2000" dirty="0" err="1">
                <a:solidFill>
                  <a:srgbClr val="0000CC"/>
                </a:solidFill>
              </a:rPr>
              <a:t>SrH</a:t>
            </a:r>
            <a:r>
              <a:rPr lang="en-GB" sz="2000" dirty="0">
                <a:solidFill>
                  <a:srgbClr val="0000CC"/>
                </a:solidFill>
              </a:rPr>
              <a:t>, </a:t>
            </a:r>
            <a:r>
              <a:rPr lang="en-GB" sz="2000" dirty="0" err="1">
                <a:solidFill>
                  <a:srgbClr val="0000CC"/>
                </a:solidFill>
              </a:rPr>
              <a:t>BaH</a:t>
            </a:r>
            <a:r>
              <a:rPr lang="en-GB" sz="2000" dirty="0">
                <a:solidFill>
                  <a:srgbClr val="0000CC"/>
                </a:solidFill>
              </a:rPr>
              <a:t>, </a:t>
            </a:r>
            <a:r>
              <a:rPr lang="en-GB" sz="2000" dirty="0" err="1">
                <a:solidFill>
                  <a:srgbClr val="0000CC"/>
                </a:solidFill>
              </a:rPr>
              <a:t>AlH</a:t>
            </a:r>
            <a:r>
              <a:rPr lang="en-GB" sz="2000" dirty="0">
                <a:solidFill>
                  <a:srgbClr val="0000CC"/>
                </a:solidFill>
              </a:rPr>
              <a:t>, NH, BH, </a:t>
            </a:r>
            <a:r>
              <a:rPr lang="en-GB" sz="2000" dirty="0" err="1">
                <a:solidFill>
                  <a:srgbClr val="0000CC"/>
                </a:solidFill>
              </a:rPr>
              <a:t>AlCl</a:t>
            </a:r>
            <a:r>
              <a:rPr lang="en-GB" sz="2000" dirty="0">
                <a:solidFill>
                  <a:srgbClr val="0000CC"/>
                </a:solidFill>
              </a:rPr>
              <a:t>, YO</a:t>
            </a:r>
          </a:p>
        </p:txBody>
      </p:sp>
    </p:spTree>
    <p:extLst>
      <p:ext uri="{BB962C8B-B14F-4D97-AF65-F5344CB8AC3E}">
        <p14:creationId xmlns:p14="http://schemas.microsoft.com/office/powerpoint/2010/main" val="19349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7121" y="1467895"/>
            <a:ext cx="5381624" cy="49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15"/>
          <p:cNvCxnSpPr>
            <a:stCxn id="10" idx="4"/>
          </p:cNvCxnSpPr>
          <p:nvPr/>
        </p:nvCxnSpPr>
        <p:spPr bwMode="auto">
          <a:xfrm flipH="1">
            <a:off x="6583631" y="3380325"/>
            <a:ext cx="533400" cy="23027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15"/>
          <p:cNvCxnSpPr>
            <a:stCxn id="10" idx="4"/>
            <a:endCxn id="11" idx="0"/>
          </p:cNvCxnSpPr>
          <p:nvPr/>
        </p:nvCxnSpPr>
        <p:spPr bwMode="auto">
          <a:xfrm flipH="1">
            <a:off x="6526713" y="3380326"/>
            <a:ext cx="590319" cy="20462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15"/>
          <p:cNvCxnSpPr>
            <a:endCxn id="14" idx="7"/>
          </p:cNvCxnSpPr>
          <p:nvPr/>
        </p:nvCxnSpPr>
        <p:spPr bwMode="auto">
          <a:xfrm flipH="1">
            <a:off x="6730030" y="3352393"/>
            <a:ext cx="406283" cy="247625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6522520" y="5799176"/>
            <a:ext cx="144016" cy="144016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580535" y="3308318"/>
            <a:ext cx="501955" cy="257809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7045023" y="3236309"/>
            <a:ext cx="144016" cy="144016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454704" y="5426560"/>
            <a:ext cx="144016" cy="144016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22520" y="5655160"/>
            <a:ext cx="144016" cy="144016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607104" y="5807560"/>
            <a:ext cx="144016" cy="144016"/>
          </a:xfrm>
          <a:prstGeom prst="ellipse">
            <a:avLst/>
          </a:pr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i="1">
              <a:solidFill>
                <a:srgbClr val="6E6E6F"/>
              </a:solidFill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58232" y="3347830"/>
            <a:ext cx="0" cy="2819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539233" y="3353644"/>
            <a:ext cx="83724" cy="2813587"/>
            <a:chOff x="3987410" y="1497547"/>
            <a:chExt cx="159245" cy="3226853"/>
          </a:xfrm>
        </p:grpSpPr>
        <p:sp>
          <p:nvSpPr>
            <p:cNvPr id="18" name="Freeform 17"/>
            <p:cNvSpPr/>
            <p:nvPr/>
          </p:nvSpPr>
          <p:spPr>
            <a:xfrm>
              <a:off x="3987410" y="1497547"/>
              <a:ext cx="159245" cy="2989281"/>
            </a:xfrm>
            <a:custGeom>
              <a:avLst/>
              <a:gdLst>
                <a:gd name="connsiteX0" fmla="*/ 95578 w 846327"/>
                <a:gd name="connsiteY0" fmla="*/ 0 h 4408227"/>
                <a:gd name="connsiteX1" fmla="*/ 696079 w 846327"/>
                <a:gd name="connsiteY1" fmla="*/ 409433 h 4408227"/>
                <a:gd name="connsiteX2" fmla="*/ 81930 w 846327"/>
                <a:gd name="connsiteY2" fmla="*/ 682388 h 4408227"/>
                <a:gd name="connsiteX3" fmla="*/ 627840 w 846327"/>
                <a:gd name="connsiteY3" fmla="*/ 955343 h 4408227"/>
                <a:gd name="connsiteX4" fmla="*/ 68282 w 846327"/>
                <a:gd name="connsiteY4" fmla="*/ 1173708 h 4408227"/>
                <a:gd name="connsiteX5" fmla="*/ 709727 w 846327"/>
                <a:gd name="connsiteY5" fmla="*/ 1392072 h 4408227"/>
                <a:gd name="connsiteX6" fmla="*/ 81930 w 846327"/>
                <a:gd name="connsiteY6" fmla="*/ 1569493 h 4408227"/>
                <a:gd name="connsiteX7" fmla="*/ 805261 w 846327"/>
                <a:gd name="connsiteY7" fmla="*/ 1801505 h 4408227"/>
                <a:gd name="connsiteX8" fmla="*/ 43 w 846327"/>
                <a:gd name="connsiteY8" fmla="*/ 1992573 h 4408227"/>
                <a:gd name="connsiteX9" fmla="*/ 846204 w 846327"/>
                <a:gd name="connsiteY9" fmla="*/ 2197290 h 4408227"/>
                <a:gd name="connsiteX10" fmla="*/ 68282 w 846327"/>
                <a:gd name="connsiteY10" fmla="*/ 2388358 h 4408227"/>
                <a:gd name="connsiteX11" fmla="*/ 791613 w 846327"/>
                <a:gd name="connsiteY11" fmla="*/ 2661314 h 4408227"/>
                <a:gd name="connsiteX12" fmla="*/ 95578 w 846327"/>
                <a:gd name="connsiteY12" fmla="*/ 2784143 h 4408227"/>
                <a:gd name="connsiteX13" fmla="*/ 777966 w 846327"/>
                <a:gd name="connsiteY13" fmla="*/ 3029803 h 4408227"/>
                <a:gd name="connsiteX14" fmla="*/ 68282 w 846327"/>
                <a:gd name="connsiteY14" fmla="*/ 3166281 h 4408227"/>
                <a:gd name="connsiteX15" fmla="*/ 764318 w 846327"/>
                <a:gd name="connsiteY15" fmla="*/ 3425588 h 4408227"/>
                <a:gd name="connsiteX16" fmla="*/ 122873 w 846327"/>
                <a:gd name="connsiteY16" fmla="*/ 3589361 h 4408227"/>
                <a:gd name="connsiteX17" fmla="*/ 805261 w 846327"/>
                <a:gd name="connsiteY17" fmla="*/ 3835021 h 4408227"/>
                <a:gd name="connsiteX18" fmla="*/ 136521 w 846327"/>
                <a:gd name="connsiteY18" fmla="*/ 4026090 h 4408227"/>
                <a:gd name="connsiteX19" fmla="*/ 259351 w 846327"/>
                <a:gd name="connsiteY19" fmla="*/ 4408227 h 440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46327" h="4408227">
                  <a:moveTo>
                    <a:pt x="95578" y="0"/>
                  </a:moveTo>
                  <a:cubicBezTo>
                    <a:pt x="396966" y="147851"/>
                    <a:pt x="698354" y="295702"/>
                    <a:pt x="696079" y="409433"/>
                  </a:cubicBezTo>
                  <a:cubicBezTo>
                    <a:pt x="693804" y="523164"/>
                    <a:pt x="93303" y="591403"/>
                    <a:pt x="81930" y="682388"/>
                  </a:cubicBezTo>
                  <a:cubicBezTo>
                    <a:pt x="70557" y="773373"/>
                    <a:pt x="630115" y="873456"/>
                    <a:pt x="627840" y="955343"/>
                  </a:cubicBezTo>
                  <a:cubicBezTo>
                    <a:pt x="625565" y="1037230"/>
                    <a:pt x="54634" y="1100920"/>
                    <a:pt x="68282" y="1173708"/>
                  </a:cubicBezTo>
                  <a:cubicBezTo>
                    <a:pt x="81930" y="1246496"/>
                    <a:pt x="707452" y="1326108"/>
                    <a:pt x="709727" y="1392072"/>
                  </a:cubicBezTo>
                  <a:cubicBezTo>
                    <a:pt x="712002" y="1458036"/>
                    <a:pt x="66008" y="1501254"/>
                    <a:pt x="81930" y="1569493"/>
                  </a:cubicBezTo>
                  <a:cubicBezTo>
                    <a:pt x="97852" y="1637732"/>
                    <a:pt x="818909" y="1730992"/>
                    <a:pt x="805261" y="1801505"/>
                  </a:cubicBezTo>
                  <a:cubicBezTo>
                    <a:pt x="791613" y="1872018"/>
                    <a:pt x="-6781" y="1926609"/>
                    <a:pt x="43" y="1992573"/>
                  </a:cubicBezTo>
                  <a:cubicBezTo>
                    <a:pt x="6867" y="2058537"/>
                    <a:pt x="834831" y="2131326"/>
                    <a:pt x="846204" y="2197290"/>
                  </a:cubicBezTo>
                  <a:cubicBezTo>
                    <a:pt x="857577" y="2263254"/>
                    <a:pt x="77380" y="2311021"/>
                    <a:pt x="68282" y="2388358"/>
                  </a:cubicBezTo>
                  <a:cubicBezTo>
                    <a:pt x="59184" y="2465695"/>
                    <a:pt x="787064" y="2595350"/>
                    <a:pt x="791613" y="2661314"/>
                  </a:cubicBezTo>
                  <a:cubicBezTo>
                    <a:pt x="796162" y="2727278"/>
                    <a:pt x="97852" y="2722728"/>
                    <a:pt x="95578" y="2784143"/>
                  </a:cubicBezTo>
                  <a:cubicBezTo>
                    <a:pt x="93304" y="2845558"/>
                    <a:pt x="782515" y="2966114"/>
                    <a:pt x="777966" y="3029803"/>
                  </a:cubicBezTo>
                  <a:cubicBezTo>
                    <a:pt x="773417" y="3093492"/>
                    <a:pt x="70557" y="3100317"/>
                    <a:pt x="68282" y="3166281"/>
                  </a:cubicBezTo>
                  <a:cubicBezTo>
                    <a:pt x="66007" y="3232245"/>
                    <a:pt x="755220" y="3355075"/>
                    <a:pt x="764318" y="3425588"/>
                  </a:cubicBezTo>
                  <a:cubicBezTo>
                    <a:pt x="773416" y="3496101"/>
                    <a:pt x="116049" y="3521122"/>
                    <a:pt x="122873" y="3589361"/>
                  </a:cubicBezTo>
                  <a:cubicBezTo>
                    <a:pt x="129697" y="3657600"/>
                    <a:pt x="802986" y="3762233"/>
                    <a:pt x="805261" y="3835021"/>
                  </a:cubicBezTo>
                  <a:cubicBezTo>
                    <a:pt x="807536" y="3907809"/>
                    <a:pt x="227506" y="3930556"/>
                    <a:pt x="136521" y="4026090"/>
                  </a:cubicBezTo>
                  <a:cubicBezTo>
                    <a:pt x="45536" y="4121624"/>
                    <a:pt x="218408" y="4335439"/>
                    <a:pt x="259351" y="440822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038600" y="4484132"/>
              <a:ext cx="0" cy="2402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468200" y="824552"/>
            <a:ext cx="2205654" cy="1184976"/>
            <a:chOff x="4253568" y="797256"/>
            <a:chExt cx="2205654" cy="1184976"/>
          </a:xfrm>
        </p:grpSpPr>
        <p:sp>
          <p:nvSpPr>
            <p:cNvPr id="21" name="Oval 20"/>
            <p:cNvSpPr/>
            <p:nvPr/>
          </p:nvSpPr>
          <p:spPr>
            <a:xfrm>
              <a:off x="5105400" y="1600200"/>
              <a:ext cx="382032" cy="382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253568" y="797256"/>
              <a:ext cx="2205654" cy="775647"/>
              <a:chOff x="4867314" y="797256"/>
              <a:chExt cx="2205654" cy="77564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898424" y="797256"/>
                <a:ext cx="20532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rotational</a:t>
                </a:r>
              </a:p>
              <a:p>
                <a:pPr algn="ctr"/>
                <a:r>
                  <a:rPr lang="en-GB" dirty="0"/>
                  <a:t>angular momentum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867314" y="810904"/>
                <a:ext cx="2205654" cy="76199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4102201" y="1206989"/>
            <a:ext cx="994533" cy="780931"/>
            <a:chOff x="5063732" y="1201301"/>
            <a:chExt cx="994533" cy="780931"/>
          </a:xfrm>
        </p:grpSpPr>
        <p:sp>
          <p:nvSpPr>
            <p:cNvPr id="29" name="Oval 28"/>
            <p:cNvSpPr/>
            <p:nvPr/>
          </p:nvSpPr>
          <p:spPr>
            <a:xfrm>
              <a:off x="5105400" y="1600200"/>
              <a:ext cx="382032" cy="382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063732" y="1201301"/>
              <a:ext cx="994533" cy="410276"/>
              <a:chOff x="5677478" y="1201301"/>
              <a:chExt cx="994533" cy="410276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816230" y="1201301"/>
                <a:ext cx="731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parity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677478" y="1237234"/>
                <a:ext cx="994533" cy="37434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388155" y="1551297"/>
            <a:ext cx="4054271" cy="2029599"/>
            <a:chOff x="1314538" y="1524000"/>
            <a:chExt cx="4054271" cy="2029599"/>
          </a:xfrm>
        </p:grpSpPr>
        <p:grpSp>
          <p:nvGrpSpPr>
            <p:cNvPr id="35" name="Group 34"/>
            <p:cNvGrpSpPr/>
            <p:nvPr/>
          </p:nvGrpSpPr>
          <p:grpSpPr>
            <a:xfrm>
              <a:off x="1314538" y="1524000"/>
              <a:ext cx="2097867" cy="2029599"/>
              <a:chOff x="4800600" y="4375666"/>
              <a:chExt cx="2097867" cy="2029599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105400" y="4648200"/>
                <a:ext cx="1447800" cy="0"/>
              </a:xfrm>
              <a:prstGeom prst="line">
                <a:avLst/>
              </a:prstGeom>
              <a:ln w="28575">
                <a:solidFill>
                  <a:srgbClr val="1DAD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105400" y="5486400"/>
                <a:ext cx="1447800" cy="0"/>
              </a:xfrm>
              <a:prstGeom prst="line">
                <a:avLst/>
              </a:prstGeom>
              <a:ln w="28575">
                <a:solidFill>
                  <a:srgbClr val="1DAD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105400" y="5943600"/>
                <a:ext cx="1447800" cy="0"/>
              </a:xfrm>
              <a:prstGeom prst="line">
                <a:avLst/>
              </a:prstGeom>
              <a:ln w="28575">
                <a:solidFill>
                  <a:srgbClr val="1DAD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105400" y="6172200"/>
                <a:ext cx="1447800" cy="0"/>
              </a:xfrm>
              <a:prstGeom prst="line">
                <a:avLst/>
              </a:prstGeom>
              <a:ln w="28575">
                <a:solidFill>
                  <a:srgbClr val="1DAD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803714" y="59875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800600" y="57589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800600" y="5301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800600" y="44635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555559" y="5943600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582355" y="5659789"/>
                <a:ext cx="279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-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559913" y="5213866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578001" y="4375666"/>
                <a:ext cx="2952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-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523784" y="1737122"/>
              <a:ext cx="1845025" cy="1666683"/>
              <a:chOff x="3523784" y="1737122"/>
              <a:chExt cx="1845025" cy="1666683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4049370" y="2623442"/>
                <a:ext cx="1123117" cy="64634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Left Brace 37"/>
              <p:cNvSpPr/>
              <p:nvPr/>
            </p:nvSpPr>
            <p:spPr>
              <a:xfrm>
                <a:off x="5270647" y="3157650"/>
                <a:ext cx="98162" cy="246155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Left Brace 38"/>
              <p:cNvSpPr/>
              <p:nvPr/>
            </p:nvSpPr>
            <p:spPr>
              <a:xfrm flipH="1">
                <a:off x="3523784" y="1737122"/>
                <a:ext cx="376499" cy="1666683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2320032" y="4599297"/>
            <a:ext cx="3634582" cy="1985665"/>
            <a:chOff x="1246416" y="4572000"/>
            <a:chExt cx="3634582" cy="1985665"/>
          </a:xfrm>
        </p:grpSpPr>
        <p:grpSp>
          <p:nvGrpSpPr>
            <p:cNvPr id="53" name="Group 52"/>
            <p:cNvGrpSpPr/>
            <p:nvPr/>
          </p:nvGrpSpPr>
          <p:grpSpPr>
            <a:xfrm>
              <a:off x="1246416" y="4572000"/>
              <a:ext cx="2105669" cy="1985665"/>
              <a:chOff x="4792798" y="4375666"/>
              <a:chExt cx="2105669" cy="1985665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5105400" y="4648200"/>
                <a:ext cx="1447800" cy="0"/>
              </a:xfrm>
              <a:prstGeom prst="line">
                <a:avLst/>
              </a:prstGeom>
              <a:ln w="28575">
                <a:solidFill>
                  <a:srgbClr val="1A0E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5105400" y="5486400"/>
                <a:ext cx="1447800" cy="0"/>
              </a:xfrm>
              <a:prstGeom prst="line">
                <a:avLst/>
              </a:prstGeom>
              <a:ln w="28575">
                <a:solidFill>
                  <a:srgbClr val="1A0E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105400" y="5943600"/>
                <a:ext cx="1447800" cy="0"/>
              </a:xfrm>
              <a:prstGeom prst="line">
                <a:avLst/>
              </a:prstGeom>
              <a:ln w="28575">
                <a:solidFill>
                  <a:srgbClr val="1A0E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5105400" y="6172200"/>
                <a:ext cx="1447800" cy="0"/>
              </a:xfrm>
              <a:prstGeom prst="line">
                <a:avLst/>
              </a:prstGeom>
              <a:ln w="28575">
                <a:solidFill>
                  <a:srgbClr val="1A0EB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4803714" y="59875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0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4792798" y="575863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1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800600" y="5301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800600" y="44635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3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555559" y="5899666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6582355" y="5671066"/>
                <a:ext cx="279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-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559913" y="5225143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+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578001" y="4375666"/>
                <a:ext cx="2792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-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3281637" y="4791590"/>
              <a:ext cx="1599361" cy="1666683"/>
              <a:chOff x="3769448" y="2160210"/>
              <a:chExt cx="1599361" cy="1666683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4199844" y="3020929"/>
                <a:ext cx="972643" cy="24885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Left Brace 55"/>
              <p:cNvSpPr/>
              <p:nvPr/>
            </p:nvSpPr>
            <p:spPr>
              <a:xfrm>
                <a:off x="5270647" y="3157650"/>
                <a:ext cx="98162" cy="246155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Left Brace 56"/>
              <p:cNvSpPr/>
              <p:nvPr/>
            </p:nvSpPr>
            <p:spPr>
              <a:xfrm flipH="1">
                <a:off x="3769448" y="2160210"/>
                <a:ext cx="376499" cy="1666683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1277116" y="5331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00CC"/>
                </a:solidFill>
              </a:rPr>
              <a:t>How to apply laser cooling to molecules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600056" y="3299180"/>
            <a:ext cx="504056" cy="2578093"/>
            <a:chOff x="5436096" y="3356992"/>
            <a:chExt cx="504056" cy="2578093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 flipV="1">
              <a:off x="5436096" y="3356992"/>
              <a:ext cx="501955" cy="2578093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 flipV="1">
              <a:off x="5652120" y="3429000"/>
              <a:ext cx="288032" cy="230425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5796136" y="3429000"/>
              <a:ext cx="144016" cy="207403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6923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115" y="206132"/>
            <a:ext cx="3743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333CC"/>
                </a:solidFill>
              </a:rPr>
              <a:t>Lecture outline</a:t>
            </a:r>
            <a:endParaRPr lang="en-GB" sz="4000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8605" y="2020355"/>
            <a:ext cx="8560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3333CC"/>
                </a:solidFill>
              </a:rPr>
              <a:t>Today – Principles of laser cooling</a:t>
            </a:r>
          </a:p>
          <a:p>
            <a:r>
              <a:rPr lang="en-GB" sz="3600" dirty="0" smtClean="0">
                <a:solidFill>
                  <a:srgbClr val="3333CC"/>
                </a:solidFill>
              </a:rPr>
              <a:t>Tomorrow – application to molecules</a:t>
            </a:r>
          </a:p>
          <a:p>
            <a:r>
              <a:rPr lang="en-GB" sz="3600" dirty="0" smtClean="0">
                <a:solidFill>
                  <a:srgbClr val="3333CC"/>
                </a:solidFill>
              </a:rPr>
              <a:t>Thursday – some current research in my lab</a:t>
            </a:r>
            <a:endParaRPr lang="en-GB" sz="36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079776" y="1196752"/>
            <a:ext cx="3198406" cy="2169532"/>
            <a:chOff x="735129" y="1124744"/>
            <a:chExt cx="3198406" cy="2169532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1403648" y="2852936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2267744" y="2852936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203848" y="2852936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267744" y="1340768"/>
              <a:ext cx="6480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35129" y="2636912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J=1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5129" y="1124744"/>
              <a:ext cx="524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J=0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627784" y="1340768"/>
              <a:ext cx="0" cy="1512168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483768" y="1340768"/>
              <a:ext cx="0" cy="1512168"/>
            </a:xfrm>
            <a:prstGeom prst="straightConnector1">
              <a:avLst/>
            </a:prstGeom>
            <a:ln w="28575">
              <a:solidFill>
                <a:srgbClr val="419B1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1691680" y="1340768"/>
              <a:ext cx="648072" cy="1512168"/>
            </a:xfrm>
            <a:prstGeom prst="straightConnector1">
              <a:avLst/>
            </a:prstGeom>
            <a:ln w="28575">
              <a:solidFill>
                <a:srgbClr val="419B1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843808" y="1340768"/>
              <a:ext cx="648072" cy="1512168"/>
            </a:xfrm>
            <a:prstGeom prst="straightConnector1">
              <a:avLst/>
            </a:prstGeom>
            <a:ln w="28575">
              <a:solidFill>
                <a:srgbClr val="419B1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331640" y="2924944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M=-1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7744" y="292494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M=0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03848" y="2924944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M=+1</a:t>
              </a:r>
            </a:p>
          </p:txBody>
        </p:sp>
      </p:grp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524000" y="4462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00CC"/>
                </a:solidFill>
              </a:rPr>
              <a:t>Dark states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39616" y="378904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CC"/>
                </a:solidFill>
              </a:rPr>
              <a:t>There are sub-levels that cannot couple to the laser polarization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67609" y="4437113"/>
            <a:ext cx="7184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CC"/>
                </a:solidFill>
              </a:rPr>
              <a:t>Solve this by: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Rapid modulation of the laser polarization, 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0000CC"/>
                </a:solidFill>
              </a:rPr>
              <a:t>Apply a magnetic field to rotate the dark states into bright states</a:t>
            </a:r>
          </a:p>
        </p:txBody>
      </p:sp>
    </p:spTree>
    <p:extLst>
      <p:ext uri="{BB962C8B-B14F-4D97-AF65-F5344CB8AC3E}">
        <p14:creationId xmlns:p14="http://schemas.microsoft.com/office/powerpoint/2010/main" val="32219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82233" y="111904"/>
            <a:ext cx="987439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A0EBC"/>
                </a:solidFill>
                <a:latin typeface="+mn-lt"/>
              </a:rPr>
              <a:t>First demonstration - transverse laser cooling of </a:t>
            </a:r>
            <a:r>
              <a:rPr lang="en-GB" sz="3200" dirty="0" err="1">
                <a:solidFill>
                  <a:srgbClr val="1A0EBC"/>
                </a:solidFill>
                <a:latin typeface="+mn-lt"/>
              </a:rPr>
              <a:t>SrF</a:t>
            </a:r>
            <a:r>
              <a:rPr lang="en-GB" sz="3200" dirty="0">
                <a:solidFill>
                  <a:srgbClr val="1A0EBC"/>
                </a:solidFill>
                <a:latin typeface="+mn-lt"/>
              </a:rPr>
              <a:t> (Yale)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560341" y="1475492"/>
            <a:ext cx="3940984" cy="2025516"/>
            <a:chOff x="17730" y="764704"/>
            <a:chExt cx="3940984" cy="2025516"/>
          </a:xfrm>
        </p:grpSpPr>
        <p:sp>
          <p:nvSpPr>
            <p:cNvPr id="2" name="Down Arrow 1"/>
            <p:cNvSpPr/>
            <p:nvPr/>
          </p:nvSpPr>
          <p:spPr>
            <a:xfrm>
              <a:off x="611560" y="764704"/>
              <a:ext cx="288032" cy="648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Down Arrow 4"/>
            <p:cNvSpPr/>
            <p:nvPr/>
          </p:nvSpPr>
          <p:spPr>
            <a:xfrm>
              <a:off x="1043608" y="764704"/>
              <a:ext cx="288032" cy="648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1475656" y="764704"/>
              <a:ext cx="288032" cy="648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1835696" y="764704"/>
              <a:ext cx="288032" cy="648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2267744" y="764704"/>
              <a:ext cx="288032" cy="64807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 rot="10800000">
              <a:off x="611560" y="1772816"/>
              <a:ext cx="1944216" cy="648072"/>
              <a:chOff x="395536" y="2204864"/>
              <a:chExt cx="1944216" cy="648072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395536" y="2204864"/>
                <a:ext cx="288032" cy="648072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Down Arrow 9"/>
              <p:cNvSpPr/>
              <p:nvPr/>
            </p:nvSpPr>
            <p:spPr>
              <a:xfrm>
                <a:off x="827584" y="2204864"/>
                <a:ext cx="288032" cy="648072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1259632" y="2204864"/>
                <a:ext cx="288032" cy="648072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1619672" y="2204864"/>
                <a:ext cx="288032" cy="648072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2051720" y="2204864"/>
                <a:ext cx="288032" cy="648072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>
              <a:off x="179512" y="1412776"/>
              <a:ext cx="3672408" cy="360040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97205" y="980728"/>
              <a:ext cx="1061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SrF</a:t>
              </a:r>
              <a:r>
                <a:rPr lang="en-GB" dirty="0"/>
                <a:t> beam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730" y="2420888"/>
              <a:ext cx="30566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Cooling lasers (12 frequencies)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50088" y="1340768"/>
            <a:ext cx="7020545" cy="5455106"/>
            <a:chOff x="3926088" y="1340768"/>
            <a:chExt cx="7020545" cy="5455106"/>
          </a:xfrm>
        </p:grpSpPr>
        <p:grpSp>
          <p:nvGrpSpPr>
            <p:cNvPr id="19" name="Group 18"/>
            <p:cNvGrpSpPr/>
            <p:nvPr/>
          </p:nvGrpSpPr>
          <p:grpSpPr>
            <a:xfrm>
              <a:off x="3926088" y="1340768"/>
              <a:ext cx="5184576" cy="5345102"/>
              <a:chOff x="3926088" y="1340768"/>
              <a:chExt cx="5184576" cy="534510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6088" y="1484784"/>
                <a:ext cx="5184576" cy="5201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716016" y="1340768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Doppler cooling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948264" y="1340768"/>
                <a:ext cx="2162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Sub-Doppler </a:t>
                </a:r>
                <a:r>
                  <a:rPr lang="en-GB" dirty="0"/>
                  <a:t>cooling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10329" y="6426542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Nature </a:t>
              </a:r>
              <a:r>
                <a:rPr lang="en-GB" b="1" dirty="0"/>
                <a:t>467</a:t>
              </a:r>
              <a:r>
                <a:rPr lang="en-GB" dirty="0"/>
                <a:t>, 820 (2010)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8224023" y="1340768"/>
            <a:ext cx="2450432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1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46408" y="4293547"/>
            <a:ext cx="9146084" cy="2174768"/>
            <a:chOff x="22408" y="3403001"/>
            <a:chExt cx="9146084" cy="217476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08" y="3649335"/>
              <a:ext cx="9146084" cy="172174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36067" y="3403001"/>
              <a:ext cx="2477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1A0EBC"/>
                  </a:solidFill>
                </a:rPr>
                <a:t>Light shift of bright state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36067" y="5208437"/>
              <a:ext cx="2333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Light shift of dark state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57081" y="4662880"/>
            <a:ext cx="130498" cy="1505501"/>
            <a:chOff x="233081" y="3680166"/>
            <a:chExt cx="130498" cy="150550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-396598" y="4309845"/>
              <a:ext cx="1389855" cy="130498"/>
            </a:xfrm>
            <a:prstGeom prst="rect">
              <a:avLst/>
            </a:prstGeom>
          </p:spPr>
        </p:pic>
        <p:cxnSp>
          <p:nvCxnSpPr>
            <p:cNvPr id="33" name="Straight Arrow Connector 32"/>
            <p:cNvCxnSpPr/>
            <p:nvPr/>
          </p:nvCxnSpPr>
          <p:spPr>
            <a:xfrm>
              <a:off x="293533" y="5046874"/>
              <a:ext cx="0" cy="138793"/>
            </a:xfrm>
            <a:prstGeom prst="straightConnector1">
              <a:avLst/>
            </a:prstGeom>
            <a:ln>
              <a:solidFill>
                <a:srgbClr val="1A0EB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61144" y="5690976"/>
            <a:ext cx="566632" cy="702903"/>
            <a:chOff x="2037144" y="4708262"/>
            <a:chExt cx="566632" cy="702903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2233914" y="4913454"/>
              <a:ext cx="166382" cy="24854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2037144" y="4708262"/>
              <a:ext cx="566632" cy="702903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98908" y="4653788"/>
            <a:ext cx="2459573" cy="1741307"/>
            <a:chOff x="4474907" y="3763241"/>
            <a:chExt cx="2459573" cy="1741307"/>
          </a:xfrm>
        </p:grpSpPr>
        <p:grpSp>
          <p:nvGrpSpPr>
            <p:cNvPr id="40" name="Group 39"/>
            <p:cNvGrpSpPr/>
            <p:nvPr/>
          </p:nvGrpSpPr>
          <p:grpSpPr>
            <a:xfrm>
              <a:off x="4474907" y="3763241"/>
              <a:ext cx="130498" cy="1505501"/>
              <a:chOff x="233081" y="3680166"/>
              <a:chExt cx="130498" cy="1505501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-396598" y="4309845"/>
                <a:ext cx="1389855" cy="130498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>
              <a:xfrm>
                <a:off x="293533" y="5046874"/>
                <a:ext cx="0" cy="138793"/>
              </a:xfrm>
              <a:prstGeom prst="straightConnector1">
                <a:avLst/>
              </a:prstGeom>
              <a:ln>
                <a:solidFill>
                  <a:srgbClr val="1A0EBC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6367848" y="4801645"/>
              <a:ext cx="566632" cy="702903"/>
              <a:chOff x="2037144" y="4708262"/>
              <a:chExt cx="566632" cy="702903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2233914" y="4913454"/>
                <a:ext cx="166382" cy="2485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 45"/>
              <p:cNvSpPr/>
              <p:nvPr/>
            </p:nvSpPr>
            <p:spPr>
              <a:xfrm>
                <a:off x="2037144" y="4708262"/>
                <a:ext cx="566632" cy="702903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1827978" y="6098134"/>
            <a:ext cx="140492" cy="1404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084517" y="-92152"/>
            <a:ext cx="9909554" cy="84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1A0EBC"/>
                </a:solidFill>
                <a:latin typeface="+mn-lt"/>
              </a:rPr>
              <a:t>Sub-Doppler cooling</a:t>
            </a:r>
            <a:endParaRPr lang="en-GB" sz="3200" dirty="0">
              <a:solidFill>
                <a:srgbClr val="1A0EBC"/>
              </a:solidFill>
              <a:latin typeface="+mn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002020" y="6089891"/>
            <a:ext cx="140492" cy="1404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6989135" y="25775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1546408" y="2784978"/>
            <a:ext cx="9146084" cy="1491250"/>
            <a:chOff x="22408" y="1894432"/>
            <a:chExt cx="9146084" cy="1491250"/>
          </a:xfrm>
        </p:grpSpPr>
        <p:grpSp>
          <p:nvGrpSpPr>
            <p:cNvPr id="86" name="Group 85"/>
            <p:cNvGrpSpPr/>
            <p:nvPr/>
          </p:nvGrpSpPr>
          <p:grpSpPr>
            <a:xfrm>
              <a:off x="22408" y="2283106"/>
              <a:ext cx="9146084" cy="1102576"/>
              <a:chOff x="22408" y="2283106"/>
              <a:chExt cx="9146084" cy="110257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08" y="2283106"/>
                <a:ext cx="9146084" cy="1102576"/>
              </a:xfrm>
              <a:prstGeom prst="rect">
                <a:avLst/>
              </a:prstGeom>
            </p:spPr>
          </p:pic>
          <p:cxnSp>
            <p:nvCxnSpPr>
              <p:cNvPr id="4" name="Straight Connector 3"/>
              <p:cNvCxnSpPr/>
              <p:nvPr/>
            </p:nvCxnSpPr>
            <p:spPr>
              <a:xfrm flipV="1">
                <a:off x="222112" y="2605411"/>
                <a:ext cx="504129" cy="39841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 flipV="1">
                <a:off x="2400296" y="2461106"/>
                <a:ext cx="2848" cy="69776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9"/>
              <p:cNvGrpSpPr/>
              <p:nvPr/>
            </p:nvGrpSpPr>
            <p:grpSpPr>
              <a:xfrm>
                <a:off x="1134838" y="2605410"/>
                <a:ext cx="677635" cy="441821"/>
                <a:chOff x="1110346" y="382772"/>
                <a:chExt cx="677635" cy="441821"/>
              </a:xfrm>
              <a:noFill/>
            </p:grpSpPr>
            <p:sp>
              <p:nvSpPr>
                <p:cNvPr id="7" name="Oval 6"/>
                <p:cNvSpPr/>
                <p:nvPr/>
              </p:nvSpPr>
              <p:spPr>
                <a:xfrm>
                  <a:off x="1110346" y="382772"/>
                  <a:ext cx="677635" cy="44182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1330781" y="391879"/>
                  <a:ext cx="146954" cy="0"/>
                </a:xfrm>
                <a:prstGeom prst="straightConnector1">
                  <a:avLst/>
                </a:prstGeom>
                <a:grpFill/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Oval 11"/>
              <p:cNvSpPr/>
              <p:nvPr/>
            </p:nvSpPr>
            <p:spPr>
              <a:xfrm>
                <a:off x="3072613" y="2605409"/>
                <a:ext cx="677635" cy="44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" name="Straight Arrow Connector 12"/>
              <p:cNvCxnSpPr>
                <a:endCxn id="12" idx="1"/>
              </p:cNvCxnSpPr>
              <p:nvPr/>
            </p:nvCxnSpPr>
            <p:spPr>
              <a:xfrm flipH="1">
                <a:off x="3171850" y="2614516"/>
                <a:ext cx="121198" cy="5559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288210" y="2663024"/>
                <a:ext cx="560741" cy="33371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6651164" y="2420721"/>
                <a:ext cx="2848" cy="76753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Group 16"/>
              <p:cNvGrpSpPr/>
              <p:nvPr/>
            </p:nvGrpSpPr>
            <p:grpSpPr>
              <a:xfrm>
                <a:off x="5385706" y="2635347"/>
                <a:ext cx="677635" cy="441821"/>
                <a:chOff x="1110346" y="382772"/>
                <a:chExt cx="677635" cy="441821"/>
              </a:xfrm>
              <a:noFill/>
            </p:grpSpPr>
            <p:sp>
              <p:nvSpPr>
                <p:cNvPr id="18" name="Oval 17"/>
                <p:cNvSpPr/>
                <p:nvPr/>
              </p:nvSpPr>
              <p:spPr>
                <a:xfrm>
                  <a:off x="1110346" y="382772"/>
                  <a:ext cx="677635" cy="441821"/>
                </a:xfrm>
                <a:prstGeom prst="ellips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1330781" y="391879"/>
                  <a:ext cx="146954" cy="0"/>
                </a:xfrm>
                <a:prstGeom prst="straightConnector1">
                  <a:avLst/>
                </a:prstGeom>
                <a:grpFill/>
                <a:ln w="15875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Oval 19"/>
              <p:cNvSpPr/>
              <p:nvPr/>
            </p:nvSpPr>
            <p:spPr>
              <a:xfrm>
                <a:off x="7323481" y="2635346"/>
                <a:ext cx="677635" cy="44182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Arrow Connector 20"/>
              <p:cNvCxnSpPr>
                <a:endCxn id="20" idx="1"/>
              </p:cNvCxnSpPr>
              <p:nvPr/>
            </p:nvCxnSpPr>
            <p:spPr>
              <a:xfrm flipH="1">
                <a:off x="7422718" y="2644453"/>
                <a:ext cx="121198" cy="55596"/>
              </a:xfrm>
              <a:prstGeom prst="straightConnector1">
                <a:avLst/>
              </a:prstGeom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8441229" y="2670112"/>
                <a:ext cx="523028" cy="377118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>
              <a:off x="32723" y="1894432"/>
              <a:ext cx="1843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e.g. </a:t>
              </a:r>
              <a:r>
                <a:rPr lang="el-GR" dirty="0"/>
                <a:t>φ</a:t>
              </a:r>
              <a:r>
                <a:rPr lang="en-GB" dirty="0"/>
                <a:t> = 45</a:t>
              </a:r>
              <a:r>
                <a:rPr lang="en-GB" baseline="30000" dirty="0"/>
                <a:t>o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74447" y="1632579"/>
            <a:ext cx="4469638" cy="1483491"/>
            <a:chOff x="3332021" y="779876"/>
            <a:chExt cx="4469638" cy="1483491"/>
          </a:xfrm>
        </p:grpSpPr>
        <p:grpSp>
          <p:nvGrpSpPr>
            <p:cNvPr id="61" name="Group 60"/>
            <p:cNvGrpSpPr/>
            <p:nvPr/>
          </p:nvGrpSpPr>
          <p:grpSpPr>
            <a:xfrm>
              <a:off x="5619234" y="779876"/>
              <a:ext cx="2182425" cy="1483491"/>
              <a:chOff x="148856" y="1049079"/>
              <a:chExt cx="2182425" cy="148349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26241" y="2371061"/>
                <a:ext cx="1557926" cy="3544"/>
                <a:chOff x="726241" y="2371061"/>
                <a:chExt cx="1557926" cy="3544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726241" y="2374605"/>
                  <a:ext cx="471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266380" y="2371061"/>
                  <a:ext cx="471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12473" y="2371061"/>
                  <a:ext cx="471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/>
            </p:nvGrpSpPr>
            <p:grpSpPr>
              <a:xfrm>
                <a:off x="726241" y="1275136"/>
                <a:ext cx="1557926" cy="3544"/>
                <a:chOff x="726241" y="2371061"/>
                <a:chExt cx="1557926" cy="3544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726241" y="2374605"/>
                  <a:ext cx="471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266380" y="2371061"/>
                  <a:ext cx="471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1812473" y="2371061"/>
                  <a:ext cx="47169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73395" y="1049079"/>
                <a:ext cx="165788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V="1">
                <a:off x="900221" y="1049079"/>
                <a:ext cx="578145" cy="1321982"/>
              </a:xfrm>
              <a:prstGeom prst="straightConnector1">
                <a:avLst/>
              </a:prstGeom>
              <a:ln w="19050">
                <a:solidFill>
                  <a:srgbClr val="1A0EB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flipH="1" flipV="1">
                <a:off x="1564094" y="1050852"/>
                <a:ext cx="572256" cy="1320209"/>
              </a:xfrm>
              <a:prstGeom prst="straightConnector1">
                <a:avLst/>
              </a:prstGeom>
              <a:ln w="19050">
                <a:solidFill>
                  <a:srgbClr val="1A0EB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 flipH="1">
                <a:off x="148856" y="1098569"/>
                <a:ext cx="605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F’=1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flipH="1">
                <a:off x="222112" y="2163238"/>
                <a:ext cx="521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F=1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3332021" y="1013518"/>
              <a:ext cx="2281936" cy="623449"/>
              <a:chOff x="1849079" y="1094055"/>
              <a:chExt cx="2281936" cy="623449"/>
            </a:xfrm>
          </p:grpSpPr>
          <p:sp>
            <p:nvSpPr>
              <p:cNvPr id="63" name="Right Arrow 62"/>
              <p:cNvSpPr/>
              <p:nvPr/>
            </p:nvSpPr>
            <p:spPr>
              <a:xfrm>
                <a:off x="1849079" y="1444132"/>
                <a:ext cx="1045023" cy="272145"/>
              </a:xfrm>
              <a:prstGeom prst="rightArrow">
                <a:avLst/>
              </a:prstGeom>
              <a:solidFill>
                <a:srgbClr val="1A0EBC"/>
              </a:solidFill>
              <a:ln>
                <a:solidFill>
                  <a:srgbClr val="1A0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ight Arrow 63"/>
              <p:cNvSpPr/>
              <p:nvPr/>
            </p:nvSpPr>
            <p:spPr>
              <a:xfrm rot="10800000">
                <a:off x="3085992" y="1445359"/>
                <a:ext cx="1045023" cy="272145"/>
              </a:xfrm>
              <a:prstGeom prst="rightArrow">
                <a:avLst/>
              </a:prstGeom>
              <a:solidFill>
                <a:srgbClr val="1A0EBC"/>
              </a:solidFill>
              <a:ln>
                <a:solidFill>
                  <a:srgbClr val="1A0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371590" y="1094055"/>
                <a:ext cx="1413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err="1"/>
                  <a:t>lin</a:t>
                </a:r>
                <a:r>
                  <a:rPr lang="en-GB" dirty="0"/>
                  <a:t> –</a:t>
                </a:r>
                <a:r>
                  <a:rPr lang="el-GR" dirty="0"/>
                  <a:t> φ</a:t>
                </a:r>
                <a:r>
                  <a:rPr lang="en-GB" dirty="0"/>
                  <a:t> – </a:t>
                </a:r>
                <a:r>
                  <a:rPr lang="en-GB" dirty="0" err="1"/>
                  <a:t>lin</a:t>
                </a:r>
                <a:endParaRPr lang="en-GB" dirty="0"/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7527958" y="6451284"/>
            <a:ext cx="4664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See M. </a:t>
            </a:r>
            <a:r>
              <a:rPr lang="en-GB" sz="1400" dirty="0" err="1"/>
              <a:t>Weidemüller</a:t>
            </a:r>
            <a:r>
              <a:rPr lang="en-GB" sz="1400" dirty="0"/>
              <a:t> et al., </a:t>
            </a:r>
            <a:r>
              <a:rPr lang="nn-NO" sz="1400" dirty="0"/>
              <a:t>Europhys. Lett. 27, 109 (1994)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4581" y="579198"/>
            <a:ext cx="1142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333CC"/>
                </a:solidFill>
              </a:rPr>
              <a:t>“Light shift” or “ac Stark shift”: energy level shift proportional to light intensity and strength of atom-light 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333CC"/>
                </a:solidFill>
              </a:rPr>
              <a:t>Shift is positive when detuning is 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333CC"/>
                </a:solidFill>
              </a:rPr>
              <a:t>Counter-propagating laser beams set up intensity gradients and polarization gradients</a:t>
            </a:r>
            <a:endParaRPr lang="en-GB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1.04167E-6 0.00023 C 0.00156 -0.00047 0.00338 -0.0007 0.00508 -0.00116 C 0.00625 -0.00139 0.00729 -0.00209 0.00846 -0.00209 C 0.01042 -0.00209 0.01237 -0.00139 0.01432 -0.00116 C 0.0181 -0.00348 0.01419 -0.00116 0.02057 -0.00325 C 0.02135 -0.00348 0.02213 -0.00394 0.02292 -0.00417 C 0.0263 -0.00394 0.02956 -0.00325 0.03281 -0.00325 C 0.03346 -0.00325 0.03398 -0.00417 0.0345 -0.00417 C 0.03672 -0.00487 0.0388 -0.00487 0.04075 -0.00533 C 0.04453 -0.00487 0.04818 -0.00417 0.05182 -0.00417 C 0.05443 -0.00417 0.0569 -0.00533 0.05937 -0.00533 C 0.06471 -0.00533 0.06797 -0.00371 0.07331 -0.00325 C 0.07734 -0.00278 0.08138 -0.00255 0.08529 -0.00209 C 0.08685 -0.00255 0.08841 -0.00325 0.08997 -0.00325 C 0.09062 -0.00325 0.09114 -0.00209 0.09167 -0.00209 C 0.10117 -0.00209 0.11055 -0.00278 0.12005 -0.00325 C 0.12187 -0.00278 0.12344 -0.00209 0.12526 -0.00209 C 0.12643 -0.00209 0.1276 -0.00325 0.12878 -0.00325 C 0.1293 -0.00325 0.12995 -0.00232 0.13047 -0.00209 C 0.13268 -0.00162 0.13503 -0.00139 0.13737 -0.00116 C 0.13984 -0.00186 0.14128 -0.00232 0.14362 -0.00325 C 0.1444 -0.00348 0.14518 -0.00394 0.14596 -0.00417 C 0.14713 -0.00487 0.14948 -0.00625 0.14948 -0.00602 C 0.15065 -0.00764 0.15208 -0.0088 0.15299 -0.01042 C 0.15351 -0.01158 0.15404 -0.01274 0.15469 -0.01366 C 0.15573 -0.01505 0.1582 -0.0176 0.1582 -0.01737 C 0.15898 -0.01968 0.16003 -0.02153 0.16055 -0.02385 C 0.16068 -0.025 0.16081 -0.02616 0.16107 -0.02709 C 0.16159 -0.02825 0.16211 -0.0294 0.16289 -0.0301 C 0.1638 -0.03125 0.16523 -0.03102 0.16614 -0.03218 C 0.16914 -0.03542 0.16732 -0.0338 0.17148 -0.03635 L 0.17669 -0.03936 L 0.17838 -0.04051 L 0.18008 -0.04144 L 0.18867 -0.05186 L 0.19219 -0.05602 L 0.1957 -0.05787 C 0.19766 -0.05903 0.19687 -0.05903 0.19805 -0.05903 L 0.21302 -0.0713 C 0.21549 -0.07477 0.21836 -0.07755 0.22057 -0.08172 C 0.22135 -0.08334 0.22135 -0.08588 0.22174 -0.08797 C 0.22174 -0.08889 0.22174 -0.09051 0.22226 -0.09098 L 0.22409 -0.09306 C 0.22435 -0.09422 0.22474 -0.09537 0.22513 -0.0963 C 0.23008 -0.10371 0.22695 -0.09838 0.23047 -0.10139 C 0.23099 -0.10186 0.23138 -0.10301 0.23216 -0.10348 C 0.2332 -0.1044 0.23555 -0.10556 0.23555 -0.10533 C 0.23633 -0.10625 0.23672 -0.10695 0.23724 -0.10764 C 0.23789 -0.10811 0.23854 -0.10787 0.23906 -0.10857 C 0.23958 -0.1095 0.23971 -0.11088 0.24023 -0.11181 C 0.24075 -0.1125 0.24141 -0.1132 0.24193 -0.11366 C 0.24362 -0.11829 0.24505 -0.12292 0.24779 -0.12616 L 0.25117 -0.13033 C 0.25195 -0.13264 0.25273 -0.13496 0.25417 -0.13658 C 0.25456 -0.13704 0.25534 -0.13704 0.25573 -0.1375 C 0.25651 -0.1382 0.2569 -0.13912 0.25768 -0.13959 C 0.25859 -0.14051 0.26107 -0.14167 0.26107 -0.14144 C 0.26211 -0.14769 0.26068 -0.14213 0.26328 -0.14676 C 0.26719 -0.15371 0.26159 -0.14653 0.26628 -0.15209 C 0.2694 -0.16088 0.2651 -0.15047 0.26914 -0.15625 C 0.26966 -0.15695 0.26979 -0.15834 0.27018 -0.15926 C 0.27083 -0.16019 0.27135 -0.16065 0.272 -0.16135 C 0.27239 -0.16227 0.27253 -0.16343 0.27318 -0.16436 C 0.27435 -0.16644 0.27513 -0.16667 0.27669 -0.1676 C 0.2806 -0.17223 0.27878 -0.17084 0.28177 -0.17269 C 0.28203 -0.17362 0.2819 -0.175 0.28242 -0.1757 C 0.28333 -0.17755 0.28476 -0.17848 0.28581 -0.17987 L 0.28763 -0.18195 C 0.28815 -0.18264 0.2888 -0.18311 0.28932 -0.18403 C 0.29154 -0.18797 0.29036 -0.18635 0.29271 -0.18912 C 0.2931 -0.19028 0.29336 -0.19167 0.29388 -0.19237 C 0.29505 -0.19352 0.29739 -0.19445 0.29739 -0.19422 C 0.30078 -0.20325 0.29622 -0.19283 0.30039 -0.19862 C 0.30078 -0.19931 0.30104 -0.2007 0.30143 -0.20162 C 0.30378 -0.20649 0.30247 -0.20301 0.30495 -0.20672 C 0.30651 -0.20903 0.30651 -0.21042 0.30846 -0.21204 C 0.3095 -0.21274 0.31068 -0.2132 0.31172 -0.21389 C 0.3125 -0.21436 0.31289 -0.21482 0.31367 -0.21505 L 0.31758 -0.21598 C 0.31823 -0.21644 0.31875 -0.2169 0.3194 -0.21713 C 0.32018 -0.2176 0.32096 -0.21783 0.32174 -0.21806 C 0.32279 -0.21875 0.32513 -0.22014 0.32513 -0.21991 C 0.32578 -0.22084 0.3263 -0.22176 0.32682 -0.22223 C 0.32773 -0.22292 0.33138 -0.225 0.33268 -0.22547 C 0.33424 -0.22593 0.3362 -0.22593 0.33776 -0.22639 C 0.33919 -0.22662 0.34049 -0.22709 0.34193 -0.22732 C 0.34206 -0.22639 0.34193 -0.22431 0.34245 -0.22431 C 0.3431 -0.22431 0.3431 -0.22732 0.3431 -0.22709 L 0.34128 -0.22732 " pathEditMode="relative" rAng="0" ptsTypes="AAAAAAAAAAAAAAAAAAAAAAAAAAAAAAAA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48" y="-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0.00023 C 0.00182 -0.00046 0.00364 -0.0007 0.0056 -0.00116 C 0.00625 -0.00139 0.00677 -0.00209 0.00742 -0.00209 C 0.00911 -0.00278 0.01067 -0.00278 0.01263 -0.00324 C 0.01627 -0.00093 0.01471 -0.00139 0.02161 -0.00324 C 0.02317 -0.00371 0.02474 -0.00509 0.0263 -0.00533 C 0.03971 -0.00648 0.03398 -0.00556 0.04349 -0.00741 C 0.04609 -0.00834 0.04817 -0.00926 0.05091 -0.00949 C 0.05716 -0.00996 0.06315 -0.01019 0.0694 -0.01042 C 0.07213 -0.01019 0.07513 -0.00996 0.07799 -0.00949 C 0.0832 -0.00857 0.07968 -0.00764 0.08372 -0.00949 L 0.09635 -0.00834 C 0.10377 -0.00764 0.10052 -0.00602 0.10429 -0.00834 C 0.11106 -0.0044 0.10729 -0.00625 0.12213 -0.00625 C 0.12291 -0.00625 0.12369 -0.00718 0.12448 -0.00741 C 0.12734 -0.00787 0.13021 -0.0081 0.13307 -0.00834 C 0.13372 -0.0081 0.13411 -0.00741 0.13476 -0.00741 C 0.14258 -0.00556 0.14375 -0.00648 0.1526 -0.00834 C 0.15494 -0.00903 0.16237 -0.01042 0.16419 -0.01158 L 0.16575 -0.0125 C 0.1664 -0.01366 0.16705 -0.01459 0.16758 -0.01551 C 0.16836 -0.01759 0.16901 -0.01968 0.16966 -0.02176 C 0.17005 -0.02292 0.17044 -0.02408 0.17083 -0.025 C 0.17161 -0.02593 0.17226 -0.02685 0.17265 -0.02801 C 0.17304 -0.02894 0.17343 -0.03033 0.17383 -0.03102 C 0.17487 -0.03287 0.17721 -0.03519 0.17721 -0.03496 C 0.1776 -0.03634 0.17786 -0.03773 0.17838 -0.03843 C 0.17942 -0.03959 0.18073 -0.03982 0.1819 -0.04051 L 0.18359 -0.04144 L 0.18698 -0.04352 C 0.18763 -0.04398 0.18815 -0.04445 0.1888 -0.04468 C 0.19127 -0.04537 0.19271 -0.0456 0.19505 -0.04653 C 0.19583 -0.04699 0.19661 -0.04746 0.19739 -0.04769 C 0.20234 -0.04954 0.1983 -0.04746 0.20364 -0.0507 L 0.20534 -0.05185 L 0.20716 -0.05278 C 0.20794 -0.05509 0.20872 -0.05741 0.21002 -0.05903 C 0.21054 -0.05972 0.21119 -0.05972 0.21172 -0.06019 C 0.21784 -0.0632 0.20924 -0.05834 0.21744 -0.0632 C 0.2181 -0.06343 0.21875 -0.06366 0.21914 -0.06412 C 0.21979 -0.06482 0.22031 -0.06574 0.22096 -0.06621 C 0.22135 -0.06667 0.22213 -0.0669 0.22252 -0.06736 C 0.22396 -0.06852 0.22474 -0.0706 0.22604 -0.07153 C 0.22669 -0.07176 0.22721 -0.07199 0.22773 -0.07246 C 0.22994 -0.07431 0.22929 -0.07477 0.23125 -0.07755 C 0.23359 -0.08125 0.23216 -0.07847 0.23476 -0.08079 C 0.23528 -0.08125 0.2358 -0.08218 0.23633 -0.08287 C 0.23737 -0.08796 0.23646 -0.08449 0.23867 -0.09005 C 0.23906 -0.09097 0.23932 -0.09236 0.23984 -0.09306 C 0.24088 -0.09491 0.24218 -0.09584 0.24323 -0.09722 L 0.24492 -0.09931 C 0.24804 -0.10764 0.24401 -0.09769 0.24791 -0.10463 C 0.24843 -0.10533 0.24843 -0.10695 0.24909 -0.10764 C 0.25013 -0.1088 0.25143 -0.10903 0.2526 -0.10972 L 0.25416 -0.11065 C 0.25729 -0.11898 0.25325 -0.10903 0.25703 -0.11597 C 0.25755 -0.11667 0.25768 -0.11829 0.2582 -0.11898 C 0.25924 -0.1206 0.26054 -0.12176 0.26172 -0.12315 L 0.26341 -0.12523 L 0.26523 -0.12732 C 0.26562 -0.13009 0.26653 -0.13565 0.26797 -0.13658 L 0.26966 -0.1375 C 0.27083 -0.13959 0.27174 -0.14167 0.27304 -0.14283 C 0.27422 -0.14375 0.27539 -0.14421 0.27656 -0.14491 L 0.27825 -0.14584 C 0.27864 -0.14699 0.27903 -0.14792 0.27942 -0.14908 C 0.28034 -0.15093 0.28151 -0.15301 0.28294 -0.15417 C 0.28346 -0.15463 0.28411 -0.15486 0.28463 -0.15509 C 0.28541 -0.15718 0.28646 -0.15903 0.28685 -0.16134 C 0.28776 -0.16597 0.28763 -0.16806 0.28984 -0.1706 C 0.29036 -0.1713 0.29101 -0.1713 0.29153 -0.17176 L 0.29843 -0.18009 C 0.29896 -0.18079 0.29948 -0.18171 0.30013 -0.18218 C 0.30091 -0.18241 0.30156 -0.18264 0.30234 -0.1831 C 0.30351 -0.1838 0.30586 -0.18519 0.30586 -0.18496 C 0.30612 -0.18611 0.30612 -0.18727 0.30651 -0.1882 C 0.30755 -0.19121 0.31028 -0.19375 0.31159 -0.1956 C 0.31341 -0.19769 0.31354 -0.19815 0.31575 -0.19954 C 0.31771 -0.20139 0.31705 -0.19977 0.31914 -0.20278 C 0.3207 -0.20509 0.3207 -0.20648 0.32239 -0.20787 C 0.32356 -0.2088 0.32591 -0.20996 0.32591 -0.20972 C 0.32617 -0.21111 0.32617 -0.21227 0.32656 -0.2132 C 0.3276 -0.21597 0.3289 -0.2169 0.3306 -0.21829 C 0.33112 -0.21875 0.33177 -0.21921 0.33229 -0.21921 C 0.33398 -0.21991 0.3358 -0.21991 0.33737 -0.22037 C 0.33802 -0.2206 0.33867 -0.22084 0.33919 -0.2213 C 0.33984 -0.22199 0.34023 -0.22315 0.34088 -0.22338 C 0.34205 -0.22408 0.34362 -0.22408 0.34505 -0.22454 L 0.35013 -0.22755 C 0.35065 -0.22801 0.35117 -0.22847 0.35182 -0.22847 L 0.35703 -0.22847 L 0.36224 -0.22847 " pathEditMode="relative" rAng="0" ptsTypes="AAAAAAAAAAAAAAAAAAAAAAAAAAAAAAAAAAAAAAAAAAAAAAAAAAAAAAAAAAAAAAAAAAAAAAAAAAAAAAAAAAAAAAAAAAAAA">
                                      <p:cBhvr>
                                        <p:cTn id="5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35" grpId="0" animBg="1"/>
      <p:bldP spid="35" grpId="1" animBg="1"/>
      <p:bldP spid="8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10A0-CFD6-4310-BCB8-420B021A5241}" type="slidenum">
              <a:rPr lang="en-GB"/>
              <a:pPr/>
              <a:t>33</a:t>
            </a:fld>
            <a:endParaRPr lang="en-GB"/>
          </a:p>
        </p:txBody>
      </p:sp>
      <p:pic>
        <p:nvPicPr>
          <p:cNvPr id="49157" name="Picture 5" descr="sisyph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525" y="1125538"/>
            <a:ext cx="2667000" cy="3841750"/>
          </a:xfrm>
          <a:prstGeom prst="rect">
            <a:avLst/>
          </a:prstGeom>
          <a:noFill/>
        </p:spPr>
      </p:pic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063750" y="2349500"/>
            <a:ext cx="4814888" cy="915988"/>
          </a:xfrm>
          <a:prstGeom prst="rect">
            <a:avLst/>
          </a:prstGeom>
          <a:noFill/>
          <a:ln w="9525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r>
              <a:rPr lang="en-GB"/>
              <a:t>This is called </a:t>
            </a:r>
            <a:r>
              <a:rPr lang="en-GB" b="1"/>
              <a:t>Sisyphus cooling</a:t>
            </a:r>
            <a:r>
              <a:rPr lang="en-GB"/>
              <a:t> by analogy with a character in Greek mythology who was condemned to push a rock forever uphill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B1D2E5D-3D7E-4F69-B191-56386722E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478" y="142068"/>
            <a:ext cx="7302384" cy="5847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 The </a:t>
            </a:r>
            <a:r>
              <a:rPr lang="en-GB" sz="3200" dirty="0" smtClean="0">
                <a:solidFill>
                  <a:srgbClr val="0033CC"/>
                </a:solidFill>
              </a:rPr>
              <a:t>particle </a:t>
            </a:r>
            <a:r>
              <a:rPr lang="en-GB" sz="3200" dirty="0">
                <a:solidFill>
                  <a:srgbClr val="0033CC"/>
                </a:solidFill>
              </a:rPr>
              <a:t>finds itself always going uphill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069" y="6005170"/>
            <a:ext cx="9246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Warning: there are actually (at least) four distinct sub-Doppler cooling mechanisms. I have shown you the one that occurs whenever there are dark states (usually called “</a:t>
            </a:r>
            <a:r>
              <a:rPr lang="en-GB" sz="1600" dirty="0" err="1" smtClean="0"/>
              <a:t>gray</a:t>
            </a:r>
            <a:r>
              <a:rPr lang="en-GB" sz="1600" dirty="0" smtClean="0"/>
              <a:t> molasses”).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29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99B2A5-55F4-4786-B674-CBEA13FC0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1484784"/>
            <a:ext cx="5040560" cy="48128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9D02B34-29B8-424B-A471-E5EA98D30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4536" y="24608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err="1">
                <a:solidFill>
                  <a:srgbClr val="0000CC"/>
                </a:solidFill>
              </a:rPr>
              <a:t>Polyatomics</a:t>
            </a:r>
            <a:r>
              <a:rPr lang="en-GB" sz="3200" dirty="0">
                <a:solidFill>
                  <a:srgbClr val="0000CC"/>
                </a:solidFill>
              </a:rPr>
              <a:t> too! Transverse cooling of </a:t>
            </a:r>
            <a:r>
              <a:rPr lang="en-GB" sz="3200" dirty="0" err="1">
                <a:solidFill>
                  <a:srgbClr val="0000CC"/>
                </a:solidFill>
              </a:rPr>
              <a:t>SrOH</a:t>
            </a:r>
            <a:r>
              <a:rPr lang="en-GB" sz="3200" dirty="0">
                <a:solidFill>
                  <a:srgbClr val="0000CC"/>
                </a:solidFill>
              </a:rPr>
              <a:t> (Harvard)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6FADDD-C0D0-4217-B362-72148C6830A2}"/>
              </a:ext>
            </a:extLst>
          </p:cNvPr>
          <p:cNvSpPr txBox="1"/>
          <p:nvPr/>
        </p:nvSpPr>
        <p:spPr>
          <a:xfrm>
            <a:off x="1703512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PRL </a:t>
            </a:r>
            <a:r>
              <a:rPr lang="en-GB" b="1" dirty="0"/>
              <a:t>118</a:t>
            </a:r>
            <a:r>
              <a:rPr lang="en-GB" dirty="0"/>
              <a:t>, 173201 (2017)</a:t>
            </a:r>
          </a:p>
        </p:txBody>
      </p:sp>
    </p:spTree>
    <p:extLst>
      <p:ext uri="{BB962C8B-B14F-4D97-AF65-F5344CB8AC3E}">
        <p14:creationId xmlns:p14="http://schemas.microsoft.com/office/powerpoint/2010/main" val="480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" y="597603"/>
            <a:ext cx="8647814" cy="5145410"/>
          </a:xfrm>
          <a:prstGeom prst="rect">
            <a:avLst/>
          </a:prstGeom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31504" y="4462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00CC"/>
                </a:solidFill>
              </a:rPr>
              <a:t>Slowing using frequency broadened light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" y="597401"/>
            <a:ext cx="8638470" cy="513984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5050494" y="1471236"/>
            <a:ext cx="1752530" cy="2529163"/>
            <a:chOff x="5213447" y="2729381"/>
            <a:chExt cx="1752530" cy="2529163"/>
          </a:xfrm>
        </p:grpSpPr>
        <p:sp>
          <p:nvSpPr>
            <p:cNvPr id="3" name="TextBox 2"/>
            <p:cNvSpPr txBox="1"/>
            <p:nvPr/>
          </p:nvSpPr>
          <p:spPr>
            <a:xfrm>
              <a:off x="6103946" y="4919990"/>
              <a:ext cx="8620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F3300"/>
                  </a:solidFill>
                </a:rPr>
                <a:t>103 m/s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617" y="3691651"/>
              <a:ext cx="757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FC9204"/>
                  </a:solidFill>
                </a:rPr>
                <a:t>87 m/s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3447" y="2729381"/>
              <a:ext cx="757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rgbClr val="1A0EBC"/>
                  </a:solidFill>
                </a:rPr>
                <a:t>62 m/s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5795" y="2302908"/>
            <a:ext cx="7814508" cy="1389981"/>
            <a:chOff x="868748" y="3551273"/>
            <a:chExt cx="7814508" cy="1389981"/>
          </a:xfrm>
        </p:grpSpPr>
        <p:sp>
          <p:nvSpPr>
            <p:cNvPr id="5" name="Rectangle 4"/>
            <p:cNvSpPr/>
            <p:nvPr/>
          </p:nvSpPr>
          <p:spPr>
            <a:xfrm>
              <a:off x="5160335" y="3714969"/>
              <a:ext cx="3522921" cy="1226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8748" y="3551273"/>
              <a:ext cx="3455158" cy="1389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5797" y="942283"/>
            <a:ext cx="7810967" cy="1354279"/>
            <a:chOff x="868749" y="2200428"/>
            <a:chExt cx="7810967" cy="1354279"/>
          </a:xfrm>
        </p:grpSpPr>
        <p:sp>
          <p:nvSpPr>
            <p:cNvPr id="26" name="Rectangle 25"/>
            <p:cNvSpPr/>
            <p:nvPr/>
          </p:nvSpPr>
          <p:spPr>
            <a:xfrm>
              <a:off x="5156795" y="2244071"/>
              <a:ext cx="3522921" cy="13021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68749" y="2200428"/>
              <a:ext cx="3455158" cy="13542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8F7A246-961F-481A-86CF-6A03976DC17E}"/>
              </a:ext>
            </a:extLst>
          </p:cNvPr>
          <p:cNvSpPr/>
          <p:nvPr/>
        </p:nvSpPr>
        <p:spPr>
          <a:xfrm>
            <a:off x="9001141" y="5548744"/>
            <a:ext cx="30918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231F20"/>
                </a:solidFill>
              </a:rPr>
              <a:t>See also:</a:t>
            </a:r>
          </a:p>
          <a:p>
            <a:r>
              <a:rPr lang="en-GB" sz="1600" dirty="0">
                <a:solidFill>
                  <a:srgbClr val="231F20"/>
                </a:solidFill>
              </a:rPr>
              <a:t>Phys. Rev. Lett. </a:t>
            </a:r>
            <a:r>
              <a:rPr lang="en-GB" sz="1600" b="1" dirty="0">
                <a:solidFill>
                  <a:srgbClr val="231F20"/>
                </a:solidFill>
              </a:rPr>
              <a:t>108</a:t>
            </a:r>
            <a:r>
              <a:rPr lang="en-GB" sz="1600" dirty="0">
                <a:solidFill>
                  <a:srgbClr val="231F20"/>
                </a:solidFill>
              </a:rPr>
              <a:t>, 103002 (2012)</a:t>
            </a:r>
          </a:p>
          <a:p>
            <a:r>
              <a:rPr lang="en-GB" sz="1600" dirty="0"/>
              <a:t>Phys. Rev. Lett. </a:t>
            </a:r>
            <a:r>
              <a:rPr lang="en-GB" sz="1600" b="1" dirty="0"/>
              <a:t>114</a:t>
            </a:r>
            <a:r>
              <a:rPr lang="en-GB" sz="1600" dirty="0"/>
              <a:t>, 223003 (2015)</a:t>
            </a:r>
            <a:endParaRPr lang="en-GB" sz="1600" dirty="0">
              <a:solidFill>
                <a:srgbClr val="231F20"/>
              </a:solidFill>
            </a:endParaRPr>
          </a:p>
          <a:p>
            <a:r>
              <a:rPr lang="en-GB" sz="1600" dirty="0"/>
              <a:t>J. Phys. B </a:t>
            </a:r>
            <a:r>
              <a:rPr lang="en-GB" sz="1600" b="1" dirty="0"/>
              <a:t>49</a:t>
            </a:r>
            <a:r>
              <a:rPr lang="en-GB" sz="1600" dirty="0"/>
              <a:t>, 174001 (2016)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4FCD7C6-C6D4-4D4F-AA04-FA5DF32BA1B5}"/>
              </a:ext>
            </a:extLst>
          </p:cNvPr>
          <p:cNvSpPr/>
          <p:nvPr/>
        </p:nvSpPr>
        <p:spPr>
          <a:xfrm>
            <a:off x="9001141" y="5112337"/>
            <a:ext cx="2773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New J. Phys. </a:t>
            </a:r>
            <a:r>
              <a:rPr lang="en-GB" sz="1600" b="1" dirty="0"/>
              <a:t>19</a:t>
            </a:r>
            <a:r>
              <a:rPr lang="en-GB" sz="1600" dirty="0"/>
              <a:t>, 022001 (2017)</a:t>
            </a:r>
          </a:p>
        </p:txBody>
      </p:sp>
      <p:sp>
        <p:nvSpPr>
          <p:cNvPr id="4" name="Rectangle 3"/>
          <p:cNvSpPr/>
          <p:nvPr/>
        </p:nvSpPr>
        <p:spPr>
          <a:xfrm>
            <a:off x="-181346" y="597401"/>
            <a:ext cx="4627179" cy="513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51000" y="1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00CC"/>
                </a:solidFill>
              </a:rPr>
              <a:t>Slowing using a frequency chirp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7" y="724961"/>
            <a:ext cx="7781606" cy="61445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04623" y="4180814"/>
            <a:ext cx="3423703" cy="1103064"/>
            <a:chOff x="997526" y="4185704"/>
            <a:chExt cx="3423703" cy="1103064"/>
          </a:xfrm>
        </p:grpSpPr>
        <p:sp>
          <p:nvSpPr>
            <p:cNvPr id="5" name="Rectangle 4"/>
            <p:cNvSpPr/>
            <p:nvPr/>
          </p:nvSpPr>
          <p:spPr>
            <a:xfrm>
              <a:off x="997526" y="4185704"/>
              <a:ext cx="1300698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45249" y="4263939"/>
              <a:ext cx="1300698" cy="959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0531" y="4474204"/>
              <a:ext cx="1300698" cy="814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10705" y="3081628"/>
            <a:ext cx="3427400" cy="1109992"/>
            <a:chOff x="998339" y="3081003"/>
            <a:chExt cx="3427400" cy="1109992"/>
          </a:xfrm>
        </p:grpSpPr>
        <p:sp>
          <p:nvSpPr>
            <p:cNvPr id="9" name="Rectangle 8"/>
            <p:cNvSpPr/>
            <p:nvPr/>
          </p:nvSpPr>
          <p:spPr>
            <a:xfrm>
              <a:off x="998339" y="3081003"/>
              <a:ext cx="1300698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46062" y="3310420"/>
              <a:ext cx="1300698" cy="8618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5041" y="3305217"/>
              <a:ext cx="1300698" cy="885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11716" y="1974143"/>
            <a:ext cx="3433484" cy="1121434"/>
            <a:chOff x="991678" y="1985675"/>
            <a:chExt cx="3433484" cy="1121434"/>
          </a:xfrm>
        </p:grpSpPr>
        <p:sp>
          <p:nvSpPr>
            <p:cNvPr id="13" name="Rectangle 12"/>
            <p:cNvSpPr/>
            <p:nvPr/>
          </p:nvSpPr>
          <p:spPr>
            <a:xfrm>
              <a:off x="991678" y="1985675"/>
              <a:ext cx="2577901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24464" y="2187620"/>
              <a:ext cx="1300698" cy="9194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06389" y="893340"/>
            <a:ext cx="3431716" cy="1157863"/>
            <a:chOff x="993446" y="893339"/>
            <a:chExt cx="3431716" cy="1157863"/>
          </a:xfrm>
        </p:grpSpPr>
        <p:sp>
          <p:nvSpPr>
            <p:cNvPr id="16" name="Rectangle 15"/>
            <p:cNvSpPr/>
            <p:nvPr/>
          </p:nvSpPr>
          <p:spPr>
            <a:xfrm>
              <a:off x="993446" y="893339"/>
              <a:ext cx="2468559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124464" y="913331"/>
              <a:ext cx="1300698" cy="1137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125556" y="4086918"/>
            <a:ext cx="3424679" cy="1233855"/>
            <a:chOff x="5012750" y="4074062"/>
            <a:chExt cx="3424679" cy="1233855"/>
          </a:xfrm>
        </p:grpSpPr>
        <p:sp>
          <p:nvSpPr>
            <p:cNvPr id="19" name="Rectangle 18"/>
            <p:cNvSpPr/>
            <p:nvPr/>
          </p:nvSpPr>
          <p:spPr>
            <a:xfrm>
              <a:off x="5012750" y="4217483"/>
              <a:ext cx="954700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44837" y="4074062"/>
              <a:ext cx="370149" cy="1011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14986" y="4170030"/>
              <a:ext cx="1346185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136731" y="4180814"/>
              <a:ext cx="1300698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20809" y="3065930"/>
            <a:ext cx="3431998" cy="1141015"/>
            <a:chOff x="5007866" y="3065929"/>
            <a:chExt cx="3431998" cy="1141015"/>
          </a:xfrm>
        </p:grpSpPr>
        <p:sp>
          <p:nvSpPr>
            <p:cNvPr id="24" name="Rectangle 23"/>
            <p:cNvSpPr/>
            <p:nvPr/>
          </p:nvSpPr>
          <p:spPr>
            <a:xfrm>
              <a:off x="5007866" y="3116510"/>
              <a:ext cx="889281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840965" y="3188175"/>
              <a:ext cx="1300698" cy="8899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305640" y="3065929"/>
              <a:ext cx="2134224" cy="11256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21033" y="2000566"/>
            <a:ext cx="3429142" cy="1102563"/>
            <a:chOff x="5008090" y="2000565"/>
            <a:chExt cx="3429142" cy="1102563"/>
          </a:xfrm>
        </p:grpSpPr>
        <p:sp>
          <p:nvSpPr>
            <p:cNvPr id="28" name="Rectangle 27"/>
            <p:cNvSpPr/>
            <p:nvPr/>
          </p:nvSpPr>
          <p:spPr>
            <a:xfrm>
              <a:off x="5008090" y="2012694"/>
              <a:ext cx="1300698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76538" y="2000565"/>
              <a:ext cx="2260694" cy="1090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5120949" y="913331"/>
            <a:ext cx="3429226" cy="1090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6832" y="777288"/>
            <a:ext cx="8187069" cy="6257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8" y="726355"/>
            <a:ext cx="7778480" cy="6142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2885" y="5226825"/>
            <a:ext cx="94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103m/s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86499" y="4142501"/>
            <a:ext cx="94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C9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93m/s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47712" y="3288363"/>
            <a:ext cx="94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80m/s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5172" y="2338077"/>
            <a:ext cx="747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A0E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63m/s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70001" y="1375116"/>
            <a:ext cx="747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52m/s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2" y="600075"/>
            <a:ext cx="4713889" cy="6352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4FCD7C6-C6D4-4D4F-AA04-FA5DF32BA1B5}"/>
              </a:ext>
            </a:extLst>
          </p:cNvPr>
          <p:cNvSpPr/>
          <p:nvPr/>
        </p:nvSpPr>
        <p:spPr>
          <a:xfrm>
            <a:off x="9292803" y="6365696"/>
            <a:ext cx="2773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New J. Phys. </a:t>
            </a:r>
            <a:r>
              <a:rPr lang="en-GB" sz="1600" b="1" dirty="0"/>
              <a:t>19</a:t>
            </a:r>
            <a:r>
              <a:rPr lang="en-GB" sz="1600" dirty="0"/>
              <a:t>, 022001 (2017)</a:t>
            </a:r>
          </a:p>
        </p:txBody>
      </p:sp>
    </p:spTree>
    <p:extLst>
      <p:ext uri="{BB962C8B-B14F-4D97-AF65-F5344CB8AC3E}">
        <p14:creationId xmlns:p14="http://schemas.microsoft.com/office/powerpoint/2010/main" val="162261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" grpId="0"/>
      <p:bldP spid="34" grpId="0"/>
      <p:bldP spid="35" grpId="0"/>
      <p:bldP spid="36" grpId="0"/>
      <p:bldP spid="3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32B532-CDDA-4F75-81DD-BF0516AC1056}"/>
              </a:ext>
            </a:extLst>
          </p:cNvPr>
          <p:cNvSpPr txBox="1">
            <a:spLocks/>
          </p:cNvSpPr>
          <p:nvPr/>
        </p:nvSpPr>
        <p:spPr>
          <a:xfrm>
            <a:off x="1970280" y="1844824"/>
            <a:ext cx="82514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rgbClr val="1A0EBC"/>
                </a:solidFill>
                <a:latin typeface="+mn-lt"/>
              </a:rPr>
              <a:t>Magneto-optical trapping of molecules</a:t>
            </a:r>
          </a:p>
        </p:txBody>
      </p:sp>
    </p:spTree>
    <p:extLst>
      <p:ext uri="{BB962C8B-B14F-4D97-AF65-F5344CB8AC3E}">
        <p14:creationId xmlns:p14="http://schemas.microsoft.com/office/powerpoint/2010/main" val="27542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89547" y="-56428"/>
            <a:ext cx="9144000" cy="84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1A0EBC"/>
                </a:solidFill>
                <a:latin typeface="+mn-lt"/>
              </a:rPr>
              <a:t>Radio-frequency (</a:t>
            </a:r>
            <a:r>
              <a:rPr lang="en-GB" sz="3200" dirty="0" err="1" smtClean="0">
                <a:solidFill>
                  <a:srgbClr val="1A0EBC"/>
                </a:solidFill>
                <a:latin typeface="+mn-lt"/>
              </a:rPr>
              <a:t>rf</a:t>
            </a:r>
            <a:r>
              <a:rPr lang="en-GB" sz="3200" dirty="0" smtClean="0">
                <a:solidFill>
                  <a:srgbClr val="1A0EBC"/>
                </a:solidFill>
                <a:latin typeface="+mn-lt"/>
              </a:rPr>
              <a:t>) </a:t>
            </a:r>
            <a:r>
              <a:rPr lang="en-GB" sz="3200" dirty="0">
                <a:solidFill>
                  <a:srgbClr val="1A0EBC"/>
                </a:solidFill>
                <a:latin typeface="+mn-lt"/>
              </a:rPr>
              <a:t>MOT</a:t>
            </a:r>
          </a:p>
        </p:txBody>
      </p:sp>
      <p:cxnSp>
        <p:nvCxnSpPr>
          <p:cNvPr id="4" name="Elbow Connector 3"/>
          <p:cNvCxnSpPr/>
          <p:nvPr/>
        </p:nvCxnSpPr>
        <p:spPr>
          <a:xfrm>
            <a:off x="2179092" y="1801507"/>
            <a:ext cx="5627568" cy="573205"/>
          </a:xfrm>
          <a:prstGeom prst="bentConnector3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V="1">
            <a:off x="5108670" y="1803781"/>
            <a:ext cx="5627568" cy="573205"/>
          </a:xfrm>
          <a:prstGeom prst="bentConnector3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9" name="Group 1028"/>
          <p:cNvGrpSpPr/>
          <p:nvPr/>
        </p:nvGrpSpPr>
        <p:grpSpPr>
          <a:xfrm>
            <a:off x="2320094" y="616421"/>
            <a:ext cx="2632915" cy="1089548"/>
            <a:chOff x="1819675" y="4246726"/>
            <a:chExt cx="2632915" cy="1089548"/>
          </a:xfrm>
        </p:grpSpPr>
        <p:grpSp>
          <p:nvGrpSpPr>
            <p:cNvPr id="36" name="Group 35"/>
            <p:cNvGrpSpPr/>
            <p:nvPr/>
          </p:nvGrpSpPr>
          <p:grpSpPr>
            <a:xfrm flipV="1">
              <a:off x="3264089" y="4246726"/>
              <a:ext cx="600501" cy="1078173"/>
              <a:chOff x="2388358" y="4258101"/>
              <a:chExt cx="600501" cy="107817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388358" y="4258101"/>
                <a:ext cx="600501" cy="107817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A0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2388358" y="4681184"/>
                <a:ext cx="0" cy="197892"/>
              </a:xfrm>
              <a:prstGeom prst="straightConnector1">
                <a:avLst/>
              </a:prstGeom>
              <a:ln w="57150">
                <a:solidFill>
                  <a:srgbClr val="1A0EB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8" name="Group 1027"/>
            <p:cNvGrpSpPr/>
            <p:nvPr/>
          </p:nvGrpSpPr>
          <p:grpSpPr>
            <a:xfrm>
              <a:off x="3468780" y="4355910"/>
              <a:ext cx="983810" cy="570931"/>
              <a:chOff x="4233068" y="4383206"/>
              <a:chExt cx="983810" cy="570931"/>
            </a:xfrm>
          </p:grpSpPr>
          <p:sp>
            <p:nvSpPr>
              <p:cNvPr id="39" name="Right Arrow 38"/>
              <p:cNvSpPr/>
              <p:nvPr/>
            </p:nvSpPr>
            <p:spPr>
              <a:xfrm flipH="1">
                <a:off x="4233068" y="4771031"/>
                <a:ext cx="802955" cy="183106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751686" y="4383206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Symbol" panose="05050102010706020507" pitchFamily="18" charset="2"/>
                  </a:rPr>
                  <a:t>s</a:t>
                </a:r>
                <a:r>
                  <a:rPr lang="en-GB" sz="2400" dirty="0"/>
                  <a:t>-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 flipH="1">
              <a:off x="1819675" y="4344537"/>
              <a:ext cx="983810" cy="570931"/>
              <a:chOff x="4233068" y="4383206"/>
              <a:chExt cx="983810" cy="570931"/>
            </a:xfrm>
          </p:grpSpPr>
          <p:sp>
            <p:nvSpPr>
              <p:cNvPr id="43" name="Right Arrow 42"/>
              <p:cNvSpPr/>
              <p:nvPr/>
            </p:nvSpPr>
            <p:spPr>
              <a:xfrm flipH="1">
                <a:off x="4233068" y="4771031"/>
                <a:ext cx="802955" cy="183106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692375" y="4383206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Symbol" panose="05050102010706020507" pitchFamily="18" charset="2"/>
                  </a:rPr>
                  <a:t>s</a:t>
                </a:r>
                <a:r>
                  <a:rPr lang="en-GB" sz="2400" dirty="0"/>
                  <a:t>+</a:t>
                </a:r>
              </a:p>
            </p:txBody>
          </p:sp>
        </p:grpSp>
        <p:grpSp>
          <p:nvGrpSpPr>
            <p:cNvPr id="1027" name="Group 1026"/>
            <p:cNvGrpSpPr/>
            <p:nvPr/>
          </p:nvGrpSpPr>
          <p:grpSpPr>
            <a:xfrm>
              <a:off x="2388358" y="4258101"/>
              <a:ext cx="600501" cy="1078173"/>
              <a:chOff x="2388358" y="4258101"/>
              <a:chExt cx="600501" cy="1078173"/>
            </a:xfrm>
            <a:noFill/>
          </p:grpSpPr>
          <p:sp>
            <p:nvSpPr>
              <p:cNvPr id="27" name="Oval 26"/>
              <p:cNvSpPr/>
              <p:nvPr/>
            </p:nvSpPr>
            <p:spPr>
              <a:xfrm>
                <a:off x="2388358" y="4258101"/>
                <a:ext cx="600501" cy="1078173"/>
              </a:xfrm>
              <a:prstGeom prst="ellipse">
                <a:avLst/>
              </a:prstGeom>
              <a:grpFill/>
              <a:ln>
                <a:solidFill>
                  <a:srgbClr val="1A0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24" name="Straight Arrow Connector 1023"/>
              <p:cNvCxnSpPr/>
              <p:nvPr/>
            </p:nvCxnSpPr>
            <p:spPr>
              <a:xfrm flipV="1">
                <a:off x="2388358" y="4681184"/>
                <a:ext cx="0" cy="197892"/>
              </a:xfrm>
              <a:prstGeom prst="straightConnector1">
                <a:avLst/>
              </a:prstGeom>
              <a:grpFill/>
              <a:ln w="57150">
                <a:solidFill>
                  <a:srgbClr val="1A0EB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0" name="Group 1029"/>
          <p:cNvGrpSpPr/>
          <p:nvPr/>
        </p:nvGrpSpPr>
        <p:grpSpPr>
          <a:xfrm>
            <a:off x="5079215" y="1232846"/>
            <a:ext cx="2692226" cy="1089548"/>
            <a:chOff x="5070117" y="4644786"/>
            <a:chExt cx="2692226" cy="1089548"/>
          </a:xfrm>
        </p:grpSpPr>
        <p:grpSp>
          <p:nvGrpSpPr>
            <p:cNvPr id="49" name="Group 48"/>
            <p:cNvGrpSpPr/>
            <p:nvPr/>
          </p:nvGrpSpPr>
          <p:grpSpPr>
            <a:xfrm flipH="1">
              <a:off x="5070117" y="4742597"/>
              <a:ext cx="983810" cy="570931"/>
              <a:chOff x="4233068" y="4383206"/>
              <a:chExt cx="983810" cy="570931"/>
            </a:xfrm>
          </p:grpSpPr>
          <p:sp>
            <p:nvSpPr>
              <p:cNvPr id="53" name="Right Arrow 52"/>
              <p:cNvSpPr/>
              <p:nvPr/>
            </p:nvSpPr>
            <p:spPr>
              <a:xfrm flipH="1">
                <a:off x="4233068" y="4771031"/>
                <a:ext cx="802955" cy="183106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751686" y="4383206"/>
                <a:ext cx="4651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Symbol" panose="05050102010706020507" pitchFamily="18" charset="2"/>
                  </a:rPr>
                  <a:t>s</a:t>
                </a:r>
                <a:r>
                  <a:rPr lang="en-GB" sz="2400" dirty="0"/>
                  <a:t>-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flipV="1">
              <a:off x="5613763" y="4644786"/>
              <a:ext cx="600501" cy="1078173"/>
              <a:chOff x="2388358" y="4258101"/>
              <a:chExt cx="600501" cy="1078173"/>
            </a:xfrm>
            <a:noFill/>
          </p:grpSpPr>
          <p:sp>
            <p:nvSpPr>
              <p:cNvPr id="57" name="Oval 56"/>
              <p:cNvSpPr/>
              <p:nvPr/>
            </p:nvSpPr>
            <p:spPr>
              <a:xfrm>
                <a:off x="2388358" y="4258101"/>
                <a:ext cx="600501" cy="1078173"/>
              </a:xfrm>
              <a:prstGeom prst="ellipse">
                <a:avLst/>
              </a:prstGeom>
              <a:grpFill/>
              <a:ln>
                <a:solidFill>
                  <a:srgbClr val="1A0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2388358" y="4681184"/>
                <a:ext cx="0" cy="197892"/>
              </a:xfrm>
              <a:prstGeom prst="straightConnector1">
                <a:avLst/>
              </a:prstGeom>
              <a:grpFill/>
              <a:ln w="57150">
                <a:solidFill>
                  <a:srgbClr val="1A0EB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6430384" y="4656161"/>
              <a:ext cx="600501" cy="1078173"/>
              <a:chOff x="2388358" y="4258101"/>
              <a:chExt cx="600501" cy="1078173"/>
            </a:xfrm>
            <a:noFill/>
          </p:grpSpPr>
          <p:sp>
            <p:nvSpPr>
              <p:cNvPr id="51" name="Oval 50"/>
              <p:cNvSpPr/>
              <p:nvPr/>
            </p:nvSpPr>
            <p:spPr>
              <a:xfrm>
                <a:off x="2388358" y="4258101"/>
                <a:ext cx="600501" cy="1078173"/>
              </a:xfrm>
              <a:prstGeom prst="ellipse">
                <a:avLst/>
              </a:prstGeom>
              <a:grpFill/>
              <a:ln>
                <a:solidFill>
                  <a:srgbClr val="1A0E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flipV="1">
                <a:off x="2388358" y="4681184"/>
                <a:ext cx="0" cy="197892"/>
              </a:xfrm>
              <a:prstGeom prst="straightConnector1">
                <a:avLst/>
              </a:prstGeom>
              <a:grpFill/>
              <a:ln w="57150">
                <a:solidFill>
                  <a:srgbClr val="1A0EBC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6719222" y="4753970"/>
              <a:ext cx="1043121" cy="570931"/>
              <a:chOff x="4233068" y="4383206"/>
              <a:chExt cx="1043121" cy="570931"/>
            </a:xfrm>
          </p:grpSpPr>
          <p:sp>
            <p:nvSpPr>
              <p:cNvPr id="55" name="Right Arrow 54"/>
              <p:cNvSpPr/>
              <p:nvPr/>
            </p:nvSpPr>
            <p:spPr>
              <a:xfrm flipH="1">
                <a:off x="4233068" y="4771031"/>
                <a:ext cx="802955" cy="183106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751686" y="4383206"/>
                <a:ext cx="5245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Symbol" panose="05050102010706020507" pitchFamily="18" charset="2"/>
                  </a:rPr>
                  <a:t>s</a:t>
                </a:r>
                <a:r>
                  <a:rPr lang="en-GB" sz="2400" dirty="0"/>
                  <a:t>+</a:t>
                </a:r>
              </a:p>
            </p:txBody>
          </p:sp>
        </p:grpSp>
      </p:grpSp>
      <p:cxnSp>
        <p:nvCxnSpPr>
          <p:cNvPr id="60" name="Elbow Connector 59"/>
          <p:cNvCxnSpPr/>
          <p:nvPr/>
        </p:nvCxnSpPr>
        <p:spPr>
          <a:xfrm flipV="1">
            <a:off x="-642383" y="1806055"/>
            <a:ext cx="5627568" cy="573205"/>
          </a:xfrm>
          <a:prstGeom prst="bentConnector3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883383" y="2396614"/>
            <a:ext cx="3128066" cy="4461387"/>
            <a:chOff x="5081505" y="2013050"/>
            <a:chExt cx="3353558" cy="4461387"/>
          </a:xfrm>
        </p:grpSpPr>
        <p:sp>
          <p:nvSpPr>
            <p:cNvPr id="62" name="Right Arrow 61"/>
            <p:cNvSpPr/>
            <p:nvPr/>
          </p:nvSpPr>
          <p:spPr>
            <a:xfrm>
              <a:off x="5081505" y="4161443"/>
              <a:ext cx="978408" cy="18438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ight Arrow 62"/>
            <p:cNvSpPr/>
            <p:nvPr/>
          </p:nvSpPr>
          <p:spPr>
            <a:xfrm flipH="1">
              <a:off x="6939861" y="4161443"/>
              <a:ext cx="978408" cy="18438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V="1">
              <a:off x="6569107" y="3239076"/>
              <a:ext cx="0" cy="26180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79308" y="5875367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3252" y="5491826"/>
              <a:ext cx="2786981" cy="74975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174194" y="5518251"/>
              <a:ext cx="2732392" cy="73156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7917378" y="5736615"/>
              <a:ext cx="323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73484" y="5313534"/>
              <a:ext cx="44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852848" y="6105105"/>
              <a:ext cx="399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095151" y="3784994"/>
              <a:ext cx="562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ymbol" panose="05050102010706020507" pitchFamily="18" charset="2"/>
                </a:rPr>
                <a:t>s</a:t>
              </a:r>
              <a:r>
                <a:rPr lang="en-GB" sz="2400" dirty="0"/>
                <a:t>+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58478" y="3773618"/>
              <a:ext cx="498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ymbol" panose="05050102010706020507" pitchFamily="18" charset="2"/>
                </a:rPr>
                <a:t>s</a:t>
              </a:r>
              <a:r>
                <a:rPr lang="en-GB" sz="2400" dirty="0"/>
                <a:t>-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5249822" y="2574883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203766" y="2191342"/>
              <a:ext cx="2786981" cy="74975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244708" y="2217767"/>
              <a:ext cx="2732392" cy="73156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236172" y="3189034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7987893" y="2422483"/>
              <a:ext cx="323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987893" y="2013050"/>
              <a:ext cx="44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967258" y="2804621"/>
              <a:ext cx="399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-1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997359" y="2396614"/>
            <a:ext cx="3108818" cy="4461387"/>
            <a:chOff x="5081505" y="2013050"/>
            <a:chExt cx="3332923" cy="4461387"/>
          </a:xfrm>
        </p:grpSpPr>
        <p:sp>
          <p:nvSpPr>
            <p:cNvPr id="100" name="Right Arrow 99"/>
            <p:cNvSpPr/>
            <p:nvPr/>
          </p:nvSpPr>
          <p:spPr>
            <a:xfrm>
              <a:off x="5081505" y="4161443"/>
              <a:ext cx="978408" cy="18438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ight Arrow 100"/>
            <p:cNvSpPr/>
            <p:nvPr/>
          </p:nvSpPr>
          <p:spPr>
            <a:xfrm flipH="1">
              <a:off x="6939861" y="4161443"/>
              <a:ext cx="978408" cy="18438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 flipV="1">
              <a:off x="6569107" y="3239076"/>
              <a:ext cx="0" cy="26180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5179308" y="5875367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133252" y="5491826"/>
              <a:ext cx="2786981" cy="74975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5174194" y="5518251"/>
              <a:ext cx="2732392" cy="73156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7917379" y="5736615"/>
              <a:ext cx="323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873484" y="5313534"/>
              <a:ext cx="399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-1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52849" y="6105105"/>
              <a:ext cx="44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095151" y="3784994"/>
              <a:ext cx="498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ymbol" panose="05050102010706020507" pitchFamily="18" charset="2"/>
                </a:rPr>
                <a:t>s</a:t>
              </a:r>
              <a:r>
                <a:rPr lang="en-GB" sz="2400" dirty="0"/>
                <a:t>-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458478" y="3773618"/>
              <a:ext cx="562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ymbol" panose="05050102010706020507" pitchFamily="18" charset="2"/>
                </a:rPr>
                <a:t>s</a:t>
              </a:r>
              <a:r>
                <a:rPr lang="en-GB" sz="2400" dirty="0"/>
                <a:t>+</a:t>
              </a: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5249822" y="2574883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5203766" y="2191342"/>
              <a:ext cx="2786981" cy="74975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5244708" y="2217767"/>
              <a:ext cx="2732392" cy="73156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236172" y="3189034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7987893" y="2422483"/>
              <a:ext cx="323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87893" y="2013050"/>
              <a:ext cx="399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967258" y="2804621"/>
              <a:ext cx="44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+1</a:t>
              </a:r>
            </a:p>
          </p:txBody>
        </p:sp>
      </p:grpSp>
      <p:sp>
        <p:nvSpPr>
          <p:cNvPr id="118" name="Oval 117"/>
          <p:cNvSpPr/>
          <p:nvPr/>
        </p:nvSpPr>
        <p:spPr>
          <a:xfrm>
            <a:off x="4148918" y="5873084"/>
            <a:ext cx="218364" cy="218364"/>
          </a:xfrm>
          <a:prstGeom prst="ellipse">
            <a:avLst/>
          </a:prstGeom>
          <a:solidFill>
            <a:srgbClr val="1A0EBC"/>
          </a:solidFill>
          <a:ln>
            <a:solidFill>
              <a:srgbClr val="1A0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4217157" y="2870576"/>
            <a:ext cx="218364" cy="218364"/>
          </a:xfrm>
          <a:prstGeom prst="ellipse">
            <a:avLst/>
          </a:prstGeom>
          <a:solidFill>
            <a:srgbClr val="1A0EBC"/>
          </a:solidFill>
          <a:ln>
            <a:solidFill>
              <a:srgbClr val="1A0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4135270" y="6459938"/>
            <a:ext cx="218364" cy="218364"/>
          </a:xfrm>
          <a:prstGeom prst="ellipse">
            <a:avLst/>
          </a:prstGeom>
          <a:solidFill>
            <a:srgbClr val="1A0EBC"/>
          </a:solidFill>
          <a:ln>
            <a:solidFill>
              <a:srgbClr val="1A0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Oval 120"/>
          <p:cNvSpPr/>
          <p:nvPr/>
        </p:nvSpPr>
        <p:spPr>
          <a:xfrm>
            <a:off x="7260607" y="5859436"/>
            <a:ext cx="218364" cy="218364"/>
          </a:xfrm>
          <a:prstGeom prst="ellipse">
            <a:avLst/>
          </a:prstGeom>
          <a:solidFill>
            <a:srgbClr val="1A0EBC"/>
          </a:solidFill>
          <a:ln>
            <a:solidFill>
              <a:srgbClr val="1A0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7315198" y="2856929"/>
            <a:ext cx="218364" cy="218364"/>
          </a:xfrm>
          <a:prstGeom prst="ellipse">
            <a:avLst/>
          </a:prstGeom>
          <a:solidFill>
            <a:srgbClr val="1A0EBC"/>
          </a:solidFill>
          <a:ln>
            <a:solidFill>
              <a:srgbClr val="1A0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Oval 122"/>
          <p:cNvSpPr/>
          <p:nvPr/>
        </p:nvSpPr>
        <p:spPr>
          <a:xfrm>
            <a:off x="7219664" y="6459937"/>
            <a:ext cx="218364" cy="218364"/>
          </a:xfrm>
          <a:prstGeom prst="ellipse">
            <a:avLst/>
          </a:prstGeom>
          <a:solidFill>
            <a:srgbClr val="1A0EBC"/>
          </a:solidFill>
          <a:ln>
            <a:solidFill>
              <a:srgbClr val="1A0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7385628" y="343452"/>
            <a:ext cx="3282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0EBC"/>
                </a:solidFill>
              </a:rPr>
              <a:t>Solves dark state problem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A0EBC"/>
                </a:solidFill>
              </a:rPr>
              <a:t>Net restoring force is large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04145" y="611495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PRL </a:t>
            </a:r>
            <a:r>
              <a:rPr lang="en-GB" b="1" dirty="0"/>
              <a:t>116</a:t>
            </a:r>
            <a:r>
              <a:rPr lang="en-GB" dirty="0"/>
              <a:t>, 063004 (2016)</a:t>
            </a:r>
          </a:p>
        </p:txBody>
      </p:sp>
    </p:spTree>
    <p:extLst>
      <p:ext uri="{BB962C8B-B14F-4D97-AF65-F5344CB8AC3E}">
        <p14:creationId xmlns:p14="http://schemas.microsoft.com/office/powerpoint/2010/main" val="23266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1724684" y="1704603"/>
            <a:ext cx="978408" cy="560831"/>
            <a:chOff x="470039" y="2151170"/>
            <a:chExt cx="978408" cy="560831"/>
          </a:xfrm>
        </p:grpSpPr>
        <p:sp>
          <p:nvSpPr>
            <p:cNvPr id="19" name="Right Arrow 18"/>
            <p:cNvSpPr/>
            <p:nvPr/>
          </p:nvSpPr>
          <p:spPr>
            <a:xfrm>
              <a:off x="470039" y="2527619"/>
              <a:ext cx="978408" cy="18438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3684" y="215117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ymbol" panose="05050102010706020507" pitchFamily="18" charset="2"/>
                </a:rPr>
                <a:t>s</a:t>
              </a:r>
              <a:r>
                <a:rPr lang="en-GB" sz="2400" dirty="0"/>
                <a:t>+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019777" y="1693227"/>
            <a:ext cx="983809" cy="572207"/>
            <a:chOff x="2765131" y="2139794"/>
            <a:chExt cx="983809" cy="572207"/>
          </a:xfrm>
        </p:grpSpPr>
        <p:sp>
          <p:nvSpPr>
            <p:cNvPr id="20" name="Right Arrow 19"/>
            <p:cNvSpPr/>
            <p:nvPr/>
          </p:nvSpPr>
          <p:spPr>
            <a:xfrm flipH="1">
              <a:off x="2765131" y="2527619"/>
              <a:ext cx="978408" cy="18438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83748" y="2139794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ymbol" panose="05050102010706020507" pitchFamily="18" charset="2"/>
                </a:rPr>
                <a:t>s</a:t>
              </a:r>
              <a:r>
                <a:rPr lang="en-GB" sz="2400" dirty="0"/>
                <a:t>-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523957" y="721958"/>
            <a:ext cx="4245034" cy="4564390"/>
            <a:chOff x="269312" y="1168526"/>
            <a:chExt cx="4245034" cy="456439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8526" y="1373247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301741" y="1400544"/>
              <a:ext cx="6827" cy="246458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72562" y="4678807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6506" y="4294738"/>
              <a:ext cx="2786981" cy="74975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67448" y="4321163"/>
              <a:ext cx="2732392" cy="73156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9856" y="3865130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612553" y="452587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12553" y="414374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77287" y="490801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-1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590600" y="3865130"/>
              <a:ext cx="0" cy="80858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0965" y="4021655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Symbol" panose="05050102010706020507" pitchFamily="18" charset="2"/>
                </a:rPr>
                <a:t>d</a:t>
              </a:r>
              <a:r>
                <a:rPr lang="en-GB" baseline="-25000" dirty="0">
                  <a:latin typeface="Symbol" panose="05050102010706020507" pitchFamily="18" charset="2"/>
                </a:rPr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77257" y="1168526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-1,0,+1</a:t>
              </a: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873941" y="3898590"/>
              <a:ext cx="2625899" cy="1573633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900223" y="3936522"/>
              <a:ext cx="2488019" cy="153570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38526" y="5732916"/>
              <a:ext cx="2770495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2184612" y="1396013"/>
              <a:ext cx="0" cy="43286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269312" y="4976889"/>
              <a:ext cx="375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Symbol" panose="05050102010706020507" pitchFamily="18" charset="2"/>
                </a:rPr>
                <a:t>d</a:t>
              </a:r>
              <a:r>
                <a:rPr lang="en-GB" baseline="-25000" dirty="0">
                  <a:latin typeface="Symbol" panose="05050102010706020507" pitchFamily="18" charset="2"/>
                </a:rPr>
                <a:t>2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591521" y="4694157"/>
              <a:ext cx="0" cy="103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3612553" y="367014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577287" y="5346221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-2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728232" y="2368131"/>
            <a:ext cx="978408" cy="524696"/>
            <a:chOff x="622439" y="2885579"/>
            <a:chExt cx="978408" cy="524696"/>
          </a:xfrm>
        </p:grpSpPr>
        <p:sp>
          <p:nvSpPr>
            <p:cNvPr id="84" name="Right Arrow 83"/>
            <p:cNvSpPr/>
            <p:nvPr/>
          </p:nvSpPr>
          <p:spPr>
            <a:xfrm>
              <a:off x="622439" y="2885579"/>
              <a:ext cx="978408" cy="184382"/>
            </a:xfrm>
            <a:prstGeom prst="rightArrow">
              <a:avLst/>
            </a:prstGeom>
            <a:solidFill>
              <a:srgbClr val="1A0E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36084" y="2948610"/>
              <a:ext cx="465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ymbol" panose="05050102010706020507" pitchFamily="18" charset="2"/>
                </a:rPr>
                <a:t>s</a:t>
              </a:r>
              <a:r>
                <a:rPr lang="en-GB" sz="2400" dirty="0"/>
                <a:t>-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016232" y="2361043"/>
            <a:ext cx="1028944" cy="484956"/>
            <a:chOff x="2917531" y="2991903"/>
            <a:chExt cx="1028944" cy="484956"/>
          </a:xfrm>
        </p:grpSpPr>
        <p:sp>
          <p:nvSpPr>
            <p:cNvPr id="88" name="Right Arrow 87"/>
            <p:cNvSpPr/>
            <p:nvPr/>
          </p:nvSpPr>
          <p:spPr>
            <a:xfrm flipH="1">
              <a:off x="2917531" y="2991903"/>
              <a:ext cx="978408" cy="184382"/>
            </a:xfrm>
            <a:prstGeom prst="rightArrow">
              <a:avLst/>
            </a:prstGeom>
            <a:solidFill>
              <a:srgbClr val="1A0EB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421972" y="3015194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Symbol" panose="05050102010706020507" pitchFamily="18" charset="2"/>
                </a:rPr>
                <a:t>s</a:t>
              </a:r>
              <a:r>
                <a:rPr lang="en-GB" sz="2400" dirty="0"/>
                <a:t>+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133347" y="3484302"/>
            <a:ext cx="407805" cy="338554"/>
            <a:chOff x="2619669" y="4838084"/>
            <a:chExt cx="407805" cy="338554"/>
          </a:xfrm>
        </p:grpSpPr>
        <p:sp>
          <p:nvSpPr>
            <p:cNvPr id="92" name="Oval 91"/>
            <p:cNvSpPr/>
            <p:nvPr/>
          </p:nvSpPr>
          <p:spPr>
            <a:xfrm>
              <a:off x="2702257" y="4913194"/>
              <a:ext cx="218364" cy="218364"/>
            </a:xfrm>
            <a:prstGeom prst="ellipse">
              <a:avLst/>
            </a:prstGeom>
            <a:solidFill>
              <a:srgbClr val="1A0EBC"/>
            </a:solidFill>
            <a:ln>
              <a:solidFill>
                <a:srgbClr val="1A0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619669" y="4838084"/>
              <a:ext cx="407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+2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133347" y="748827"/>
            <a:ext cx="407805" cy="338554"/>
            <a:chOff x="2619669" y="4838084"/>
            <a:chExt cx="407805" cy="338554"/>
          </a:xfrm>
        </p:grpSpPr>
        <p:sp>
          <p:nvSpPr>
            <p:cNvPr id="95" name="Oval 94"/>
            <p:cNvSpPr/>
            <p:nvPr/>
          </p:nvSpPr>
          <p:spPr>
            <a:xfrm>
              <a:off x="2702257" y="4913194"/>
              <a:ext cx="218364" cy="218364"/>
            </a:xfrm>
            <a:prstGeom prst="ellipse">
              <a:avLst/>
            </a:prstGeom>
            <a:solidFill>
              <a:srgbClr val="1A0EBC"/>
            </a:solidFill>
            <a:ln>
              <a:solidFill>
                <a:srgbClr val="1A0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619669" y="4838084"/>
              <a:ext cx="407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+1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07879" y="4625252"/>
            <a:ext cx="407805" cy="338554"/>
            <a:chOff x="2619669" y="4838084"/>
            <a:chExt cx="407805" cy="338554"/>
          </a:xfrm>
        </p:grpSpPr>
        <p:sp>
          <p:nvSpPr>
            <p:cNvPr id="41" name="Oval 40"/>
            <p:cNvSpPr/>
            <p:nvPr/>
          </p:nvSpPr>
          <p:spPr>
            <a:xfrm>
              <a:off x="2702257" y="4913194"/>
              <a:ext cx="218364" cy="218364"/>
            </a:xfrm>
            <a:prstGeom prst="ellipse">
              <a:avLst/>
            </a:prstGeom>
            <a:solidFill>
              <a:srgbClr val="1A0EBC"/>
            </a:solidFill>
            <a:ln>
              <a:solidFill>
                <a:srgbClr val="1A0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19669" y="4838084"/>
              <a:ext cx="407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-2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188661" y="750314"/>
            <a:ext cx="407805" cy="338554"/>
            <a:chOff x="2619669" y="4838084"/>
            <a:chExt cx="407805" cy="338554"/>
          </a:xfrm>
        </p:grpSpPr>
        <p:sp>
          <p:nvSpPr>
            <p:cNvPr id="98" name="Oval 97"/>
            <p:cNvSpPr/>
            <p:nvPr/>
          </p:nvSpPr>
          <p:spPr>
            <a:xfrm>
              <a:off x="2702257" y="4913194"/>
              <a:ext cx="218364" cy="218364"/>
            </a:xfrm>
            <a:prstGeom prst="ellipse">
              <a:avLst/>
            </a:prstGeom>
            <a:solidFill>
              <a:srgbClr val="1A0EBC"/>
            </a:solidFill>
            <a:ln>
              <a:solidFill>
                <a:srgbClr val="1A0E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619669" y="4838084"/>
              <a:ext cx="4078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-1</a:t>
              </a:r>
            </a:p>
          </p:txBody>
        </p:sp>
      </p:grpSp>
      <p:sp>
        <p:nvSpPr>
          <p:cNvPr id="47" name="Title 1"/>
          <p:cNvSpPr txBox="1">
            <a:spLocks/>
          </p:cNvSpPr>
          <p:nvPr/>
        </p:nvSpPr>
        <p:spPr>
          <a:xfrm>
            <a:off x="1429000" y="-26606"/>
            <a:ext cx="6020790" cy="8461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A0EBC"/>
                </a:solidFill>
                <a:latin typeface="+mn-lt"/>
              </a:rPr>
              <a:t>Dual-frequency MOT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481959" y="3714450"/>
            <a:ext cx="5055980" cy="3104060"/>
            <a:chOff x="4064279" y="3714450"/>
            <a:chExt cx="5055980" cy="3104060"/>
          </a:xfrm>
        </p:grpSpPr>
        <p:grpSp>
          <p:nvGrpSpPr>
            <p:cNvPr id="101" name="Group 100"/>
            <p:cNvGrpSpPr/>
            <p:nvPr/>
          </p:nvGrpSpPr>
          <p:grpSpPr>
            <a:xfrm>
              <a:off x="4096987" y="3714450"/>
              <a:ext cx="5023272" cy="3104060"/>
              <a:chOff x="4096987" y="3714450"/>
              <a:chExt cx="5023272" cy="3104060"/>
            </a:xfrm>
          </p:grpSpPr>
          <p:pic>
            <p:nvPicPr>
              <p:cNvPr id="103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96987" y="3714450"/>
                <a:ext cx="5023272" cy="3104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5048995" y="5244940"/>
                <a:ext cx="732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0000FF"/>
                    </a:solidFill>
                  </a:rPr>
                  <a:t>Cooling</a:t>
                </a:r>
              </a:p>
            </p:txBody>
          </p:sp>
          <p:cxnSp>
            <p:nvCxnSpPr>
              <p:cNvPr id="105" name="Straight Arrow Connector 104"/>
              <p:cNvCxnSpPr/>
              <p:nvPr/>
            </p:nvCxnSpPr>
            <p:spPr>
              <a:xfrm flipV="1">
                <a:off x="5056914" y="5266714"/>
                <a:ext cx="1976" cy="235529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>
              <a:xfrm>
                <a:off x="5060871" y="5607135"/>
                <a:ext cx="0" cy="26521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5052950" y="5581400"/>
                <a:ext cx="7536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Heating</a:t>
                </a: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 rot="16200000">
              <a:off x="3047477" y="4757528"/>
              <a:ext cx="23721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Damping coefficient  (s</a:t>
              </a:r>
              <a:r>
                <a:rPr lang="en-GB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713480" y="533266"/>
            <a:ext cx="4860085" cy="3155200"/>
            <a:chOff x="4295799" y="533266"/>
            <a:chExt cx="4860085" cy="3155200"/>
          </a:xfrm>
        </p:grpSpPr>
        <p:grpSp>
          <p:nvGrpSpPr>
            <p:cNvPr id="109" name="Group 108"/>
            <p:cNvGrpSpPr/>
            <p:nvPr/>
          </p:nvGrpSpPr>
          <p:grpSpPr>
            <a:xfrm>
              <a:off x="4358250" y="533266"/>
              <a:ext cx="4797634" cy="3155200"/>
              <a:chOff x="4358250" y="533266"/>
              <a:chExt cx="4797634" cy="3155200"/>
            </a:xfrm>
          </p:grpSpPr>
          <p:pic>
            <p:nvPicPr>
              <p:cNvPr id="11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8250" y="533266"/>
                <a:ext cx="4797634" cy="315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TextBox 111"/>
              <p:cNvSpPr txBox="1"/>
              <p:nvPr/>
            </p:nvSpPr>
            <p:spPr>
              <a:xfrm>
                <a:off x="5688280" y="641268"/>
                <a:ext cx="115839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</a:rPr>
                  <a:t>Red detuning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7479477" y="651164"/>
                <a:ext cx="1203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0000FF"/>
                    </a:solidFill>
                  </a:rPr>
                  <a:t>Blue detuning</a:t>
                </a: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>
              <a:xfrm flipH="1">
                <a:off x="5379522" y="807522"/>
                <a:ext cx="296884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8668990" y="819399"/>
                <a:ext cx="249381" cy="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TextBox 109"/>
            <p:cNvSpPr txBox="1"/>
            <p:nvPr/>
          </p:nvSpPr>
          <p:spPr>
            <a:xfrm rot="16200000">
              <a:off x="3348840" y="1816917"/>
              <a:ext cx="223247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Trapping frequency (Hz)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391534" y="544291"/>
            <a:ext cx="4098895" cy="5737757"/>
            <a:chOff x="4973853" y="544290"/>
            <a:chExt cx="4098895" cy="5737757"/>
          </a:xfrm>
        </p:grpSpPr>
        <p:grpSp>
          <p:nvGrpSpPr>
            <p:cNvPr id="117" name="Group 116"/>
            <p:cNvGrpSpPr/>
            <p:nvPr/>
          </p:nvGrpSpPr>
          <p:grpSpPr>
            <a:xfrm>
              <a:off x="4973853" y="544290"/>
              <a:ext cx="4098895" cy="5737757"/>
              <a:chOff x="4973853" y="544290"/>
              <a:chExt cx="4098895" cy="5737757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7445828" y="558140"/>
                <a:ext cx="1626920" cy="5723907"/>
              </a:xfrm>
              <a:prstGeom prst="rect">
                <a:avLst/>
              </a:prstGeom>
              <a:solidFill>
                <a:srgbClr val="0099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4973853" y="544290"/>
                <a:ext cx="1626920" cy="5723907"/>
              </a:xfrm>
              <a:prstGeom prst="rect">
                <a:avLst/>
              </a:prstGeom>
              <a:solidFill>
                <a:srgbClr val="0099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8146472" y="3823854"/>
              <a:ext cx="843147" cy="653144"/>
              <a:chOff x="8182098" y="4381994"/>
              <a:chExt cx="843147" cy="653144"/>
            </a:xfrm>
          </p:grpSpPr>
          <p:sp>
            <p:nvSpPr>
              <p:cNvPr id="122" name="7-Point Star 121"/>
              <p:cNvSpPr/>
              <p:nvPr/>
            </p:nvSpPr>
            <p:spPr>
              <a:xfrm>
                <a:off x="8182098" y="4381994"/>
                <a:ext cx="653144" cy="653144"/>
              </a:xfrm>
              <a:prstGeom prst="star7">
                <a:avLst/>
              </a:prstGeom>
              <a:solidFill>
                <a:srgbClr val="F3E4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8193972" y="4524497"/>
                <a:ext cx="8312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MOT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187537" y="3786248"/>
              <a:ext cx="843147" cy="653144"/>
              <a:chOff x="8182098" y="4381994"/>
              <a:chExt cx="843147" cy="653144"/>
            </a:xfrm>
          </p:grpSpPr>
          <p:sp>
            <p:nvSpPr>
              <p:cNvPr id="120" name="7-Point Star 119"/>
              <p:cNvSpPr/>
              <p:nvPr/>
            </p:nvSpPr>
            <p:spPr>
              <a:xfrm>
                <a:off x="8182098" y="4381994"/>
                <a:ext cx="653144" cy="653144"/>
              </a:xfrm>
              <a:prstGeom prst="star7">
                <a:avLst/>
              </a:prstGeom>
              <a:solidFill>
                <a:srgbClr val="F3E42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8193972" y="4524497"/>
                <a:ext cx="8312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</a:rPr>
                  <a:t>MOT</a:t>
                </a:r>
              </a:p>
            </p:txBody>
          </p:sp>
        </p:grpSp>
      </p:grpSp>
      <p:sp>
        <p:nvSpPr>
          <p:cNvPr id="126" name="TextBox 125"/>
          <p:cNvSpPr txBox="1"/>
          <p:nvPr/>
        </p:nvSpPr>
        <p:spPr>
          <a:xfrm>
            <a:off x="1659225" y="5585915"/>
            <a:ext cx="388119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/>
              <a:t>Parameters:</a:t>
            </a:r>
          </a:p>
          <a:p>
            <a:r>
              <a:rPr lang="en-GB" sz="1400" dirty="0"/>
              <a:t>Mass = 59u, </a:t>
            </a:r>
            <a:r>
              <a:rPr lang="en-GB" sz="1400" dirty="0">
                <a:latin typeface="Symbol" panose="05050102010706020507" pitchFamily="18" charset="2"/>
              </a:rPr>
              <a:t>G</a:t>
            </a:r>
            <a:r>
              <a:rPr lang="en-GB" sz="1400" dirty="0"/>
              <a:t>= 2</a:t>
            </a:r>
            <a:r>
              <a:rPr lang="en-GB" sz="1400" dirty="0">
                <a:latin typeface="Symbol" panose="05050102010706020507" pitchFamily="18" charset="2"/>
              </a:rPr>
              <a:t>p</a:t>
            </a:r>
            <a:r>
              <a:rPr lang="en-GB" sz="1400" dirty="0"/>
              <a:t> * 8.3MHz, </a:t>
            </a:r>
            <a:r>
              <a:rPr lang="en-GB" sz="1400" dirty="0">
                <a:latin typeface="Symbol" panose="05050102010706020507" pitchFamily="18" charset="2"/>
              </a:rPr>
              <a:t>l</a:t>
            </a:r>
            <a:r>
              <a:rPr lang="en-GB" sz="1400" dirty="0"/>
              <a:t> = 606 nm, </a:t>
            </a:r>
            <a:r>
              <a:rPr lang="en-GB" sz="1400" dirty="0">
                <a:latin typeface="Symbol" panose="05050102010706020507" pitchFamily="18" charset="2"/>
              </a:rPr>
              <a:t>d</a:t>
            </a:r>
            <a:r>
              <a:rPr lang="en-GB" sz="1400" baseline="-25000" dirty="0">
                <a:latin typeface="Symbol" panose="05050102010706020507" pitchFamily="18" charset="2"/>
              </a:rPr>
              <a:t>1</a:t>
            </a:r>
            <a:r>
              <a:rPr lang="en-GB" sz="1400" dirty="0">
                <a:latin typeface="Symbol" panose="05050102010706020507" pitchFamily="18" charset="2"/>
              </a:rPr>
              <a:t> = - G,</a:t>
            </a:r>
            <a:endParaRPr lang="en-GB" sz="1400" dirty="0"/>
          </a:p>
          <a:p>
            <a:r>
              <a:rPr lang="en-GB" sz="1400" dirty="0" err="1"/>
              <a:t>dB</a:t>
            </a:r>
            <a:r>
              <a:rPr lang="en-GB" sz="1400" baseline="-25000" dirty="0" err="1"/>
              <a:t>z</a:t>
            </a:r>
            <a:r>
              <a:rPr lang="en-GB" sz="1400" dirty="0"/>
              <a:t>/</a:t>
            </a:r>
            <a:r>
              <a:rPr lang="en-GB" sz="1400" dirty="0" err="1"/>
              <a:t>dz</a:t>
            </a:r>
            <a:r>
              <a:rPr lang="en-GB" sz="1400" dirty="0"/>
              <a:t> = 20 G/cm,</a:t>
            </a:r>
          </a:p>
          <a:p>
            <a:r>
              <a:rPr lang="en-GB" sz="1400" dirty="0"/>
              <a:t>Beam radius (1/e</a:t>
            </a:r>
            <a:r>
              <a:rPr lang="en-GB" sz="1400" baseline="30000" dirty="0"/>
              <a:t>2</a:t>
            </a:r>
            <a:r>
              <a:rPr lang="en-GB" sz="1400" dirty="0"/>
              <a:t>) = 12mm,</a:t>
            </a:r>
          </a:p>
          <a:p>
            <a:r>
              <a:rPr lang="en-GB" sz="1400" dirty="0"/>
              <a:t>Power = 40 </a:t>
            </a:r>
            <a:r>
              <a:rPr lang="en-GB" sz="1400" dirty="0" err="1"/>
              <a:t>mW</a:t>
            </a:r>
            <a:r>
              <a:rPr lang="en-GB" sz="1400" dirty="0"/>
              <a:t> per beam per frequency</a:t>
            </a:r>
          </a:p>
        </p:txBody>
      </p:sp>
      <p:sp>
        <p:nvSpPr>
          <p:cNvPr id="2" name="Rectangle 1"/>
          <p:cNvSpPr/>
          <p:nvPr/>
        </p:nvSpPr>
        <p:spPr>
          <a:xfrm>
            <a:off x="9676372" y="6536717"/>
            <a:ext cx="2414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Phys. Rev. </a:t>
            </a:r>
            <a:r>
              <a:rPr lang="en-GB" sz="1400" dirty="0"/>
              <a:t>A </a:t>
            </a:r>
            <a:r>
              <a:rPr lang="en-GB" sz="1400" b="1" dirty="0"/>
              <a:t>92</a:t>
            </a:r>
            <a:r>
              <a:rPr lang="en-GB" sz="1400" dirty="0"/>
              <a:t>, 053401 (2015)</a:t>
            </a:r>
          </a:p>
        </p:txBody>
      </p:sp>
    </p:spTree>
    <p:extLst>
      <p:ext uri="{BB962C8B-B14F-4D97-AF65-F5344CB8AC3E}">
        <p14:creationId xmlns:p14="http://schemas.microsoft.com/office/powerpoint/2010/main" val="265030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22088" y="1149726"/>
            <a:ext cx="6562725" cy="5619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000" dirty="0" smtClean="0">
                <a:solidFill>
                  <a:srgbClr val="3333CC"/>
                </a:solidFill>
                <a:ea typeface="+mj-ea"/>
                <a:cs typeface="+mj-cs"/>
              </a:rPr>
              <a:t>I. Principles of laser cooling</a:t>
            </a:r>
            <a:endParaRPr lang="en-US" sz="4000" dirty="0">
              <a:solidFill>
                <a:srgbClr val="3333CC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789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15480" y="0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1A0EBC"/>
                </a:solidFill>
                <a:latin typeface="+mn-lt"/>
              </a:rPr>
              <a:t>MOT of </a:t>
            </a:r>
            <a:r>
              <a:rPr lang="en-GB" sz="3200" dirty="0" err="1">
                <a:solidFill>
                  <a:srgbClr val="1A0EBC"/>
                </a:solidFill>
                <a:latin typeface="+mn-lt"/>
              </a:rPr>
              <a:t>SrF</a:t>
            </a:r>
            <a:r>
              <a:rPr lang="en-GB" sz="3200" dirty="0">
                <a:solidFill>
                  <a:srgbClr val="1A0EBC"/>
                </a:solidFill>
                <a:latin typeface="+mn-lt"/>
              </a:rPr>
              <a:t> molecules (Yale)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631" y="620689"/>
            <a:ext cx="39147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46" y="620688"/>
            <a:ext cx="45910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1696" y="651013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Nature 512, 285 (2014)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9697" y="5742236"/>
            <a:ext cx="3191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~ 300 </a:t>
            </a:r>
            <a:r>
              <a:rPr lang="en-GB" dirty="0" err="1"/>
              <a:t>SrF</a:t>
            </a:r>
            <a:r>
              <a:rPr lang="en-GB" dirty="0"/>
              <a:t> molecules in the MOT.</a:t>
            </a:r>
          </a:p>
          <a:p>
            <a:r>
              <a:rPr lang="en-GB" dirty="0"/>
              <a:t>Temperature ~ 2mK.</a:t>
            </a:r>
          </a:p>
          <a:p>
            <a:r>
              <a:rPr lang="en-GB" dirty="0"/>
              <a:t>Lifetime ~ 60ms.</a:t>
            </a: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4955518" y="2429868"/>
            <a:ext cx="2148594" cy="33123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5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6201878" y="653390"/>
            <a:ext cx="4398640" cy="3381693"/>
            <a:chOff x="4677878" y="653389"/>
            <a:chExt cx="4398640" cy="33816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7678" y="726433"/>
              <a:ext cx="4328840" cy="330864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4677878" y="653389"/>
              <a:ext cx="250257" cy="2754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85379" y="3969348"/>
            <a:ext cx="4754403" cy="2625497"/>
            <a:chOff x="4407594" y="4035083"/>
            <a:chExt cx="4754403" cy="262549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1751" y="4131338"/>
              <a:ext cx="4700246" cy="2529242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407594" y="4035083"/>
              <a:ext cx="149967" cy="204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40579" y="3969348"/>
            <a:ext cx="4529031" cy="2625497"/>
            <a:chOff x="95416" y="754543"/>
            <a:chExt cx="4631420" cy="270935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16" y="754543"/>
              <a:ext cx="4631420" cy="27093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249807" y="868205"/>
              <a:ext cx="1258029" cy="6034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f = 94 Hz</a:t>
              </a:r>
            </a:p>
            <a:p>
              <a:r>
                <a:rPr lang="en-GB" sz="1600" dirty="0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= 390 s</a:t>
              </a:r>
              <a:r>
                <a:rPr lang="en-GB" sz="16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-1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DFF6217-3BD7-4AC9-B296-A8A6677D0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588" y="5331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solidFill>
                  <a:srgbClr val="0000CC"/>
                </a:solidFill>
              </a:rPr>
              <a:t>Magneto-optical trap of </a:t>
            </a:r>
            <a:r>
              <a:rPr lang="en-GB" sz="3200" dirty="0" err="1">
                <a:solidFill>
                  <a:srgbClr val="0000CC"/>
                </a:solidFill>
              </a:rPr>
              <a:t>CaF</a:t>
            </a:r>
            <a:r>
              <a:rPr lang="en-GB" sz="3200" dirty="0">
                <a:solidFill>
                  <a:srgbClr val="0000CC"/>
                </a:solidFill>
              </a:rPr>
              <a:t> molecules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49CE57D-31B8-42CB-A4EF-7676FE4E3E82}"/>
              </a:ext>
            </a:extLst>
          </p:cNvPr>
          <p:cNvGrpSpPr/>
          <p:nvPr/>
        </p:nvGrpSpPr>
        <p:grpSpPr>
          <a:xfrm>
            <a:off x="2052628" y="791113"/>
            <a:ext cx="3943067" cy="2968520"/>
            <a:chOff x="528627" y="791113"/>
            <a:chExt cx="3943067" cy="2968520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xmlns="" id="{B403DFAC-5A57-4910-B53B-3643A91C5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28627" y="791113"/>
              <a:ext cx="3736882" cy="273549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2C8E07E-D24C-41A0-86DC-C55BEE7509A9}"/>
                </a:ext>
              </a:extLst>
            </p:cNvPr>
            <p:cNvSpPr txBox="1"/>
            <p:nvPr/>
          </p:nvSpPr>
          <p:spPr>
            <a:xfrm>
              <a:off x="2335908" y="2836303"/>
              <a:ext cx="213578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2x10</a:t>
              </a:r>
              <a:r>
                <a:rPr lang="en-GB" baseline="30000" dirty="0">
                  <a:solidFill>
                    <a:schemeClr val="bg1"/>
                  </a:solidFill>
                </a:rPr>
                <a:t>4</a:t>
              </a:r>
              <a:r>
                <a:rPr lang="en-GB" dirty="0">
                  <a:solidFill>
                    <a:schemeClr val="bg1"/>
                  </a:solidFill>
                </a:rPr>
                <a:t> molecules</a:t>
              </a:r>
            </a:p>
            <a:p>
              <a:r>
                <a:rPr lang="en-GB" dirty="0">
                  <a:solidFill>
                    <a:schemeClr val="bg1"/>
                  </a:solidFill>
                </a:rPr>
                <a:t>Density: 2x10</a:t>
              </a:r>
              <a:r>
                <a:rPr lang="en-GB" baseline="30000" dirty="0">
                  <a:solidFill>
                    <a:schemeClr val="bg1"/>
                  </a:solidFill>
                </a:rPr>
                <a:t>5</a:t>
              </a:r>
              <a:r>
                <a:rPr lang="en-GB" dirty="0">
                  <a:solidFill>
                    <a:schemeClr val="bg1"/>
                  </a:solidFill>
                </a:rPr>
                <a:t> cm</a:t>
              </a:r>
              <a:r>
                <a:rPr lang="en-GB" baseline="30000" dirty="0">
                  <a:solidFill>
                    <a:schemeClr val="bg1"/>
                  </a:solidFill>
                </a:rPr>
                <a:t>-3</a:t>
              </a:r>
            </a:p>
            <a:p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623C744-8CE6-4BA2-960D-8B0F532942D1}"/>
              </a:ext>
            </a:extLst>
          </p:cNvPr>
          <p:cNvSpPr txBox="1"/>
          <p:nvPr/>
        </p:nvSpPr>
        <p:spPr>
          <a:xfrm>
            <a:off x="1605358" y="6594845"/>
            <a:ext cx="4084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See New. J. Phys. </a:t>
            </a:r>
            <a:r>
              <a:rPr lang="en-GB" sz="1400" b="1" dirty="0"/>
              <a:t>19</a:t>
            </a:r>
            <a:r>
              <a:rPr lang="en-GB" sz="1400" dirty="0"/>
              <a:t>, 113035 (2017)</a:t>
            </a:r>
          </a:p>
        </p:txBody>
      </p:sp>
    </p:spTree>
    <p:extLst>
      <p:ext uri="{BB962C8B-B14F-4D97-AF65-F5344CB8AC3E}">
        <p14:creationId xmlns:p14="http://schemas.microsoft.com/office/powerpoint/2010/main" val="37537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08410" y="53315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600" dirty="0">
                <a:solidFill>
                  <a:srgbClr val="0000CC"/>
                </a:solidFill>
              </a:rPr>
              <a:t>Cooling below the Doppler limit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86200" y="1076612"/>
            <a:ext cx="3951316" cy="3071633"/>
            <a:chOff x="162200" y="653389"/>
            <a:chExt cx="3951316" cy="30716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200" y="716017"/>
              <a:ext cx="3951316" cy="300900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2200" y="653389"/>
              <a:ext cx="184641" cy="208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33720" y="1066394"/>
            <a:ext cx="4145964" cy="3154694"/>
            <a:chOff x="15058" y="3683420"/>
            <a:chExt cx="4145964" cy="31546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63" y="3756551"/>
              <a:ext cx="4088159" cy="308156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5058" y="3683420"/>
              <a:ext cx="184641" cy="208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B4943C-3D60-4FD8-9E8A-5665EEB5453A}"/>
              </a:ext>
            </a:extLst>
          </p:cNvPr>
          <p:cNvSpPr txBox="1"/>
          <p:nvPr/>
        </p:nvSpPr>
        <p:spPr>
          <a:xfrm>
            <a:off x="5022840" y="5903275"/>
            <a:ext cx="2169570" cy="523220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A0EBC"/>
                </a:solidFill>
                <a:cs typeface="Arial" panose="020B0604020202020204" pitchFamily="34" charset="0"/>
              </a:rPr>
              <a:t>T = 55 ± 2 µK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7BFE0C1-C292-4CD1-ADEE-6FD9878A9095}"/>
              </a:ext>
            </a:extLst>
          </p:cNvPr>
          <p:cNvGrpSpPr/>
          <p:nvPr/>
        </p:nvGrpSpPr>
        <p:grpSpPr>
          <a:xfrm>
            <a:off x="2425658" y="4203477"/>
            <a:ext cx="7515401" cy="1496135"/>
            <a:chOff x="674442" y="4547069"/>
            <a:chExt cx="7515401" cy="14961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FEDA3A3C-F5D8-43B2-B807-8389638C87D2}"/>
                </a:ext>
              </a:extLst>
            </p:cNvPr>
            <p:cNvGrpSpPr/>
            <p:nvPr/>
          </p:nvGrpSpPr>
          <p:grpSpPr>
            <a:xfrm>
              <a:off x="674442" y="4912770"/>
              <a:ext cx="7363936" cy="1130434"/>
              <a:chOff x="716901" y="5145576"/>
              <a:chExt cx="7363936" cy="1077130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xmlns="" id="{9907F30D-DA0E-4D47-93FE-D274040786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37062" y="5184481"/>
                <a:ext cx="7343775" cy="103822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D571414-2997-4BFE-BB75-4593F68DDC6A}"/>
                  </a:ext>
                </a:extLst>
              </p:cNvPr>
              <p:cNvSpPr txBox="1"/>
              <p:nvPr/>
            </p:nvSpPr>
            <p:spPr>
              <a:xfrm>
                <a:off x="2183002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7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BBD7F08E-F81D-4EE9-8F1A-5ECC5CAC6271}"/>
                  </a:ext>
                </a:extLst>
              </p:cNvPr>
              <p:cNvSpPr txBox="1"/>
              <p:nvPr/>
            </p:nvSpPr>
            <p:spPr>
              <a:xfrm>
                <a:off x="716901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5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3A89899-1FF5-4CF5-BEC2-51F8026259CE}"/>
                  </a:ext>
                </a:extLst>
              </p:cNvPr>
              <p:cNvSpPr txBox="1"/>
              <p:nvPr/>
            </p:nvSpPr>
            <p:spPr>
              <a:xfrm>
                <a:off x="3714432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9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6DE1F9C-6DED-4CDD-B675-C5AF0DA06F08}"/>
                  </a:ext>
                </a:extLst>
              </p:cNvPr>
              <p:cNvSpPr txBox="1"/>
              <p:nvPr/>
            </p:nvSpPr>
            <p:spPr>
              <a:xfrm>
                <a:off x="5145942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11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BD886537-3AF6-4925-B079-A6309E5030F9}"/>
                  </a:ext>
                </a:extLst>
              </p:cNvPr>
              <p:cNvSpPr txBox="1"/>
              <p:nvPr/>
            </p:nvSpPr>
            <p:spPr>
              <a:xfrm>
                <a:off x="6676574" y="5145576"/>
                <a:ext cx="748145" cy="322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chemeClr val="bg1"/>
                    </a:solidFill>
                  </a:rPr>
                  <a:t>13 </a:t>
                </a:r>
                <a:r>
                  <a:rPr lang="en-GB" sz="1600" dirty="0" err="1">
                    <a:solidFill>
                      <a:schemeClr val="bg1"/>
                    </a:solidFill>
                  </a:rPr>
                  <a:t>ms</a:t>
                </a:r>
                <a:endParaRPr lang="en-GB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9E2D380-ABD1-4D4C-9186-43CC6778011B}"/>
                </a:ext>
              </a:extLst>
            </p:cNvPr>
            <p:cNvSpPr txBox="1"/>
            <p:nvPr/>
          </p:nvSpPr>
          <p:spPr>
            <a:xfrm>
              <a:off x="765586" y="4547069"/>
              <a:ext cx="7424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rgbClr val="1A0EBC"/>
                  </a:solidFill>
                </a:rPr>
                <a:t>Ballistic expansion of an ultracold cloud at optimum molasses intensity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2C8519-2A3D-4EDD-9D90-FC228A831447}"/>
              </a:ext>
            </a:extLst>
          </p:cNvPr>
          <p:cNvSpPr txBox="1"/>
          <p:nvPr/>
        </p:nvSpPr>
        <p:spPr>
          <a:xfrm>
            <a:off x="8168864" y="6426495"/>
            <a:ext cx="2966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See </a:t>
            </a:r>
            <a:r>
              <a:rPr lang="en-GB" sz="1400" dirty="0" smtClean="0"/>
              <a:t>Nature Physics</a:t>
            </a:r>
            <a:r>
              <a:rPr lang="en-GB" sz="1400" dirty="0"/>
              <a:t> </a:t>
            </a:r>
            <a:r>
              <a:rPr lang="en-GB" sz="1400" b="1" dirty="0" smtClean="0"/>
              <a:t>13</a:t>
            </a:r>
            <a:r>
              <a:rPr lang="en-GB" sz="1400" dirty="0" smtClean="0"/>
              <a:t>, 1173 (2017)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822A5-90B7-400F-A8D8-FD821C006651}"/>
              </a:ext>
            </a:extLst>
          </p:cNvPr>
          <p:cNvSpPr txBox="1"/>
          <p:nvPr/>
        </p:nvSpPr>
        <p:spPr>
          <a:xfrm>
            <a:off x="2455075" y="689727"/>
            <a:ext cx="71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CC"/>
                </a:solidFill>
              </a:rPr>
              <a:t>Molecules transferred from MOT into a blue-detuned optical molasses</a:t>
            </a:r>
          </a:p>
        </p:txBody>
      </p:sp>
    </p:spTree>
    <p:extLst>
      <p:ext uri="{BB962C8B-B14F-4D97-AF65-F5344CB8AC3E}">
        <p14:creationId xmlns:p14="http://schemas.microsoft.com/office/powerpoint/2010/main" val="192178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437779" y="1723959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1437779" y="1709671"/>
            <a:ext cx="9144000" cy="0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199585" y="714088"/>
            <a:ext cx="3635374" cy="1839326"/>
            <a:chOff x="6997205" y="830370"/>
            <a:chExt cx="3635374" cy="1839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4"/>
                <p:cNvSpPr txBox="1"/>
                <p:nvPr/>
              </p:nvSpPr>
              <p:spPr bwMode="auto">
                <a:xfrm>
                  <a:off x="8496410" y="1164746"/>
                  <a:ext cx="2085368" cy="5127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GB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7" name="Object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96410" y="1164746"/>
                  <a:ext cx="2085368" cy="51276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4"/>
                <p:cNvSpPr txBox="1"/>
                <p:nvPr/>
              </p:nvSpPr>
              <p:spPr bwMode="auto">
                <a:xfrm>
                  <a:off x="8547211" y="2156933"/>
                  <a:ext cx="2085368" cy="5127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GB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  <m:sSup>
                          <m:sSup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begChr m:val="|"/>
                            <m:endChr m:val="⟩"/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" name="Object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47211" y="2156933"/>
                  <a:ext cx="2085368" cy="5127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72"/>
            <p:cNvGrpSpPr>
              <a:grpSpLocks/>
            </p:cNvGrpSpPr>
            <p:nvPr/>
          </p:nvGrpSpPr>
          <p:grpSpPr bwMode="auto">
            <a:xfrm>
              <a:off x="6997205" y="830370"/>
              <a:ext cx="1792288" cy="1660524"/>
              <a:chOff x="3502" y="1962"/>
              <a:chExt cx="1129" cy="1046"/>
            </a:xfrm>
          </p:grpSpPr>
          <p:grpSp>
            <p:nvGrpSpPr>
              <p:cNvPr id="10" name="Group 53"/>
              <p:cNvGrpSpPr>
                <a:grpSpLocks/>
              </p:cNvGrpSpPr>
              <p:nvPr/>
            </p:nvGrpSpPr>
            <p:grpSpPr bwMode="auto">
              <a:xfrm>
                <a:off x="3502" y="2211"/>
                <a:ext cx="1129" cy="797"/>
                <a:chOff x="3502" y="1928"/>
                <a:chExt cx="1129" cy="797"/>
              </a:xfrm>
            </p:grpSpPr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3742" y="2614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>
                  <a:off x="3742" y="2057"/>
                  <a:ext cx="635" cy="0"/>
                </a:xfrm>
                <a:prstGeom prst="line">
                  <a:avLst/>
                </a:prstGeom>
                <a:noFill/>
                <a:ln w="25400">
                  <a:solidFill>
                    <a:srgbClr val="0033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502" y="2475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000" b="1">
                      <a:solidFill>
                        <a:srgbClr val="0033CC"/>
                      </a:solidFill>
                    </a:rPr>
                    <a:t>1</a:t>
                  </a:r>
                </a:p>
              </p:txBody>
            </p:sp>
            <p:sp>
              <p:nvSpPr>
                <p:cNvPr id="1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502" y="1928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2000" b="1">
                      <a:solidFill>
                        <a:srgbClr val="0033CC"/>
                      </a:solidFill>
                    </a:rPr>
                    <a:t>2</a:t>
                  </a:r>
                </a:p>
              </p:txBody>
            </p:sp>
            <p:grpSp>
              <p:nvGrpSpPr>
                <p:cNvPr id="17" name="Group 44"/>
                <p:cNvGrpSpPr>
                  <a:grpSpLocks/>
                </p:cNvGrpSpPr>
                <p:nvPr/>
              </p:nvGrpSpPr>
              <p:grpSpPr bwMode="auto">
                <a:xfrm>
                  <a:off x="3818" y="2069"/>
                  <a:ext cx="339" cy="545"/>
                  <a:chOff x="4010" y="2069"/>
                  <a:chExt cx="339" cy="545"/>
                </a:xfrm>
              </p:grpSpPr>
              <p:grpSp>
                <p:nvGrpSpPr>
                  <p:cNvPr id="23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010" y="2069"/>
                    <a:ext cx="52" cy="545"/>
                    <a:chOff x="4010" y="2069"/>
                    <a:chExt cx="52" cy="545"/>
                  </a:xfrm>
                </p:grpSpPr>
                <p:sp>
                  <p:nvSpPr>
                    <p:cNvPr id="25" name="Freeform 21"/>
                    <p:cNvSpPr>
                      <a:spLocks/>
                    </p:cNvSpPr>
                    <p:nvPr/>
                  </p:nvSpPr>
                  <p:spPr bwMode="auto">
                    <a:xfrm rot="16200000" flipH="1">
                      <a:off x="3975" y="2108"/>
                      <a:ext cx="125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511" y="44"/>
                        </a:cxn>
                        <a:cxn ang="0">
                          <a:pos x="468" y="16"/>
                        </a:cxn>
                        <a:cxn ang="0">
                          <a:pos x="409" y="0"/>
                        </a:cxn>
                        <a:cxn ang="0">
                          <a:pos x="350" y="16"/>
                        </a:cxn>
                        <a:cxn ang="0">
                          <a:pos x="314" y="43"/>
                        </a:cxn>
                        <a:cxn ang="0">
                          <a:pos x="274" y="72"/>
                        </a:cxn>
                        <a:cxn ang="0">
                          <a:pos x="212" y="91"/>
                        </a:cxn>
                        <a:cxn ang="0">
                          <a:pos x="120" y="58"/>
                        </a:cxn>
                        <a:cxn ang="0">
                          <a:pos x="0" y="52"/>
                        </a:cxn>
                      </a:cxnLst>
                      <a:rect l="0" t="0" r="r" b="b"/>
                      <a:pathLst>
                        <a:path w="511" h="93">
                          <a:moveTo>
                            <a:pt x="511" y="44"/>
                          </a:moveTo>
                          <a:cubicBezTo>
                            <a:pt x="504" y="39"/>
                            <a:pt x="486" y="23"/>
                            <a:pt x="468" y="16"/>
                          </a:cubicBezTo>
                          <a:cubicBezTo>
                            <a:pt x="451" y="8"/>
                            <a:pt x="429" y="0"/>
                            <a:pt x="409" y="0"/>
                          </a:cubicBezTo>
                          <a:cubicBezTo>
                            <a:pt x="390" y="0"/>
                            <a:pt x="365" y="9"/>
                            <a:pt x="350" y="16"/>
                          </a:cubicBezTo>
                          <a:cubicBezTo>
                            <a:pt x="334" y="23"/>
                            <a:pt x="327" y="34"/>
                            <a:pt x="314" y="43"/>
                          </a:cubicBezTo>
                          <a:cubicBezTo>
                            <a:pt x="301" y="53"/>
                            <a:pt x="291" y="64"/>
                            <a:pt x="274" y="72"/>
                          </a:cubicBezTo>
                          <a:cubicBezTo>
                            <a:pt x="256" y="80"/>
                            <a:pt x="238" y="93"/>
                            <a:pt x="212" y="91"/>
                          </a:cubicBezTo>
                          <a:cubicBezTo>
                            <a:pt x="186" y="89"/>
                            <a:pt x="155" y="64"/>
                            <a:pt x="120" y="58"/>
                          </a:cubicBezTo>
                          <a:cubicBezTo>
                            <a:pt x="85" y="52"/>
                            <a:pt x="25" y="53"/>
                            <a:pt x="0" y="52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rgbClr val="FF0000"/>
                      </a:solidFill>
                      <a:round/>
                      <a:headEnd/>
                      <a:tailEnd type="none" w="lg" len="lg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6" name="Freeform 22"/>
                    <p:cNvSpPr>
                      <a:spLocks/>
                    </p:cNvSpPr>
                    <p:nvPr/>
                  </p:nvSpPr>
                  <p:spPr bwMode="auto">
                    <a:xfrm rot="16200000" flipH="1">
                      <a:off x="3986" y="2222"/>
                      <a:ext cx="103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51" y="189"/>
                        </a:cxn>
                        <a:cxn ang="0">
                          <a:pos x="759" y="71"/>
                        </a:cxn>
                        <a:cxn ang="0">
                          <a:pos x="638" y="0"/>
                        </a:cxn>
                        <a:cxn ang="0">
                          <a:pos x="516" y="73"/>
                        </a:cxn>
                        <a:cxn ang="0">
                          <a:pos x="443" y="195"/>
                        </a:cxn>
                        <a:cxn ang="0">
                          <a:pos x="360" y="325"/>
                        </a:cxn>
                        <a:cxn ang="0">
                          <a:pos x="234" y="409"/>
                        </a:cxn>
                        <a:cxn ang="0">
                          <a:pos x="90" y="325"/>
                        </a:cxn>
                        <a:cxn ang="0">
                          <a:pos x="0" y="193"/>
                        </a:cxn>
                      </a:cxnLst>
                      <a:rect l="0" t="0" r="r" b="b"/>
                      <a:pathLst>
                        <a:path w="851" h="409">
                          <a:moveTo>
                            <a:pt x="851" y="189"/>
                          </a:moveTo>
                          <a:cubicBezTo>
                            <a:pt x="836" y="169"/>
                            <a:pt x="795" y="102"/>
                            <a:pt x="759" y="71"/>
                          </a:cubicBezTo>
                          <a:cubicBezTo>
                            <a:pt x="724" y="39"/>
                            <a:pt x="678" y="0"/>
                            <a:pt x="638" y="0"/>
                          </a:cubicBezTo>
                          <a:cubicBezTo>
                            <a:pt x="598" y="0"/>
                            <a:pt x="548" y="41"/>
                            <a:pt x="516" y="73"/>
                          </a:cubicBezTo>
                          <a:cubicBezTo>
                            <a:pt x="484" y="105"/>
                            <a:pt x="469" y="153"/>
                            <a:pt x="443" y="195"/>
                          </a:cubicBezTo>
                          <a:cubicBezTo>
                            <a:pt x="417" y="237"/>
                            <a:pt x="395" y="289"/>
                            <a:pt x="360" y="325"/>
                          </a:cubicBezTo>
                          <a:cubicBezTo>
                            <a:pt x="325" y="361"/>
                            <a:pt x="279" y="409"/>
                            <a:pt x="234" y="409"/>
                          </a:cubicBezTo>
                          <a:cubicBezTo>
                            <a:pt x="189" y="409"/>
                            <a:pt x="129" y="361"/>
                            <a:pt x="90" y="325"/>
                          </a:cubicBezTo>
                          <a:cubicBezTo>
                            <a:pt x="51" y="289"/>
                            <a:pt x="19" y="220"/>
                            <a:pt x="0" y="193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7" name="Freeform 23"/>
                    <p:cNvSpPr>
                      <a:spLocks/>
                    </p:cNvSpPr>
                    <p:nvPr/>
                  </p:nvSpPr>
                  <p:spPr bwMode="auto">
                    <a:xfrm rot="16200000" flipH="1">
                      <a:off x="3987" y="2325"/>
                      <a:ext cx="101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835" y="199"/>
                        </a:cxn>
                        <a:cxn ang="0">
                          <a:pos x="748" y="71"/>
                        </a:cxn>
                        <a:cxn ang="0">
                          <a:pos x="627" y="0"/>
                        </a:cxn>
                        <a:cxn ang="0">
                          <a:pos x="505" y="73"/>
                        </a:cxn>
                        <a:cxn ang="0">
                          <a:pos x="432" y="195"/>
                        </a:cxn>
                        <a:cxn ang="0">
                          <a:pos x="349" y="325"/>
                        </a:cxn>
                        <a:cxn ang="0">
                          <a:pos x="223" y="409"/>
                        </a:cxn>
                        <a:cxn ang="0">
                          <a:pos x="79" y="325"/>
                        </a:cxn>
                        <a:cxn ang="0">
                          <a:pos x="0" y="208"/>
                        </a:cxn>
                      </a:cxnLst>
                      <a:rect l="0" t="0" r="r" b="b"/>
                      <a:pathLst>
                        <a:path w="835" h="409">
                          <a:moveTo>
                            <a:pt x="835" y="199"/>
                          </a:moveTo>
                          <a:cubicBezTo>
                            <a:pt x="820" y="175"/>
                            <a:pt x="783" y="104"/>
                            <a:pt x="748" y="71"/>
                          </a:cubicBezTo>
                          <a:cubicBezTo>
                            <a:pt x="713" y="38"/>
                            <a:pt x="667" y="0"/>
                            <a:pt x="627" y="0"/>
                          </a:cubicBezTo>
                          <a:cubicBezTo>
                            <a:pt x="587" y="0"/>
                            <a:pt x="537" y="41"/>
                            <a:pt x="505" y="73"/>
                          </a:cubicBezTo>
                          <a:cubicBezTo>
                            <a:pt x="473" y="105"/>
                            <a:pt x="458" y="153"/>
                            <a:pt x="432" y="195"/>
                          </a:cubicBezTo>
                          <a:cubicBezTo>
                            <a:pt x="406" y="237"/>
                            <a:pt x="384" y="289"/>
                            <a:pt x="349" y="325"/>
                          </a:cubicBezTo>
                          <a:cubicBezTo>
                            <a:pt x="314" y="361"/>
                            <a:pt x="268" y="409"/>
                            <a:pt x="223" y="409"/>
                          </a:cubicBezTo>
                          <a:cubicBezTo>
                            <a:pt x="178" y="409"/>
                            <a:pt x="116" y="358"/>
                            <a:pt x="79" y="325"/>
                          </a:cubicBezTo>
                          <a:cubicBezTo>
                            <a:pt x="42" y="292"/>
                            <a:pt x="16" y="232"/>
                            <a:pt x="0" y="208"/>
                          </a:cubicBezTo>
                        </a:path>
                      </a:pathLst>
                    </a:custGeom>
                    <a:noFill/>
                    <a:ln w="222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4010" y="2398"/>
                      <a:ext cx="49" cy="216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186"/>
                        </a:cxn>
                        <a:cxn ang="0">
                          <a:pos x="30" y="106"/>
                        </a:cxn>
                        <a:cxn ang="0">
                          <a:pos x="3" y="76"/>
                        </a:cxn>
                        <a:cxn ang="0">
                          <a:pos x="11" y="61"/>
                        </a:cxn>
                        <a:cxn ang="0">
                          <a:pos x="26" y="52"/>
                        </a:cxn>
                        <a:cxn ang="0">
                          <a:pos x="40" y="42"/>
                        </a:cxn>
                        <a:cxn ang="0">
                          <a:pos x="50" y="28"/>
                        </a:cxn>
                        <a:cxn ang="0">
                          <a:pos x="40" y="11"/>
                        </a:cxn>
                        <a:cxn ang="0">
                          <a:pos x="26" y="0"/>
                        </a:cxn>
                      </a:cxnLst>
                      <a:rect l="0" t="0" r="r" b="b"/>
                      <a:pathLst>
                        <a:path w="50" h="186">
                          <a:moveTo>
                            <a:pt x="29" y="186"/>
                          </a:moveTo>
                          <a:cubicBezTo>
                            <a:pt x="29" y="173"/>
                            <a:pt x="34" y="124"/>
                            <a:pt x="30" y="106"/>
                          </a:cubicBezTo>
                          <a:cubicBezTo>
                            <a:pt x="26" y="88"/>
                            <a:pt x="6" y="83"/>
                            <a:pt x="3" y="76"/>
                          </a:cubicBezTo>
                          <a:cubicBezTo>
                            <a:pt x="0" y="69"/>
                            <a:pt x="8" y="65"/>
                            <a:pt x="11" y="61"/>
                          </a:cubicBezTo>
                          <a:cubicBezTo>
                            <a:pt x="16" y="58"/>
                            <a:pt x="21" y="55"/>
                            <a:pt x="26" y="52"/>
                          </a:cubicBezTo>
                          <a:cubicBezTo>
                            <a:pt x="30" y="50"/>
                            <a:pt x="37" y="47"/>
                            <a:pt x="40" y="42"/>
                          </a:cubicBezTo>
                          <a:cubicBezTo>
                            <a:pt x="44" y="39"/>
                            <a:pt x="50" y="33"/>
                            <a:pt x="50" y="28"/>
                          </a:cubicBezTo>
                          <a:cubicBezTo>
                            <a:pt x="50" y="23"/>
                            <a:pt x="44" y="15"/>
                            <a:pt x="40" y="11"/>
                          </a:cubicBezTo>
                          <a:cubicBezTo>
                            <a:pt x="37" y="7"/>
                            <a:pt x="29" y="2"/>
                            <a:pt x="26" y="0"/>
                          </a:cubicBezTo>
                        </a:path>
                      </a:pathLst>
                    </a:custGeom>
                    <a:noFill/>
                    <a:ln w="22225" cap="flat" cmpd="sng">
                      <a:solidFill>
                        <a:srgbClr val="FF0000"/>
                      </a:solidFill>
                      <a:prstDash val="solid"/>
                      <a:round/>
                      <a:headEnd type="stealth" w="lg" len="lg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24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78" y="2182"/>
                    <a:ext cx="27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000" b="1">
                        <a:solidFill>
                          <a:srgbClr val="FF0000"/>
                        </a:solidFill>
                      </a:rPr>
                      <a:t>2</a:t>
                    </a:r>
                    <a:r>
                      <a:rPr lang="en-GB" sz="2000" b="1">
                        <a:solidFill>
                          <a:srgbClr val="FF0000"/>
                        </a:solidFill>
                        <a:latin typeface="Symbol" pitchFamily="18" charset="2"/>
                      </a:rPr>
                      <a:t>g</a:t>
                    </a:r>
                  </a:p>
                </p:txBody>
              </p:sp>
            </p:grpSp>
            <p:grpSp>
              <p:nvGrpSpPr>
                <p:cNvPr id="18" name="Group 45"/>
                <p:cNvGrpSpPr>
                  <a:grpSpLocks/>
                </p:cNvGrpSpPr>
                <p:nvPr/>
              </p:nvGrpSpPr>
              <p:grpSpPr bwMode="auto">
                <a:xfrm>
                  <a:off x="4197" y="2069"/>
                  <a:ext cx="434" cy="554"/>
                  <a:chOff x="4453" y="2069"/>
                  <a:chExt cx="434" cy="554"/>
                </a:xfrm>
              </p:grpSpPr>
              <p:sp>
                <p:nvSpPr>
                  <p:cNvPr id="20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49" y="2069"/>
                    <a:ext cx="0" cy="179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 type="none" w="lg" len="lg"/>
                    <a:tailEnd type="stealth" w="med" len="lg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graphicFrame>
                    <p:nvGraphicFramePr>
                      <p:cNvPr id="21" name="Object 33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4453" y="2194"/>
                      <a:ext cx="434" cy="288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1090" name="Equation" r:id="rId5" imgW="330120" imgH="215640" progId="Equation.3">
                              <p:embed/>
                            </p:oleObj>
                          </mc:Choice>
                          <mc:Fallback>
                            <p:oleObj name="Equation" r:id="rId5" imgW="330120" imgH="215640" progId="Equation.3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">
                                    <a:extLst>
                                      <a:ext uri="{28A0092B-C50C-407E-A947-70E740481C1C}">
                                        <a14:useLocalDpi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453" y="2194"/>
                                    <a:ext cx="434" cy="28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="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Choice>
                <mc:Fallback xmlns="">
                  <p:graphicFrame>
                    <p:nvGraphicFramePr>
                      <p:cNvPr id="31777" name="Object 33"/>
                      <p:cNvGraphicFramePr>
                        <a:graphicFrameLocks noChangeAspect="1"/>
                      </p:cNvGraphicFramePr>
                      <p:nvPr/>
                    </p:nvGraphicFramePr>
                    <p:xfrm>
                      <a:off x="4453" y="2194"/>
                      <a:ext cx="434" cy="288"/>
                    </p:xfrm>
                    <a:graphic>
                      <a:graphicData uri="http://schemas.openxmlformats.org/presentationml/2006/ole">
                        <mc:AlternateContent>
                          <mc:Choice xmlns:v="urn:schemas-microsoft-com:vml" Requires="v">
                            <p:oleObj spid="_x0000_s141724" name="Equation" r:id="rId9" imgW="330120" imgH="215640" progId="Equation.3">
                              <p:embed/>
                            </p:oleObj>
                          </mc:Choice>
                          <mc:Fallback>
                            <p:oleObj name="Equation" r:id="rId9" imgW="330120" imgH="215640" progId="Equation.3">
                              <p:embed/>
                              <p:pic>
                                <p:nvPicPr>
                                  <p:cNvPr id="31777" name="Object 33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10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453" y="2194"/>
                                    <a:ext cx="434" cy="28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=""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mc:Fallback>
              </mc:AlternateContent>
              <p:sp>
                <p:nvSpPr>
                  <p:cNvPr id="2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2444"/>
                    <a:ext cx="0" cy="179"/>
                  </a:xfrm>
                  <a:prstGeom prst="line">
                    <a:avLst/>
                  </a:prstGeom>
                  <a:noFill/>
                  <a:ln w="22225">
                    <a:solidFill>
                      <a:schemeClr val="tx1"/>
                    </a:solidFill>
                    <a:round/>
                    <a:headEnd type="none" w="lg" len="lg"/>
                    <a:tailEnd type="stealth" w="med" len="lg"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1" name="Rectangle 71"/>
              <p:cNvSpPr>
                <a:spLocks noChangeArrowheads="1"/>
              </p:cNvSpPr>
              <p:nvPr/>
            </p:nvSpPr>
            <p:spPr bwMode="auto">
              <a:xfrm>
                <a:off x="3502" y="1962"/>
                <a:ext cx="526" cy="252"/>
              </a:xfrm>
              <a:prstGeom prst="rect">
                <a:avLst/>
              </a:prstGeom>
              <a:noFill/>
              <a:ln w="22225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33CC"/>
                    </a:solidFill>
                  </a:rPr>
                  <a:t>Atom:</a:t>
                </a:r>
                <a:endParaRPr lang="en-GB" sz="2000" b="1" dirty="0">
                  <a:solidFill>
                    <a:srgbClr val="0033CC"/>
                  </a:solidFill>
                </a:endParaRPr>
              </a:p>
            </p:txBody>
          </p:sp>
        </p:grpSp>
      </p:grp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4191601" y="74431"/>
            <a:ext cx="3855927" cy="5847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rgbClr val="0033CC"/>
                </a:solidFill>
              </a:rPr>
              <a:t>Atom-light </a:t>
            </a:r>
            <a:r>
              <a:rPr lang="en-GB" sz="3200" dirty="0">
                <a:solidFill>
                  <a:srgbClr val="0033CC"/>
                </a:solidFill>
              </a:rPr>
              <a:t>interaction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482102" y="800947"/>
            <a:ext cx="3789820" cy="1239704"/>
            <a:chOff x="5609465" y="888229"/>
            <a:chExt cx="3789820" cy="1239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609465" y="1259624"/>
                  <a:ext cx="3789820" cy="483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C</a:t>
                  </a:r>
                  <a:r>
                    <a:rPr lang="en-GB" dirty="0" smtClean="0"/>
                    <a:t>lassical field </a:t>
                  </a:r>
                  <a14:m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29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09465" y="1259624"/>
                  <a:ext cx="3789820" cy="48346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286" b="-75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71"/>
            <p:cNvSpPr>
              <a:spLocks noChangeArrowheads="1"/>
            </p:cNvSpPr>
            <p:nvPr/>
          </p:nvSpPr>
          <p:spPr bwMode="auto">
            <a:xfrm>
              <a:off x="5609465" y="888229"/>
              <a:ext cx="772199" cy="400110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dirty="0" smtClean="0">
                  <a:solidFill>
                    <a:srgbClr val="0033CC"/>
                  </a:solidFill>
                </a:rPr>
                <a:t>Light:</a:t>
              </a:r>
              <a:endParaRPr lang="en-GB" sz="2000" b="1" dirty="0">
                <a:solidFill>
                  <a:srgbClr val="0033CC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609465" y="1644467"/>
                  <a:ext cx="2981842" cy="483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dirty="0" smtClean="0">
                      <a:solidFill>
                        <a:srgbClr val="000000"/>
                      </a:solidFill>
                    </a:rPr>
                    <a:t>Light intensity is </a:t>
                  </a:r>
                  <a14:m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GB" dirty="0">
                      <a:latin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3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09465" y="1644467"/>
                  <a:ext cx="2981842" cy="48346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636" b="-75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2784268" y="3094448"/>
            <a:ext cx="6837363" cy="646113"/>
            <a:chOff x="923" y="3020"/>
            <a:chExt cx="4307" cy="4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23" y="3020"/>
                  <a:ext cx="2039" cy="407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 type="none" w="lg" len="lg"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The electric dipole interaction is </a:t>
                  </a:r>
                </a:p>
                <a:p>
                  <a:r>
                    <a:rPr lang="en-GB" dirty="0"/>
                    <a:t>characterised by the coupling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3" y="3020"/>
                  <a:ext cx="2039" cy="407"/>
                </a:xfrm>
                <a:prstGeom prst="rect">
                  <a:avLst/>
                </a:prstGeom>
                <a:blipFill>
                  <a:blip r:embed="rId13"/>
                  <a:stretch>
                    <a:fillRect l="-1695" t="-5660" r="-565" b="-14151"/>
                  </a:stretch>
                </a:blipFill>
                <a:ln w="22225">
                  <a:noFill/>
                  <a:miter lim="800000"/>
                  <a:headEnd type="none" w="lg" len="lg"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bject 16"/>
                <p:cNvSpPr txBox="1"/>
                <p:nvPr/>
              </p:nvSpPr>
              <p:spPr bwMode="auto">
                <a:xfrm>
                  <a:off x="2805" y="3020"/>
                  <a:ext cx="2425" cy="2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d>
                          <m:dPr>
                            <m:begChr m:val="⟨"/>
                            <m:endChr m:val="|"/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acc>
                          <m:accPr>
                            <m:chr m:val="̂"/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d>
                          <m:dPr>
                            <m:begChr m:val="|"/>
                            <m:endChr m:val="⟩"/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6" name="Object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05" y="3020"/>
                  <a:ext cx="2425" cy="29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3896" b="-1299"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24"/>
          <p:cNvGrpSpPr>
            <a:grpSpLocks/>
          </p:cNvGrpSpPr>
          <p:nvPr/>
        </p:nvGrpSpPr>
        <p:grpSpPr bwMode="auto">
          <a:xfrm>
            <a:off x="6573392" y="2355500"/>
            <a:ext cx="2690813" cy="863600"/>
            <a:chOff x="3515" y="210"/>
            <a:chExt cx="1695" cy="5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573" y="285"/>
                  <a:ext cx="1506" cy="213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 type="none" w="lg" len="lg"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sz="1600" dirty="0" smtClean="0">
                      <a:solidFill>
                        <a:srgbClr val="0033CC"/>
                      </a:solidFill>
                    </a:rPr>
                    <a:t>2</a:t>
                  </a:r>
                  <a14:m>
                    <m:oMath xmlns:m="http://schemas.openxmlformats.org/officeDocument/2006/math">
                      <m:r>
                        <a:rPr lang="en-GB" sz="16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GB" sz="1600" i="1" dirty="0">
                      <a:solidFill>
                        <a:srgbClr val="0033CC"/>
                      </a:solidFill>
                    </a:rPr>
                    <a:t> </a:t>
                  </a:r>
                  <a:r>
                    <a:rPr lang="en-GB" sz="1600" dirty="0">
                      <a:solidFill>
                        <a:srgbClr val="0033CC"/>
                      </a:solidFill>
                    </a:rPr>
                    <a:t>is </a:t>
                  </a:r>
                  <a:r>
                    <a:rPr lang="en-GB" sz="1600" dirty="0" smtClean="0">
                      <a:solidFill>
                        <a:srgbClr val="0033CC"/>
                      </a:solidFill>
                    </a:rPr>
                    <a:t>the </a:t>
                  </a:r>
                  <a:r>
                    <a:rPr lang="en-GB" sz="1600" dirty="0">
                      <a:solidFill>
                        <a:srgbClr val="0033CC"/>
                      </a:solidFill>
                    </a:rPr>
                    <a:t>“Rabi frequency”</a:t>
                  </a:r>
                </a:p>
              </p:txBody>
            </p:sp>
          </mc:Choice>
          <mc:Fallback xmlns="">
            <p:sp>
              <p:nvSpPr>
                <p:cNvPr id="38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73" y="285"/>
                  <a:ext cx="1506" cy="213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272" t="-5455" b="-23636"/>
                  </a:stretch>
                </a:blipFill>
                <a:ln w="22225">
                  <a:noFill/>
                  <a:miter lim="800000"/>
                  <a:headEnd type="none" w="lg" len="lg"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V="1">
              <a:off x="3651" y="533"/>
              <a:ext cx="83" cy="221"/>
            </a:xfrm>
            <a:prstGeom prst="line">
              <a:avLst/>
            </a:prstGeom>
            <a:noFill/>
            <a:ln w="15875">
              <a:solidFill>
                <a:srgbClr val="0033CC"/>
              </a:solidFill>
              <a:round/>
              <a:headEnd type="stealth" w="med" len="med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3515" y="210"/>
              <a:ext cx="1695" cy="389"/>
            </a:xfrm>
            <a:prstGeom prst="ellipse">
              <a:avLst/>
            </a:prstGeom>
            <a:noFill/>
            <a:ln w="15875">
              <a:solidFill>
                <a:srgbClr val="0033CC"/>
              </a:solidFill>
              <a:round/>
              <a:headEnd type="none" w="lg" len="lg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610055" y="729990"/>
            <a:ext cx="3526412" cy="1674615"/>
            <a:chOff x="8610055" y="729990"/>
            <a:chExt cx="3526412" cy="167461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949C379B-3E18-421C-A2F9-702BF10E981C}"/>
                </a:ext>
              </a:extLst>
            </p:cNvPr>
            <p:cNvGrpSpPr/>
            <p:nvPr/>
          </p:nvGrpSpPr>
          <p:grpSpPr>
            <a:xfrm>
              <a:off x="8610055" y="1666530"/>
              <a:ext cx="2044931" cy="738075"/>
              <a:chOff x="-5542" y="1928552"/>
              <a:chExt cx="2044931" cy="738075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5CDA4857-6457-4C64-8189-722EA9EAE805}"/>
                  </a:ext>
                </a:extLst>
              </p:cNvPr>
              <p:cNvSpPr txBox="1"/>
              <p:nvPr/>
            </p:nvSpPr>
            <p:spPr>
              <a:xfrm>
                <a:off x="133004" y="1978429"/>
                <a:ext cx="19063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rgbClr val="0033CC"/>
                    </a:solidFill>
                  </a:rPr>
                  <a:t>electric dipole moment operator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D615FCC7-4A96-4405-87D8-93A38F5A43FB}"/>
                  </a:ext>
                </a:extLst>
              </p:cNvPr>
              <p:cNvSpPr/>
              <p:nvPr/>
            </p:nvSpPr>
            <p:spPr bwMode="auto">
              <a:xfrm>
                <a:off x="-5542" y="1928552"/>
                <a:ext cx="1906385" cy="738075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latin typeface="Arial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72711C47-6978-4F29-900E-7F34EE907BBA}"/>
                </a:ext>
              </a:extLst>
            </p:cNvPr>
            <p:cNvGrpSpPr/>
            <p:nvPr/>
          </p:nvGrpSpPr>
          <p:grpSpPr>
            <a:xfrm>
              <a:off x="10662342" y="1709924"/>
              <a:ext cx="1474125" cy="671513"/>
              <a:chOff x="1972886" y="1747631"/>
              <a:chExt cx="1474125" cy="67151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B3B3660-F0A3-48A5-A9A1-B270FC34F6CF}"/>
                  </a:ext>
                </a:extLst>
              </p:cNvPr>
              <p:cNvSpPr txBox="1"/>
              <p:nvPr/>
            </p:nvSpPr>
            <p:spPr>
              <a:xfrm>
                <a:off x="2072640" y="1777102"/>
                <a:ext cx="13743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solidFill>
                      <a:srgbClr val="0033CC"/>
                    </a:solidFill>
                  </a:rPr>
                  <a:t>electric field of the light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7B226CE9-A118-42D4-9531-9997CE6AB35D}"/>
                  </a:ext>
                </a:extLst>
              </p:cNvPr>
              <p:cNvSpPr/>
              <p:nvPr/>
            </p:nvSpPr>
            <p:spPr bwMode="auto">
              <a:xfrm>
                <a:off x="1972886" y="1747631"/>
                <a:ext cx="1474125" cy="671513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33CC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latin typeface="Arial" charset="0"/>
                </a:endParaRPr>
              </a:p>
            </p:txBody>
          </p:sp>
        </p:grp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601AE1C2-803B-4503-A039-ADEF89355A8A}"/>
                </a:ext>
              </a:extLst>
            </p:cNvPr>
            <p:cNvCxnSpPr>
              <a:stCxn id="43" idx="7"/>
            </p:cNvCxnSpPr>
            <p:nvPr/>
          </p:nvCxnSpPr>
          <p:spPr bwMode="auto">
            <a:xfrm flipV="1">
              <a:off x="10237255" y="1470442"/>
              <a:ext cx="272010" cy="30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682B298C-6391-4E86-A921-5837A04064C9}"/>
                </a:ext>
              </a:extLst>
            </p:cNvPr>
            <p:cNvCxnSpPr>
              <a:stCxn id="46" idx="1"/>
            </p:cNvCxnSpPr>
            <p:nvPr/>
          </p:nvCxnSpPr>
          <p:spPr bwMode="auto">
            <a:xfrm flipH="1" flipV="1">
              <a:off x="10736018" y="1456166"/>
              <a:ext cx="142204" cy="35209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lg" len="lg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00674534-AA88-427B-AEE0-393B1992953C}"/>
                    </a:ext>
                  </a:extLst>
                </p:cNvPr>
                <p:cNvSpPr txBox="1"/>
                <p:nvPr/>
              </p:nvSpPr>
              <p:spPr>
                <a:xfrm>
                  <a:off x="9618455" y="1128693"/>
                  <a:ext cx="1259767" cy="3413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=−</m:t>
                        </m:r>
                        <m:acc>
                          <m:accPr>
                            <m:chr m:val="̂"/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00674534-AA88-427B-AEE0-393B19929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8455" y="1128693"/>
                  <a:ext cx="1259767" cy="34131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5340" t="-23214" r="-3398" b="-10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8680529" y="729990"/>
              <a:ext cx="1420645" cy="400110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b="1" dirty="0" smtClean="0">
                  <a:solidFill>
                    <a:srgbClr val="0033CC"/>
                  </a:solidFill>
                </a:rPr>
                <a:t>Interaction:</a:t>
              </a:r>
              <a:endParaRPr lang="en-GB" sz="20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52" name="Group 26"/>
          <p:cNvGrpSpPr>
            <a:grpSpLocks/>
          </p:cNvGrpSpPr>
          <p:nvPr/>
        </p:nvGrpSpPr>
        <p:grpSpPr bwMode="auto">
          <a:xfrm>
            <a:off x="3527737" y="5105323"/>
            <a:ext cx="5309380" cy="990171"/>
            <a:chOff x="481" y="3033"/>
            <a:chExt cx="3288" cy="580"/>
          </a:xfrm>
        </p:grpSpPr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481" y="3163"/>
              <a:ext cx="1024" cy="216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In steady state,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22"/>
                <p:cNvSpPr txBox="1"/>
                <p:nvPr/>
              </p:nvSpPr>
              <p:spPr bwMode="auto">
                <a:xfrm>
                  <a:off x="1586" y="3033"/>
                  <a:ext cx="2183" cy="5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54" name="Object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6" y="3033"/>
                  <a:ext cx="2183" cy="58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TextBox 54"/>
          <p:cNvSpPr txBox="1"/>
          <p:nvPr/>
        </p:nvSpPr>
        <p:spPr>
          <a:xfrm>
            <a:off x="342573" y="4536853"/>
            <a:ext cx="282183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Solve Schrodinger equation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3712381" y="4536171"/>
            <a:ext cx="26836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Add spontaneous emission</a:t>
            </a:r>
            <a:endParaRPr lang="en-GB" dirty="0"/>
          </a:p>
        </p:txBody>
      </p:sp>
      <p:sp>
        <p:nvSpPr>
          <p:cNvPr id="57" name="TextBox 56"/>
          <p:cNvSpPr txBox="1"/>
          <p:nvPr/>
        </p:nvSpPr>
        <p:spPr>
          <a:xfrm>
            <a:off x="6943965" y="4534085"/>
            <a:ext cx="239598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Optical Bloch equations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9887921" y="4534085"/>
            <a:ext cx="21977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Steady-state solution</a:t>
            </a:r>
            <a:endParaRPr lang="en-GB" dirty="0"/>
          </a:p>
        </p:txBody>
      </p:sp>
      <p:cxnSp>
        <p:nvCxnSpPr>
          <p:cNvPr id="61" name="Straight Arrow Connector 60"/>
          <p:cNvCxnSpPr>
            <a:stCxn id="55" idx="3"/>
            <a:endCxn id="56" idx="1"/>
          </p:cNvCxnSpPr>
          <p:nvPr/>
        </p:nvCxnSpPr>
        <p:spPr>
          <a:xfrm flipV="1">
            <a:off x="3164407" y="4720837"/>
            <a:ext cx="547974" cy="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6" idx="3"/>
            <a:endCxn id="57" idx="1"/>
          </p:cNvCxnSpPr>
          <p:nvPr/>
        </p:nvCxnSpPr>
        <p:spPr>
          <a:xfrm flipV="1">
            <a:off x="6395991" y="4718751"/>
            <a:ext cx="547974" cy="20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7" idx="3"/>
            <a:endCxn id="59" idx="1"/>
          </p:cNvCxnSpPr>
          <p:nvPr/>
        </p:nvCxnSpPr>
        <p:spPr>
          <a:xfrm>
            <a:off x="9339947" y="4718751"/>
            <a:ext cx="54797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96136" y="3861128"/>
            <a:ext cx="52355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Question: What is the excited-state probability, P</a:t>
            </a:r>
            <a:r>
              <a:rPr lang="en-GB" b="1" baseline="-25000" dirty="0" smtClean="0"/>
              <a:t>2</a:t>
            </a:r>
            <a:r>
              <a:rPr lang="en-GB" b="1" dirty="0" smtClean="0"/>
              <a:t> ?</a:t>
            </a:r>
            <a:endParaRPr lang="en-GB" b="1" dirty="0"/>
          </a:p>
        </p:txBody>
      </p:sp>
      <p:grpSp>
        <p:nvGrpSpPr>
          <p:cNvPr id="60" name="Group 59"/>
          <p:cNvGrpSpPr/>
          <p:nvPr/>
        </p:nvGrpSpPr>
        <p:grpSpPr>
          <a:xfrm>
            <a:off x="6540085" y="5941278"/>
            <a:ext cx="1355452" cy="974091"/>
            <a:chOff x="6540085" y="5941278"/>
            <a:chExt cx="1355452" cy="974091"/>
          </a:xfrm>
        </p:grpSpPr>
        <p:sp>
          <p:nvSpPr>
            <p:cNvPr id="64" name="Text Box 56"/>
            <p:cNvSpPr txBox="1">
              <a:spLocks noChangeArrowheads="1"/>
            </p:cNvSpPr>
            <p:nvPr/>
          </p:nvSpPr>
          <p:spPr bwMode="auto">
            <a:xfrm>
              <a:off x="6540085" y="6269038"/>
              <a:ext cx="1355452" cy="646331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dirty="0"/>
                <a:t>s</a:t>
              </a:r>
              <a:r>
                <a:rPr lang="en-GB" dirty="0" smtClean="0"/>
                <a:t>aturation </a:t>
              </a:r>
            </a:p>
            <a:p>
              <a:r>
                <a:rPr lang="en-GB" dirty="0" smtClean="0"/>
                <a:t>broadening</a:t>
              </a:r>
              <a:endParaRPr lang="en-GB" dirty="0"/>
            </a:p>
          </p:txBody>
        </p:sp>
        <p:sp>
          <p:nvSpPr>
            <p:cNvPr id="66" name="Line 57"/>
            <p:cNvSpPr>
              <a:spLocks noChangeShapeType="1"/>
            </p:cNvSpPr>
            <p:nvPr/>
          </p:nvSpPr>
          <p:spPr bwMode="auto">
            <a:xfrm flipH="1" flipV="1">
              <a:off x="6911583" y="5941278"/>
              <a:ext cx="104072" cy="3540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C12CDE7D-CC59-4CF8-8C23-6AE3FBBCDF9B}"/>
              </a:ext>
            </a:extLst>
          </p:cNvPr>
          <p:cNvGrpSpPr/>
          <p:nvPr/>
        </p:nvGrpSpPr>
        <p:grpSpPr>
          <a:xfrm>
            <a:off x="4801165" y="5884588"/>
            <a:ext cx="1444178" cy="905390"/>
            <a:chOff x="4683515" y="1670195"/>
            <a:chExt cx="1444178" cy="905390"/>
          </a:xfrm>
        </p:grpSpPr>
        <p:sp>
          <p:nvSpPr>
            <p:cNvPr id="68" name="Text Box 55"/>
            <p:cNvSpPr txBox="1">
              <a:spLocks noChangeArrowheads="1"/>
            </p:cNvSpPr>
            <p:nvPr/>
          </p:nvSpPr>
          <p:spPr bwMode="auto">
            <a:xfrm>
              <a:off x="4683515" y="2206253"/>
              <a:ext cx="1444178" cy="369332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natural width</a:t>
              </a:r>
            </a:p>
          </p:txBody>
        </p:sp>
        <p:sp>
          <p:nvSpPr>
            <p:cNvPr id="69" name="Line 58"/>
            <p:cNvSpPr>
              <a:spLocks noChangeShapeType="1"/>
            </p:cNvSpPr>
            <p:nvPr/>
          </p:nvSpPr>
          <p:spPr bwMode="auto">
            <a:xfrm flipV="1">
              <a:off x="5799324" y="1670195"/>
              <a:ext cx="167937" cy="51215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895537" y="5941278"/>
            <a:ext cx="1099359" cy="865939"/>
            <a:chOff x="7895537" y="5941278"/>
            <a:chExt cx="1099359" cy="865939"/>
          </a:xfrm>
        </p:grpSpPr>
        <p:sp>
          <p:nvSpPr>
            <p:cNvPr id="71" name="Text Box 56"/>
            <p:cNvSpPr txBox="1">
              <a:spLocks noChangeArrowheads="1"/>
            </p:cNvSpPr>
            <p:nvPr/>
          </p:nvSpPr>
          <p:spPr bwMode="auto">
            <a:xfrm>
              <a:off x="7895537" y="6438464"/>
              <a:ext cx="1099359" cy="368753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dirty="0" smtClean="0"/>
                <a:t>detuning</a:t>
              </a:r>
              <a:endParaRPr lang="en-GB" dirty="0"/>
            </a:p>
          </p:txBody>
        </p:sp>
        <p:sp>
          <p:nvSpPr>
            <p:cNvPr id="72" name="Line 57"/>
            <p:cNvSpPr>
              <a:spLocks noChangeShapeType="1"/>
            </p:cNvSpPr>
            <p:nvPr/>
          </p:nvSpPr>
          <p:spPr bwMode="auto">
            <a:xfrm flipH="1" flipV="1">
              <a:off x="8047528" y="5941278"/>
              <a:ext cx="303183" cy="49718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none" w="lg" len="lg"/>
              <a:tailEnd type="triangl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82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9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744239" y="805375"/>
            <a:ext cx="5309380" cy="990171"/>
            <a:chOff x="481" y="3033"/>
            <a:chExt cx="3288" cy="580"/>
          </a:xfrm>
        </p:grpSpPr>
        <p:sp>
          <p:nvSpPr>
            <p:cNvPr id="3093" name="Text Box 21"/>
            <p:cNvSpPr txBox="1">
              <a:spLocks noChangeArrowheads="1"/>
            </p:cNvSpPr>
            <p:nvPr/>
          </p:nvSpPr>
          <p:spPr bwMode="auto">
            <a:xfrm>
              <a:off x="481" y="3163"/>
              <a:ext cx="1024" cy="216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In steady state,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94" name="Object 22"/>
                <p:cNvSpPr txBox="1"/>
                <p:nvPr/>
              </p:nvSpPr>
              <p:spPr bwMode="auto">
                <a:xfrm>
                  <a:off x="1586" y="3033"/>
                  <a:ext cx="2183" cy="5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094" name="Object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6" y="3033"/>
                  <a:ext cx="2183" cy="58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4269354" y="137350"/>
            <a:ext cx="3700244" cy="5847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Steady-state solution</a:t>
            </a:r>
          </a:p>
        </p:txBody>
      </p:sp>
      <p:sp>
        <p:nvSpPr>
          <p:cNvPr id="40" name="Text Box 26">
            <a:extLst>
              <a:ext uri="{FF2B5EF4-FFF2-40B4-BE49-F238E27FC236}">
                <a16:creationId xmlns:a16="http://schemas.microsoft.com/office/drawing/2014/main" xmlns="" id="{610805A9-909C-4C7A-B6DE-ACC6141EC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279" y="5171846"/>
            <a:ext cx="4153894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In terms of these dimensionless quantities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29">
                <a:extLst>
                  <a:ext uri="{FF2B5EF4-FFF2-40B4-BE49-F238E27FC236}">
                    <a16:creationId xmlns:a16="http://schemas.microsoft.com/office/drawing/2014/main" xmlns="" id="{33093FBD-DFE1-4620-A261-D4D5D4B37C72}"/>
                  </a:ext>
                </a:extLst>
              </p:cNvPr>
              <p:cNvSpPr txBox="1"/>
              <p:nvPr/>
            </p:nvSpPr>
            <p:spPr bwMode="auto">
              <a:xfrm>
                <a:off x="6961499" y="4983504"/>
                <a:ext cx="2514439" cy="8191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1" name="Object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3093FBD-DFE1-4620-A261-D4D5D4B37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1499" y="4983504"/>
                <a:ext cx="2514439" cy="819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21">
            <a:extLst>
              <a:ext uri="{FF2B5EF4-FFF2-40B4-BE49-F238E27FC236}">
                <a16:creationId xmlns:a16="http://schemas.microsoft.com/office/drawing/2014/main" xmlns="" id="{61085145-DC9C-4890-B15D-3571EF3F5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884" y="1945227"/>
            <a:ext cx="3632789" cy="369332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/>
              <a:t>Two useful dimensionless quantities: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9243A45-0165-4F26-988A-07318D0ADF9A}"/>
              </a:ext>
            </a:extLst>
          </p:cNvPr>
          <p:cNvGrpSpPr/>
          <p:nvPr/>
        </p:nvGrpSpPr>
        <p:grpSpPr>
          <a:xfrm>
            <a:off x="5530082" y="2576155"/>
            <a:ext cx="3173818" cy="1131443"/>
            <a:chOff x="4516554" y="3999369"/>
            <a:chExt cx="3173818" cy="1131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22">
                  <a:extLst>
                    <a:ext uri="{FF2B5EF4-FFF2-40B4-BE49-F238E27FC236}">
                      <a16:creationId xmlns:a16="http://schemas.microsoft.com/office/drawing/2014/main" xmlns="" id="{D955D7E2-E16E-41C0-9688-91F681D596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6554" y="4761480"/>
                  <a:ext cx="3173818" cy="369332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 type="none" w="lg" len="lg"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The detuning normalised to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GB" dirty="0"/>
                    <a:t>    </a:t>
                  </a:r>
                </a:p>
              </p:txBody>
            </p:sp>
          </mc:Choice>
          <mc:Fallback xmlns="">
            <p:sp>
              <p:nvSpPr>
                <p:cNvPr id="50" name="Text Box 22">
                  <a:extLst>
                    <a:ext uri="{FF2B5EF4-FFF2-40B4-BE49-F238E27FC236}">
                      <a16:creationId xmlns:a16="http://schemas.microsoft.com/office/drawing/2014/main" id="{D955D7E2-E16E-41C0-9688-91F681D596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16554" y="4761480"/>
                  <a:ext cx="317381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1727" t="-8197" b="-24590"/>
                  </a:stretch>
                </a:blipFill>
                <a:ln w="22225">
                  <a:noFill/>
                  <a:miter lim="800000"/>
                  <a:headEnd type="none" w="lg" len="lg"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A9783B81-A28C-4354-9AED-2441B4DA8EF9}"/>
                    </a:ext>
                  </a:extLst>
                </p:cNvPr>
                <p:cNvSpPr txBox="1"/>
                <p:nvPr/>
              </p:nvSpPr>
              <p:spPr>
                <a:xfrm>
                  <a:off x="4925426" y="3999369"/>
                  <a:ext cx="1459823" cy="5753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9783B81-A28C-4354-9AED-2441B4DA8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5426" y="3999369"/>
                  <a:ext cx="1459823" cy="57535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2A48B69-1F87-4B68-BE87-98247B4F0149}"/>
              </a:ext>
            </a:extLst>
          </p:cNvPr>
          <p:cNvGrpSpPr/>
          <p:nvPr/>
        </p:nvGrpSpPr>
        <p:grpSpPr>
          <a:xfrm>
            <a:off x="1399833" y="2429907"/>
            <a:ext cx="3363485" cy="1266484"/>
            <a:chOff x="461194" y="3844925"/>
            <a:chExt cx="3363485" cy="1266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14">
                  <a:extLst>
                    <a:ext uri="{FF2B5EF4-FFF2-40B4-BE49-F238E27FC236}">
                      <a16:creationId xmlns:a16="http://schemas.microsoft.com/office/drawing/2014/main" xmlns="" id="{4B660D26-56F5-4C83-AF2A-C1D487A1B5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1194" y="4742077"/>
                  <a:ext cx="3363485" cy="369332"/>
                </a:xfrm>
                <a:prstGeom prst="rect">
                  <a:avLst/>
                </a:prstGeom>
                <a:noFill/>
                <a:ln w="22225">
                  <a:noFill/>
                  <a:miter lim="800000"/>
                  <a:headEnd type="none" w="lg" len="lg"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The intensity normalised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𝑠𝑎𝑡</m:t>
                          </m:r>
                        </m:sub>
                      </m:sSub>
                    </m:oMath>
                  </a14:m>
                  <a:r>
                    <a:rPr lang="en-GB" dirty="0"/>
                    <a:t>    </a:t>
                  </a:r>
                </a:p>
              </p:txBody>
            </p:sp>
          </mc:Choice>
          <mc:Fallback xmlns="">
            <p:sp>
              <p:nvSpPr>
                <p:cNvPr id="45" name="Text Box 14">
                  <a:extLst>
                    <a:ext uri="{FF2B5EF4-FFF2-40B4-BE49-F238E27FC236}">
                      <a16:creationId xmlns:a16="http://schemas.microsoft.com/office/drawing/2014/main" id="{4B660D26-56F5-4C83-AF2A-C1D487A1B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1194" y="4742077"/>
                  <a:ext cx="336348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633" t="-10000" b="-26667"/>
                  </a:stretch>
                </a:blipFill>
                <a:ln w="22225">
                  <a:noFill/>
                  <a:miter lim="800000"/>
                  <a:headEnd type="none" w="lg" len="lg"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bject 32">
                  <a:extLst>
                    <a:ext uri="{FF2B5EF4-FFF2-40B4-BE49-F238E27FC236}">
                      <a16:creationId xmlns:a16="http://schemas.microsoft.com/office/drawing/2014/main" xmlns="" id="{4B17B6A7-C8F7-4D6C-9F40-7A5B3ABCB44C}"/>
                    </a:ext>
                  </a:extLst>
                </p:cNvPr>
                <p:cNvSpPr txBox="1"/>
                <p:nvPr/>
              </p:nvSpPr>
              <p:spPr bwMode="auto">
                <a:xfrm>
                  <a:off x="1093788" y="3844925"/>
                  <a:ext cx="2098299" cy="884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𝑠𝑎𝑡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49" name="Object 3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B17B6A7-C8F7-4D6C-9F40-7A5B3ABCB4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93788" y="3844925"/>
                  <a:ext cx="2098299" cy="88423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920841" y="3312883"/>
            <a:ext cx="3142298" cy="1414929"/>
            <a:chOff x="1605529" y="4053868"/>
            <a:chExt cx="3142298" cy="1414929"/>
          </a:xfrm>
        </p:grpSpPr>
        <p:grpSp>
          <p:nvGrpSpPr>
            <p:cNvPr id="35" name="Group 38">
              <a:extLst>
                <a:ext uri="{FF2B5EF4-FFF2-40B4-BE49-F238E27FC236}">
                  <a16:creationId xmlns:a16="http://schemas.microsoft.com/office/drawing/2014/main" xmlns="" id="{A1FBC9EF-113A-47BF-98BC-3D6D205F0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5529" y="4963972"/>
              <a:ext cx="2663825" cy="504825"/>
              <a:chOff x="3969" y="1071"/>
              <a:chExt cx="1678" cy="318"/>
            </a:xfrm>
          </p:grpSpPr>
          <p:sp>
            <p:nvSpPr>
              <p:cNvPr id="36" name="Text Box 36">
                <a:extLst>
                  <a:ext uri="{FF2B5EF4-FFF2-40B4-BE49-F238E27FC236}">
                    <a16:creationId xmlns:a16="http://schemas.microsoft.com/office/drawing/2014/main" xmlns="" id="{C40314E5-3CE3-40D7-BD17-9F00FD5984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4" y="1117"/>
                <a:ext cx="151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typically a few </a:t>
                </a:r>
                <a:r>
                  <a:rPr lang="en-GB" dirty="0" err="1"/>
                  <a:t>mW</a:t>
                </a:r>
                <a:r>
                  <a:rPr lang="en-GB" dirty="0"/>
                  <a:t>/cm</a:t>
                </a:r>
                <a:r>
                  <a:rPr lang="en-GB" baseline="30000" dirty="0"/>
                  <a:t>2</a:t>
                </a:r>
              </a:p>
            </p:txBody>
          </p:sp>
          <p:sp>
            <p:nvSpPr>
              <p:cNvPr id="37" name="Oval 37">
                <a:extLst>
                  <a:ext uri="{FF2B5EF4-FFF2-40B4-BE49-F238E27FC236}">
                    <a16:creationId xmlns:a16="http://schemas.microsoft.com/office/drawing/2014/main" xmlns="" id="{AF822047-EFA3-4A81-890C-4107AEB56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9" y="1071"/>
                <a:ext cx="1678" cy="318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2471018" y="4467430"/>
              <a:ext cx="2276809" cy="504825"/>
              <a:chOff x="1084521" y="1510711"/>
              <a:chExt cx="2276809" cy="504825"/>
            </a:xfrm>
          </p:grpSpPr>
          <p:sp>
            <p:nvSpPr>
              <p:cNvPr id="44" name="Text Box 36">
                <a:extLst>
                  <a:ext uri="{FF2B5EF4-FFF2-40B4-BE49-F238E27FC236}">
                    <a16:creationId xmlns:a16="http://schemas.microsoft.com/office/drawing/2014/main" xmlns="" id="{C40314E5-3CE3-40D7-BD17-9F00FD5984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5959" y="1583736"/>
                <a:ext cx="2184400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“saturation intensity”</a:t>
                </a:r>
                <a:endParaRPr lang="en-GB" baseline="30000" dirty="0"/>
              </a:p>
            </p:txBody>
          </p:sp>
          <p:sp>
            <p:nvSpPr>
              <p:cNvPr id="46" name="Oval 37">
                <a:extLst>
                  <a:ext uri="{FF2B5EF4-FFF2-40B4-BE49-F238E27FC236}">
                    <a16:creationId xmlns:a16="http://schemas.microsoft.com/office/drawing/2014/main" xmlns="" id="{AF822047-EFA3-4A81-890C-4107AEB56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4521" y="1510711"/>
                <a:ext cx="2276809" cy="50482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lg" len="lg"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3728482" y="4053868"/>
              <a:ext cx="540872" cy="43307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22"/>
              <p:cNvSpPr txBox="1"/>
              <p:nvPr/>
            </p:nvSpPr>
            <p:spPr bwMode="auto">
              <a:xfrm>
                <a:off x="6921006" y="805163"/>
                <a:ext cx="3525054" cy="990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GB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1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006" y="805163"/>
                <a:ext cx="3525054" cy="990171"/>
              </a:xfrm>
              <a:prstGeom prst="rect">
                <a:avLst/>
              </a:prstGeom>
              <a:blipFill rotWithShape="0">
                <a:blip r:embed="rId12"/>
                <a:stretch>
                  <a:fillRect r="-173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7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7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85" name="Group 69"/>
          <p:cNvGrpSpPr>
            <a:grpSpLocks/>
          </p:cNvGrpSpPr>
          <p:nvPr/>
        </p:nvGrpSpPr>
        <p:grpSpPr bwMode="auto">
          <a:xfrm>
            <a:off x="7011302" y="881488"/>
            <a:ext cx="3019425" cy="831851"/>
            <a:chOff x="204" y="1923"/>
            <a:chExt cx="1902" cy="524"/>
          </a:xfrm>
        </p:grpSpPr>
        <p:sp>
          <p:nvSpPr>
            <p:cNvPr id="34821" name="Text Box 5"/>
            <p:cNvSpPr txBox="1">
              <a:spLocks noChangeArrowheads="1"/>
            </p:cNvSpPr>
            <p:nvPr/>
          </p:nvSpPr>
          <p:spPr bwMode="auto">
            <a:xfrm>
              <a:off x="204" y="1923"/>
              <a:ext cx="1902" cy="233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The rate of photon emission is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26" name="Object 10"/>
                <p:cNvSpPr txBox="1"/>
                <p:nvPr/>
              </p:nvSpPr>
              <p:spPr bwMode="auto">
                <a:xfrm>
                  <a:off x="603" y="2173"/>
                  <a:ext cx="1112" cy="2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 = </m:t>
                        </m:r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2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826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3" y="2173"/>
                  <a:ext cx="1112" cy="27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2817"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835" name="Group 19"/>
          <p:cNvGrpSpPr>
            <a:grpSpLocks/>
          </p:cNvGrpSpPr>
          <p:nvPr/>
        </p:nvGrpSpPr>
        <p:grpSpPr bwMode="auto">
          <a:xfrm>
            <a:off x="8820959" y="1271927"/>
            <a:ext cx="1738313" cy="1438276"/>
            <a:chOff x="2928" y="891"/>
            <a:chExt cx="1095" cy="906"/>
          </a:xfrm>
        </p:grpSpPr>
        <p:sp>
          <p:nvSpPr>
            <p:cNvPr id="34827" name="Oval 11"/>
            <p:cNvSpPr>
              <a:spLocks noChangeArrowheads="1"/>
            </p:cNvSpPr>
            <p:nvPr/>
          </p:nvSpPr>
          <p:spPr bwMode="auto">
            <a:xfrm>
              <a:off x="2928" y="891"/>
              <a:ext cx="317" cy="31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 type="none" w="lg" len="lg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1" name="Text Box 15"/>
            <p:cNvSpPr txBox="1">
              <a:spLocks noChangeArrowheads="1"/>
            </p:cNvSpPr>
            <p:nvPr/>
          </p:nvSpPr>
          <p:spPr bwMode="auto">
            <a:xfrm>
              <a:off x="3116" y="1390"/>
              <a:ext cx="907" cy="407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emission rate</a:t>
              </a:r>
            </a:p>
            <a:p>
              <a:r>
                <a:rPr lang="en-GB">
                  <a:solidFill>
                    <a:srgbClr val="FF0000"/>
                  </a:solidFill>
                </a:rPr>
                <a:t>when excited</a:t>
              </a:r>
            </a:p>
          </p:txBody>
        </p:sp>
        <p:sp>
          <p:nvSpPr>
            <p:cNvPr id="34832" name="Line 16"/>
            <p:cNvSpPr>
              <a:spLocks noChangeShapeType="1"/>
            </p:cNvSpPr>
            <p:nvPr/>
          </p:nvSpPr>
          <p:spPr bwMode="auto">
            <a:xfrm flipH="1" flipV="1">
              <a:off x="3198" y="1162"/>
              <a:ext cx="181" cy="18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4834" name="Group 18"/>
          <p:cNvGrpSpPr>
            <a:grpSpLocks/>
          </p:cNvGrpSpPr>
          <p:nvPr/>
        </p:nvGrpSpPr>
        <p:grpSpPr bwMode="auto">
          <a:xfrm>
            <a:off x="7220720" y="1260899"/>
            <a:ext cx="1657350" cy="1436688"/>
            <a:chOff x="1927" y="891"/>
            <a:chExt cx="1044" cy="905"/>
          </a:xfrm>
        </p:grpSpPr>
        <p:sp>
          <p:nvSpPr>
            <p:cNvPr id="34829" name="Oval 13"/>
            <p:cNvSpPr>
              <a:spLocks noChangeArrowheads="1"/>
            </p:cNvSpPr>
            <p:nvPr/>
          </p:nvSpPr>
          <p:spPr bwMode="auto">
            <a:xfrm>
              <a:off x="2654" y="891"/>
              <a:ext cx="317" cy="317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 type="none" w="lg" len="lg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1927" y="1389"/>
              <a:ext cx="910" cy="407"/>
            </a:xfrm>
            <a:prstGeom prst="rect">
              <a:avLst/>
            </a:prstGeom>
            <a:noFill/>
            <a:ln w="22225">
              <a:noFill/>
              <a:miter lim="800000"/>
              <a:headEnd type="none" w="lg" len="lg"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probability of</a:t>
              </a:r>
            </a:p>
            <a:p>
              <a:r>
                <a:rPr lang="en-GB" dirty="0">
                  <a:solidFill>
                    <a:srgbClr val="FF0000"/>
                  </a:solidFill>
                </a:rPr>
                <a:t>being excited</a:t>
              </a:r>
            </a:p>
          </p:txBody>
        </p:sp>
        <p:sp>
          <p:nvSpPr>
            <p:cNvPr id="34833" name="Line 17"/>
            <p:cNvSpPr>
              <a:spLocks noChangeShapeType="1"/>
            </p:cNvSpPr>
            <p:nvPr/>
          </p:nvSpPr>
          <p:spPr bwMode="auto">
            <a:xfrm flipV="1">
              <a:off x="2562" y="1170"/>
              <a:ext cx="144" cy="219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7352510-92B5-425A-B549-C62F5AC4E639}"/>
              </a:ext>
            </a:extLst>
          </p:cNvPr>
          <p:cNvGrpSpPr/>
          <p:nvPr/>
        </p:nvGrpSpPr>
        <p:grpSpPr>
          <a:xfrm>
            <a:off x="4780484" y="2638581"/>
            <a:ext cx="2334332" cy="1021443"/>
            <a:chOff x="2841726" y="2539532"/>
            <a:chExt cx="2334332" cy="1021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24" name="Object 8"/>
                <p:cNvSpPr txBox="1"/>
                <p:nvPr/>
              </p:nvSpPr>
              <p:spPr bwMode="auto">
                <a:xfrm>
                  <a:off x="2977241" y="2711726"/>
                  <a:ext cx="2031694" cy="7937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GB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824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77241" y="2711726"/>
                  <a:ext cx="2031694" cy="79375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36" name="Rectangle 20"/>
            <p:cNvSpPr>
              <a:spLocks noChangeArrowheads="1"/>
            </p:cNvSpPr>
            <p:nvPr/>
          </p:nvSpPr>
          <p:spPr bwMode="auto">
            <a:xfrm>
              <a:off x="2841726" y="2539532"/>
              <a:ext cx="2334332" cy="1021443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 type="none" w="lg" len="lg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4883" name="Group 67"/>
          <p:cNvGrpSpPr>
            <a:grpSpLocks/>
          </p:cNvGrpSpPr>
          <p:nvPr/>
        </p:nvGrpSpPr>
        <p:grpSpPr bwMode="auto">
          <a:xfrm>
            <a:off x="1893109" y="638093"/>
            <a:ext cx="4705350" cy="1900237"/>
            <a:chOff x="1111" y="2914"/>
            <a:chExt cx="2964" cy="1197"/>
          </a:xfrm>
        </p:grpSpPr>
        <p:grpSp>
          <p:nvGrpSpPr>
            <p:cNvPr id="34838" name="Group 22"/>
            <p:cNvGrpSpPr>
              <a:grpSpLocks/>
            </p:cNvGrpSpPr>
            <p:nvPr/>
          </p:nvGrpSpPr>
          <p:grpSpPr bwMode="auto">
            <a:xfrm>
              <a:off x="2153" y="3329"/>
              <a:ext cx="341" cy="330"/>
              <a:chOff x="833" y="2333"/>
              <a:chExt cx="463" cy="448"/>
            </a:xfrm>
          </p:grpSpPr>
          <p:sp>
            <p:nvSpPr>
              <p:cNvPr id="34839" name="Oval 23"/>
              <p:cNvSpPr>
                <a:spLocks noChangeArrowheads="1"/>
              </p:cNvSpPr>
              <p:nvPr/>
            </p:nvSpPr>
            <p:spPr bwMode="auto">
              <a:xfrm rot="1921577">
                <a:off x="995" y="2502"/>
                <a:ext cx="133" cy="134"/>
              </a:xfrm>
              <a:prstGeom prst="ellipse">
                <a:avLst/>
              </a:prstGeom>
              <a:gradFill rotWithShape="0">
                <a:gsLst>
                  <a:gs pos="0">
                    <a:srgbClr val="FEA298"/>
                  </a:gs>
                  <a:gs pos="100000">
                    <a:srgbClr val="FE00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40" name="Freeform 24"/>
              <p:cNvSpPr>
                <a:spLocks/>
              </p:cNvSpPr>
              <p:nvPr/>
            </p:nvSpPr>
            <p:spPr bwMode="auto">
              <a:xfrm rot="2401316">
                <a:off x="848" y="2487"/>
                <a:ext cx="448" cy="166"/>
              </a:xfrm>
              <a:custGeom>
                <a:avLst/>
                <a:gdLst/>
                <a:ahLst/>
                <a:cxnLst>
                  <a:cxn ang="0">
                    <a:pos x="368" y="215"/>
                  </a:cxn>
                  <a:cxn ang="0">
                    <a:pos x="524" y="237"/>
                  </a:cxn>
                  <a:cxn ang="0">
                    <a:pos x="615" y="206"/>
                  </a:cxn>
                  <a:cxn ang="0">
                    <a:pos x="353" y="69"/>
                  </a:cxn>
                  <a:cxn ang="0">
                    <a:pos x="32" y="33"/>
                  </a:cxn>
                  <a:cxn ang="0">
                    <a:pos x="97" y="112"/>
                  </a:cxn>
                  <a:cxn ang="0">
                    <a:pos x="214" y="170"/>
                  </a:cxn>
                </a:cxnLst>
                <a:rect l="0" t="0" r="r" b="b"/>
                <a:pathLst>
                  <a:path w="644" h="238">
                    <a:moveTo>
                      <a:pt x="368" y="215"/>
                    </a:moveTo>
                    <a:cubicBezTo>
                      <a:pt x="412" y="224"/>
                      <a:pt x="483" y="238"/>
                      <a:pt x="524" y="237"/>
                    </a:cubicBezTo>
                    <a:cubicBezTo>
                      <a:pt x="565" y="236"/>
                      <a:pt x="644" y="234"/>
                      <a:pt x="615" y="206"/>
                    </a:cubicBezTo>
                    <a:cubicBezTo>
                      <a:pt x="634" y="174"/>
                      <a:pt x="524" y="118"/>
                      <a:pt x="353" y="69"/>
                    </a:cubicBezTo>
                    <a:cubicBezTo>
                      <a:pt x="183" y="20"/>
                      <a:pt x="51" y="0"/>
                      <a:pt x="32" y="33"/>
                    </a:cubicBezTo>
                    <a:cubicBezTo>
                      <a:pt x="0" y="46"/>
                      <a:pt x="69" y="91"/>
                      <a:pt x="97" y="112"/>
                    </a:cubicBezTo>
                    <a:cubicBezTo>
                      <a:pt x="127" y="135"/>
                      <a:pt x="193" y="160"/>
                      <a:pt x="214" y="17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1" name="Freeform 25"/>
              <p:cNvSpPr>
                <a:spLocks/>
              </p:cNvSpPr>
              <p:nvPr/>
            </p:nvSpPr>
            <p:spPr bwMode="auto">
              <a:xfrm rot="-4498772">
                <a:off x="836" y="2474"/>
                <a:ext cx="448" cy="166"/>
              </a:xfrm>
              <a:custGeom>
                <a:avLst/>
                <a:gdLst/>
                <a:ahLst/>
                <a:cxnLst>
                  <a:cxn ang="0">
                    <a:pos x="368" y="215"/>
                  </a:cxn>
                  <a:cxn ang="0">
                    <a:pos x="524" y="237"/>
                  </a:cxn>
                  <a:cxn ang="0">
                    <a:pos x="615" y="206"/>
                  </a:cxn>
                  <a:cxn ang="0">
                    <a:pos x="353" y="69"/>
                  </a:cxn>
                  <a:cxn ang="0">
                    <a:pos x="32" y="33"/>
                  </a:cxn>
                  <a:cxn ang="0">
                    <a:pos x="97" y="112"/>
                  </a:cxn>
                  <a:cxn ang="0">
                    <a:pos x="214" y="170"/>
                  </a:cxn>
                </a:cxnLst>
                <a:rect l="0" t="0" r="r" b="b"/>
                <a:pathLst>
                  <a:path w="644" h="238">
                    <a:moveTo>
                      <a:pt x="368" y="215"/>
                    </a:moveTo>
                    <a:cubicBezTo>
                      <a:pt x="412" y="224"/>
                      <a:pt x="483" y="238"/>
                      <a:pt x="524" y="237"/>
                    </a:cubicBezTo>
                    <a:cubicBezTo>
                      <a:pt x="565" y="236"/>
                      <a:pt x="644" y="234"/>
                      <a:pt x="615" y="206"/>
                    </a:cubicBezTo>
                    <a:cubicBezTo>
                      <a:pt x="634" y="174"/>
                      <a:pt x="524" y="118"/>
                      <a:pt x="353" y="69"/>
                    </a:cubicBezTo>
                    <a:cubicBezTo>
                      <a:pt x="183" y="20"/>
                      <a:pt x="51" y="0"/>
                      <a:pt x="32" y="33"/>
                    </a:cubicBezTo>
                    <a:cubicBezTo>
                      <a:pt x="0" y="46"/>
                      <a:pt x="69" y="91"/>
                      <a:pt x="97" y="112"/>
                    </a:cubicBezTo>
                    <a:cubicBezTo>
                      <a:pt x="127" y="135"/>
                      <a:pt x="193" y="160"/>
                      <a:pt x="214" y="17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42" name="Freeform 26"/>
              <p:cNvSpPr>
                <a:spLocks/>
              </p:cNvSpPr>
              <p:nvPr/>
            </p:nvSpPr>
            <p:spPr bwMode="auto">
              <a:xfrm rot="-12150981">
                <a:off x="833" y="2491"/>
                <a:ext cx="448" cy="165"/>
              </a:xfrm>
              <a:custGeom>
                <a:avLst/>
                <a:gdLst/>
                <a:ahLst/>
                <a:cxnLst>
                  <a:cxn ang="0">
                    <a:pos x="368" y="215"/>
                  </a:cxn>
                  <a:cxn ang="0">
                    <a:pos x="524" y="237"/>
                  </a:cxn>
                  <a:cxn ang="0">
                    <a:pos x="615" y="206"/>
                  </a:cxn>
                  <a:cxn ang="0">
                    <a:pos x="353" y="69"/>
                  </a:cxn>
                  <a:cxn ang="0">
                    <a:pos x="32" y="33"/>
                  </a:cxn>
                  <a:cxn ang="0">
                    <a:pos x="97" y="112"/>
                  </a:cxn>
                  <a:cxn ang="0">
                    <a:pos x="214" y="170"/>
                  </a:cxn>
                </a:cxnLst>
                <a:rect l="0" t="0" r="r" b="b"/>
                <a:pathLst>
                  <a:path w="644" h="238">
                    <a:moveTo>
                      <a:pt x="368" y="215"/>
                    </a:moveTo>
                    <a:cubicBezTo>
                      <a:pt x="412" y="224"/>
                      <a:pt x="483" y="238"/>
                      <a:pt x="524" y="237"/>
                    </a:cubicBezTo>
                    <a:cubicBezTo>
                      <a:pt x="565" y="236"/>
                      <a:pt x="644" y="234"/>
                      <a:pt x="615" y="206"/>
                    </a:cubicBezTo>
                    <a:cubicBezTo>
                      <a:pt x="634" y="174"/>
                      <a:pt x="524" y="118"/>
                      <a:pt x="353" y="69"/>
                    </a:cubicBezTo>
                    <a:cubicBezTo>
                      <a:pt x="183" y="20"/>
                      <a:pt x="51" y="0"/>
                      <a:pt x="32" y="33"/>
                    </a:cubicBezTo>
                    <a:cubicBezTo>
                      <a:pt x="0" y="46"/>
                      <a:pt x="69" y="91"/>
                      <a:pt x="97" y="112"/>
                    </a:cubicBezTo>
                    <a:cubicBezTo>
                      <a:pt x="127" y="135"/>
                      <a:pt x="193" y="160"/>
                      <a:pt x="214" y="17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43" name="Object 27"/>
                <p:cNvSpPr txBox="1"/>
                <p:nvPr/>
              </p:nvSpPr>
              <p:spPr bwMode="auto">
                <a:xfrm>
                  <a:off x="3102" y="3368"/>
                  <a:ext cx="472" cy="2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4843" name="Object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02" y="3368"/>
                  <a:ext cx="472" cy="259"/>
                </a:xfrm>
                <a:prstGeom prst="rect">
                  <a:avLst/>
                </a:prstGeom>
                <a:blipFill>
                  <a:blip r:embed="rId4"/>
                  <a:stretch>
                    <a:fillRect l="-4065" r="-4878" b="-11940"/>
                  </a:stretch>
                </a:blipFill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862" name="Group 46"/>
            <p:cNvGrpSpPr>
              <a:grpSpLocks/>
            </p:cNvGrpSpPr>
            <p:nvPr/>
          </p:nvGrpSpPr>
          <p:grpSpPr bwMode="auto">
            <a:xfrm rot="8309164">
              <a:off x="2028" y="2914"/>
              <a:ext cx="52" cy="545"/>
              <a:chOff x="4010" y="2069"/>
              <a:chExt cx="52" cy="545"/>
            </a:xfrm>
          </p:grpSpPr>
          <p:sp>
            <p:nvSpPr>
              <p:cNvPr id="34863" name="Freeform 47"/>
              <p:cNvSpPr>
                <a:spLocks/>
              </p:cNvSpPr>
              <p:nvPr/>
            </p:nvSpPr>
            <p:spPr bwMode="auto">
              <a:xfrm rot="16200000" flipH="1">
                <a:off x="3975" y="2108"/>
                <a:ext cx="125" cy="48"/>
              </a:xfrm>
              <a:custGeom>
                <a:avLst/>
                <a:gdLst/>
                <a:ahLst/>
                <a:cxnLst>
                  <a:cxn ang="0">
                    <a:pos x="511" y="44"/>
                  </a:cxn>
                  <a:cxn ang="0">
                    <a:pos x="468" y="16"/>
                  </a:cxn>
                  <a:cxn ang="0">
                    <a:pos x="409" y="0"/>
                  </a:cxn>
                  <a:cxn ang="0">
                    <a:pos x="350" y="16"/>
                  </a:cxn>
                  <a:cxn ang="0">
                    <a:pos x="314" y="43"/>
                  </a:cxn>
                  <a:cxn ang="0">
                    <a:pos x="274" y="72"/>
                  </a:cxn>
                  <a:cxn ang="0">
                    <a:pos x="212" y="91"/>
                  </a:cxn>
                  <a:cxn ang="0">
                    <a:pos x="120" y="58"/>
                  </a:cxn>
                  <a:cxn ang="0">
                    <a:pos x="0" y="52"/>
                  </a:cxn>
                </a:cxnLst>
                <a:rect l="0" t="0" r="r" b="b"/>
                <a:pathLst>
                  <a:path w="511" h="93">
                    <a:moveTo>
                      <a:pt x="511" y="44"/>
                    </a:moveTo>
                    <a:cubicBezTo>
                      <a:pt x="504" y="39"/>
                      <a:pt x="486" y="23"/>
                      <a:pt x="468" y="16"/>
                    </a:cubicBezTo>
                    <a:cubicBezTo>
                      <a:pt x="451" y="8"/>
                      <a:pt x="429" y="0"/>
                      <a:pt x="409" y="0"/>
                    </a:cubicBezTo>
                    <a:cubicBezTo>
                      <a:pt x="390" y="0"/>
                      <a:pt x="365" y="9"/>
                      <a:pt x="350" y="16"/>
                    </a:cubicBezTo>
                    <a:cubicBezTo>
                      <a:pt x="334" y="23"/>
                      <a:pt x="327" y="34"/>
                      <a:pt x="314" y="43"/>
                    </a:cubicBezTo>
                    <a:cubicBezTo>
                      <a:pt x="301" y="53"/>
                      <a:pt x="291" y="64"/>
                      <a:pt x="274" y="72"/>
                    </a:cubicBezTo>
                    <a:cubicBezTo>
                      <a:pt x="256" y="80"/>
                      <a:pt x="238" y="93"/>
                      <a:pt x="212" y="91"/>
                    </a:cubicBezTo>
                    <a:cubicBezTo>
                      <a:pt x="186" y="89"/>
                      <a:pt x="155" y="64"/>
                      <a:pt x="120" y="58"/>
                    </a:cubicBezTo>
                    <a:cubicBezTo>
                      <a:pt x="85" y="52"/>
                      <a:pt x="25" y="53"/>
                      <a:pt x="0" y="52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64" name="Freeform 48"/>
              <p:cNvSpPr>
                <a:spLocks/>
              </p:cNvSpPr>
              <p:nvPr/>
            </p:nvSpPr>
            <p:spPr bwMode="auto">
              <a:xfrm rot="16200000" flipH="1">
                <a:off x="3986" y="2222"/>
                <a:ext cx="103" cy="47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65" name="Freeform 49"/>
              <p:cNvSpPr>
                <a:spLocks/>
              </p:cNvSpPr>
              <p:nvPr/>
            </p:nvSpPr>
            <p:spPr bwMode="auto">
              <a:xfrm rot="16200000" flipH="1">
                <a:off x="3987" y="2325"/>
                <a:ext cx="101" cy="47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66" name="Freeform 50"/>
              <p:cNvSpPr>
                <a:spLocks/>
              </p:cNvSpPr>
              <p:nvPr/>
            </p:nvSpPr>
            <p:spPr bwMode="auto">
              <a:xfrm>
                <a:off x="4010" y="2398"/>
                <a:ext cx="49" cy="216"/>
              </a:xfrm>
              <a:custGeom>
                <a:avLst/>
                <a:gdLst/>
                <a:ahLst/>
                <a:cxnLst>
                  <a:cxn ang="0">
                    <a:pos x="29" y="186"/>
                  </a:cxn>
                  <a:cxn ang="0">
                    <a:pos x="30" y="106"/>
                  </a:cxn>
                  <a:cxn ang="0">
                    <a:pos x="3" y="76"/>
                  </a:cxn>
                  <a:cxn ang="0">
                    <a:pos x="11" y="61"/>
                  </a:cxn>
                  <a:cxn ang="0">
                    <a:pos x="26" y="52"/>
                  </a:cxn>
                  <a:cxn ang="0">
                    <a:pos x="40" y="42"/>
                  </a:cxn>
                  <a:cxn ang="0">
                    <a:pos x="50" y="28"/>
                  </a:cxn>
                  <a:cxn ang="0">
                    <a:pos x="40" y="11"/>
                  </a:cxn>
                  <a:cxn ang="0">
                    <a:pos x="26" y="0"/>
                  </a:cxn>
                </a:cxnLst>
                <a:rect l="0" t="0" r="r" b="b"/>
                <a:pathLst>
                  <a:path w="50" h="186">
                    <a:moveTo>
                      <a:pt x="29" y="186"/>
                    </a:moveTo>
                    <a:cubicBezTo>
                      <a:pt x="29" y="173"/>
                      <a:pt x="34" y="124"/>
                      <a:pt x="30" y="106"/>
                    </a:cubicBezTo>
                    <a:cubicBezTo>
                      <a:pt x="26" y="88"/>
                      <a:pt x="6" y="83"/>
                      <a:pt x="3" y="76"/>
                    </a:cubicBezTo>
                    <a:cubicBezTo>
                      <a:pt x="0" y="69"/>
                      <a:pt x="8" y="65"/>
                      <a:pt x="11" y="61"/>
                    </a:cubicBezTo>
                    <a:cubicBezTo>
                      <a:pt x="16" y="58"/>
                      <a:pt x="21" y="55"/>
                      <a:pt x="26" y="52"/>
                    </a:cubicBezTo>
                    <a:cubicBezTo>
                      <a:pt x="30" y="50"/>
                      <a:pt x="37" y="47"/>
                      <a:pt x="40" y="42"/>
                    </a:cubicBezTo>
                    <a:cubicBezTo>
                      <a:pt x="44" y="39"/>
                      <a:pt x="50" y="33"/>
                      <a:pt x="50" y="28"/>
                    </a:cubicBezTo>
                    <a:cubicBezTo>
                      <a:pt x="50" y="23"/>
                      <a:pt x="44" y="15"/>
                      <a:pt x="40" y="11"/>
                    </a:cubicBezTo>
                    <a:cubicBezTo>
                      <a:pt x="37" y="7"/>
                      <a:pt x="29" y="2"/>
                      <a:pt x="26" y="0"/>
                    </a:cubicBezTo>
                  </a:path>
                </a:pathLst>
              </a:custGeom>
              <a:noFill/>
              <a:ln w="22225" cap="flat" cmpd="sng">
                <a:solidFill>
                  <a:srgbClr val="0033CC"/>
                </a:solidFill>
                <a:prstDash val="solid"/>
                <a:round/>
                <a:headEnd type="stealth" w="lg" len="lg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4867" name="Group 51"/>
            <p:cNvGrpSpPr>
              <a:grpSpLocks/>
            </p:cNvGrpSpPr>
            <p:nvPr/>
          </p:nvGrpSpPr>
          <p:grpSpPr bwMode="auto">
            <a:xfrm rot="19109165">
              <a:off x="2562" y="3566"/>
              <a:ext cx="52" cy="545"/>
              <a:chOff x="4010" y="2069"/>
              <a:chExt cx="52" cy="545"/>
            </a:xfrm>
          </p:grpSpPr>
          <p:sp>
            <p:nvSpPr>
              <p:cNvPr id="34868" name="Freeform 52"/>
              <p:cNvSpPr>
                <a:spLocks/>
              </p:cNvSpPr>
              <p:nvPr/>
            </p:nvSpPr>
            <p:spPr bwMode="auto">
              <a:xfrm rot="16200000" flipH="1">
                <a:off x="3975" y="2108"/>
                <a:ext cx="125" cy="48"/>
              </a:xfrm>
              <a:custGeom>
                <a:avLst/>
                <a:gdLst/>
                <a:ahLst/>
                <a:cxnLst>
                  <a:cxn ang="0">
                    <a:pos x="511" y="44"/>
                  </a:cxn>
                  <a:cxn ang="0">
                    <a:pos x="468" y="16"/>
                  </a:cxn>
                  <a:cxn ang="0">
                    <a:pos x="409" y="0"/>
                  </a:cxn>
                  <a:cxn ang="0">
                    <a:pos x="350" y="16"/>
                  </a:cxn>
                  <a:cxn ang="0">
                    <a:pos x="314" y="43"/>
                  </a:cxn>
                  <a:cxn ang="0">
                    <a:pos x="274" y="72"/>
                  </a:cxn>
                  <a:cxn ang="0">
                    <a:pos x="212" y="91"/>
                  </a:cxn>
                  <a:cxn ang="0">
                    <a:pos x="120" y="58"/>
                  </a:cxn>
                  <a:cxn ang="0">
                    <a:pos x="0" y="52"/>
                  </a:cxn>
                </a:cxnLst>
                <a:rect l="0" t="0" r="r" b="b"/>
                <a:pathLst>
                  <a:path w="511" h="93">
                    <a:moveTo>
                      <a:pt x="511" y="44"/>
                    </a:moveTo>
                    <a:cubicBezTo>
                      <a:pt x="504" y="39"/>
                      <a:pt x="486" y="23"/>
                      <a:pt x="468" y="16"/>
                    </a:cubicBezTo>
                    <a:cubicBezTo>
                      <a:pt x="451" y="8"/>
                      <a:pt x="429" y="0"/>
                      <a:pt x="409" y="0"/>
                    </a:cubicBezTo>
                    <a:cubicBezTo>
                      <a:pt x="390" y="0"/>
                      <a:pt x="365" y="9"/>
                      <a:pt x="350" y="16"/>
                    </a:cubicBezTo>
                    <a:cubicBezTo>
                      <a:pt x="334" y="23"/>
                      <a:pt x="327" y="34"/>
                      <a:pt x="314" y="43"/>
                    </a:cubicBezTo>
                    <a:cubicBezTo>
                      <a:pt x="301" y="53"/>
                      <a:pt x="291" y="64"/>
                      <a:pt x="274" y="72"/>
                    </a:cubicBezTo>
                    <a:cubicBezTo>
                      <a:pt x="256" y="80"/>
                      <a:pt x="238" y="93"/>
                      <a:pt x="212" y="91"/>
                    </a:cubicBezTo>
                    <a:cubicBezTo>
                      <a:pt x="186" y="89"/>
                      <a:pt x="155" y="64"/>
                      <a:pt x="120" y="58"/>
                    </a:cubicBezTo>
                    <a:cubicBezTo>
                      <a:pt x="85" y="52"/>
                      <a:pt x="25" y="53"/>
                      <a:pt x="0" y="52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69" name="Freeform 53"/>
              <p:cNvSpPr>
                <a:spLocks/>
              </p:cNvSpPr>
              <p:nvPr/>
            </p:nvSpPr>
            <p:spPr bwMode="auto">
              <a:xfrm rot="16200000" flipH="1">
                <a:off x="3986" y="2222"/>
                <a:ext cx="103" cy="47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70" name="Freeform 54"/>
              <p:cNvSpPr>
                <a:spLocks/>
              </p:cNvSpPr>
              <p:nvPr/>
            </p:nvSpPr>
            <p:spPr bwMode="auto">
              <a:xfrm rot="16200000" flipH="1">
                <a:off x="3987" y="2325"/>
                <a:ext cx="101" cy="47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71" name="Freeform 55"/>
              <p:cNvSpPr>
                <a:spLocks/>
              </p:cNvSpPr>
              <p:nvPr/>
            </p:nvSpPr>
            <p:spPr bwMode="auto">
              <a:xfrm>
                <a:off x="4010" y="2398"/>
                <a:ext cx="49" cy="216"/>
              </a:xfrm>
              <a:custGeom>
                <a:avLst/>
                <a:gdLst/>
                <a:ahLst/>
                <a:cxnLst>
                  <a:cxn ang="0">
                    <a:pos x="29" y="186"/>
                  </a:cxn>
                  <a:cxn ang="0">
                    <a:pos x="30" y="106"/>
                  </a:cxn>
                  <a:cxn ang="0">
                    <a:pos x="3" y="76"/>
                  </a:cxn>
                  <a:cxn ang="0">
                    <a:pos x="11" y="61"/>
                  </a:cxn>
                  <a:cxn ang="0">
                    <a:pos x="26" y="52"/>
                  </a:cxn>
                  <a:cxn ang="0">
                    <a:pos x="40" y="42"/>
                  </a:cxn>
                  <a:cxn ang="0">
                    <a:pos x="50" y="28"/>
                  </a:cxn>
                  <a:cxn ang="0">
                    <a:pos x="40" y="11"/>
                  </a:cxn>
                  <a:cxn ang="0">
                    <a:pos x="26" y="0"/>
                  </a:cxn>
                </a:cxnLst>
                <a:rect l="0" t="0" r="r" b="b"/>
                <a:pathLst>
                  <a:path w="50" h="186">
                    <a:moveTo>
                      <a:pt x="29" y="186"/>
                    </a:moveTo>
                    <a:cubicBezTo>
                      <a:pt x="29" y="173"/>
                      <a:pt x="34" y="124"/>
                      <a:pt x="30" y="106"/>
                    </a:cubicBezTo>
                    <a:cubicBezTo>
                      <a:pt x="26" y="88"/>
                      <a:pt x="6" y="83"/>
                      <a:pt x="3" y="76"/>
                    </a:cubicBezTo>
                    <a:cubicBezTo>
                      <a:pt x="0" y="69"/>
                      <a:pt x="8" y="65"/>
                      <a:pt x="11" y="61"/>
                    </a:cubicBezTo>
                    <a:cubicBezTo>
                      <a:pt x="16" y="58"/>
                      <a:pt x="21" y="55"/>
                      <a:pt x="26" y="52"/>
                    </a:cubicBezTo>
                    <a:cubicBezTo>
                      <a:pt x="30" y="50"/>
                      <a:pt x="37" y="47"/>
                      <a:pt x="40" y="42"/>
                    </a:cubicBezTo>
                    <a:cubicBezTo>
                      <a:pt x="44" y="39"/>
                      <a:pt x="50" y="33"/>
                      <a:pt x="50" y="28"/>
                    </a:cubicBezTo>
                    <a:cubicBezTo>
                      <a:pt x="50" y="23"/>
                      <a:pt x="44" y="15"/>
                      <a:pt x="40" y="11"/>
                    </a:cubicBezTo>
                    <a:cubicBezTo>
                      <a:pt x="37" y="7"/>
                      <a:pt x="29" y="2"/>
                      <a:pt x="26" y="0"/>
                    </a:cubicBezTo>
                  </a:path>
                </a:pathLst>
              </a:custGeom>
              <a:noFill/>
              <a:ln w="22225" cap="flat" cmpd="sng">
                <a:solidFill>
                  <a:srgbClr val="0033CC"/>
                </a:solidFill>
                <a:prstDash val="solid"/>
                <a:round/>
                <a:headEnd type="stealth" w="lg" len="lg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4872" name="Group 56"/>
            <p:cNvGrpSpPr>
              <a:grpSpLocks/>
            </p:cNvGrpSpPr>
            <p:nvPr/>
          </p:nvGrpSpPr>
          <p:grpSpPr bwMode="auto">
            <a:xfrm rot="13709164">
              <a:off x="2612" y="2968"/>
              <a:ext cx="52" cy="545"/>
              <a:chOff x="4010" y="2069"/>
              <a:chExt cx="52" cy="545"/>
            </a:xfrm>
          </p:grpSpPr>
          <p:sp>
            <p:nvSpPr>
              <p:cNvPr id="34873" name="Freeform 57"/>
              <p:cNvSpPr>
                <a:spLocks/>
              </p:cNvSpPr>
              <p:nvPr/>
            </p:nvSpPr>
            <p:spPr bwMode="auto">
              <a:xfrm rot="16200000" flipH="1">
                <a:off x="3975" y="2108"/>
                <a:ext cx="125" cy="48"/>
              </a:xfrm>
              <a:custGeom>
                <a:avLst/>
                <a:gdLst/>
                <a:ahLst/>
                <a:cxnLst>
                  <a:cxn ang="0">
                    <a:pos x="511" y="44"/>
                  </a:cxn>
                  <a:cxn ang="0">
                    <a:pos x="468" y="16"/>
                  </a:cxn>
                  <a:cxn ang="0">
                    <a:pos x="409" y="0"/>
                  </a:cxn>
                  <a:cxn ang="0">
                    <a:pos x="350" y="16"/>
                  </a:cxn>
                  <a:cxn ang="0">
                    <a:pos x="314" y="43"/>
                  </a:cxn>
                  <a:cxn ang="0">
                    <a:pos x="274" y="72"/>
                  </a:cxn>
                  <a:cxn ang="0">
                    <a:pos x="212" y="91"/>
                  </a:cxn>
                  <a:cxn ang="0">
                    <a:pos x="120" y="58"/>
                  </a:cxn>
                  <a:cxn ang="0">
                    <a:pos x="0" y="52"/>
                  </a:cxn>
                </a:cxnLst>
                <a:rect l="0" t="0" r="r" b="b"/>
                <a:pathLst>
                  <a:path w="511" h="93">
                    <a:moveTo>
                      <a:pt x="511" y="44"/>
                    </a:moveTo>
                    <a:cubicBezTo>
                      <a:pt x="504" y="39"/>
                      <a:pt x="486" y="23"/>
                      <a:pt x="468" y="16"/>
                    </a:cubicBezTo>
                    <a:cubicBezTo>
                      <a:pt x="451" y="8"/>
                      <a:pt x="429" y="0"/>
                      <a:pt x="409" y="0"/>
                    </a:cubicBezTo>
                    <a:cubicBezTo>
                      <a:pt x="390" y="0"/>
                      <a:pt x="365" y="9"/>
                      <a:pt x="350" y="16"/>
                    </a:cubicBezTo>
                    <a:cubicBezTo>
                      <a:pt x="334" y="23"/>
                      <a:pt x="327" y="34"/>
                      <a:pt x="314" y="43"/>
                    </a:cubicBezTo>
                    <a:cubicBezTo>
                      <a:pt x="301" y="53"/>
                      <a:pt x="291" y="64"/>
                      <a:pt x="274" y="72"/>
                    </a:cubicBezTo>
                    <a:cubicBezTo>
                      <a:pt x="256" y="80"/>
                      <a:pt x="238" y="93"/>
                      <a:pt x="212" y="91"/>
                    </a:cubicBezTo>
                    <a:cubicBezTo>
                      <a:pt x="186" y="89"/>
                      <a:pt x="155" y="64"/>
                      <a:pt x="120" y="58"/>
                    </a:cubicBezTo>
                    <a:cubicBezTo>
                      <a:pt x="85" y="52"/>
                      <a:pt x="25" y="53"/>
                      <a:pt x="0" y="52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74" name="Freeform 58"/>
              <p:cNvSpPr>
                <a:spLocks/>
              </p:cNvSpPr>
              <p:nvPr/>
            </p:nvSpPr>
            <p:spPr bwMode="auto">
              <a:xfrm rot="16200000" flipH="1">
                <a:off x="3986" y="2222"/>
                <a:ext cx="103" cy="47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75" name="Freeform 59"/>
              <p:cNvSpPr>
                <a:spLocks/>
              </p:cNvSpPr>
              <p:nvPr/>
            </p:nvSpPr>
            <p:spPr bwMode="auto">
              <a:xfrm rot="16200000" flipH="1">
                <a:off x="3987" y="2325"/>
                <a:ext cx="101" cy="47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76" name="Freeform 60"/>
              <p:cNvSpPr>
                <a:spLocks/>
              </p:cNvSpPr>
              <p:nvPr/>
            </p:nvSpPr>
            <p:spPr bwMode="auto">
              <a:xfrm>
                <a:off x="4010" y="2398"/>
                <a:ext cx="49" cy="216"/>
              </a:xfrm>
              <a:custGeom>
                <a:avLst/>
                <a:gdLst/>
                <a:ahLst/>
                <a:cxnLst>
                  <a:cxn ang="0">
                    <a:pos x="29" y="186"/>
                  </a:cxn>
                  <a:cxn ang="0">
                    <a:pos x="30" y="106"/>
                  </a:cxn>
                  <a:cxn ang="0">
                    <a:pos x="3" y="76"/>
                  </a:cxn>
                  <a:cxn ang="0">
                    <a:pos x="11" y="61"/>
                  </a:cxn>
                  <a:cxn ang="0">
                    <a:pos x="26" y="52"/>
                  </a:cxn>
                  <a:cxn ang="0">
                    <a:pos x="40" y="42"/>
                  </a:cxn>
                  <a:cxn ang="0">
                    <a:pos x="50" y="28"/>
                  </a:cxn>
                  <a:cxn ang="0">
                    <a:pos x="40" y="11"/>
                  </a:cxn>
                  <a:cxn ang="0">
                    <a:pos x="26" y="0"/>
                  </a:cxn>
                </a:cxnLst>
                <a:rect l="0" t="0" r="r" b="b"/>
                <a:pathLst>
                  <a:path w="50" h="186">
                    <a:moveTo>
                      <a:pt x="29" y="186"/>
                    </a:moveTo>
                    <a:cubicBezTo>
                      <a:pt x="29" y="173"/>
                      <a:pt x="34" y="124"/>
                      <a:pt x="30" y="106"/>
                    </a:cubicBezTo>
                    <a:cubicBezTo>
                      <a:pt x="26" y="88"/>
                      <a:pt x="6" y="83"/>
                      <a:pt x="3" y="76"/>
                    </a:cubicBezTo>
                    <a:cubicBezTo>
                      <a:pt x="0" y="69"/>
                      <a:pt x="8" y="65"/>
                      <a:pt x="11" y="61"/>
                    </a:cubicBezTo>
                    <a:cubicBezTo>
                      <a:pt x="16" y="58"/>
                      <a:pt x="21" y="55"/>
                      <a:pt x="26" y="52"/>
                    </a:cubicBezTo>
                    <a:cubicBezTo>
                      <a:pt x="30" y="50"/>
                      <a:pt x="37" y="47"/>
                      <a:pt x="40" y="42"/>
                    </a:cubicBezTo>
                    <a:cubicBezTo>
                      <a:pt x="44" y="39"/>
                      <a:pt x="50" y="33"/>
                      <a:pt x="50" y="28"/>
                    </a:cubicBezTo>
                    <a:cubicBezTo>
                      <a:pt x="50" y="23"/>
                      <a:pt x="44" y="15"/>
                      <a:pt x="40" y="11"/>
                    </a:cubicBezTo>
                    <a:cubicBezTo>
                      <a:pt x="37" y="7"/>
                      <a:pt x="29" y="2"/>
                      <a:pt x="26" y="0"/>
                    </a:cubicBezTo>
                  </a:path>
                </a:pathLst>
              </a:custGeom>
              <a:noFill/>
              <a:ln w="22225" cap="flat" cmpd="sng">
                <a:solidFill>
                  <a:srgbClr val="0033CC"/>
                </a:solidFill>
                <a:prstDash val="solid"/>
                <a:round/>
                <a:headEnd type="stealth" w="lg" len="lg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4877" name="Group 61"/>
            <p:cNvGrpSpPr>
              <a:grpSpLocks/>
            </p:cNvGrpSpPr>
            <p:nvPr/>
          </p:nvGrpSpPr>
          <p:grpSpPr bwMode="auto">
            <a:xfrm rot="24509165">
              <a:off x="2008" y="3535"/>
              <a:ext cx="52" cy="545"/>
              <a:chOff x="4010" y="2069"/>
              <a:chExt cx="52" cy="545"/>
            </a:xfrm>
          </p:grpSpPr>
          <p:sp>
            <p:nvSpPr>
              <p:cNvPr id="34878" name="Freeform 62"/>
              <p:cNvSpPr>
                <a:spLocks/>
              </p:cNvSpPr>
              <p:nvPr/>
            </p:nvSpPr>
            <p:spPr bwMode="auto">
              <a:xfrm rot="16200000" flipH="1">
                <a:off x="3975" y="2108"/>
                <a:ext cx="125" cy="48"/>
              </a:xfrm>
              <a:custGeom>
                <a:avLst/>
                <a:gdLst/>
                <a:ahLst/>
                <a:cxnLst>
                  <a:cxn ang="0">
                    <a:pos x="511" y="44"/>
                  </a:cxn>
                  <a:cxn ang="0">
                    <a:pos x="468" y="16"/>
                  </a:cxn>
                  <a:cxn ang="0">
                    <a:pos x="409" y="0"/>
                  </a:cxn>
                  <a:cxn ang="0">
                    <a:pos x="350" y="16"/>
                  </a:cxn>
                  <a:cxn ang="0">
                    <a:pos x="314" y="43"/>
                  </a:cxn>
                  <a:cxn ang="0">
                    <a:pos x="274" y="72"/>
                  </a:cxn>
                  <a:cxn ang="0">
                    <a:pos x="212" y="91"/>
                  </a:cxn>
                  <a:cxn ang="0">
                    <a:pos x="120" y="58"/>
                  </a:cxn>
                  <a:cxn ang="0">
                    <a:pos x="0" y="52"/>
                  </a:cxn>
                </a:cxnLst>
                <a:rect l="0" t="0" r="r" b="b"/>
                <a:pathLst>
                  <a:path w="511" h="93">
                    <a:moveTo>
                      <a:pt x="511" y="44"/>
                    </a:moveTo>
                    <a:cubicBezTo>
                      <a:pt x="504" y="39"/>
                      <a:pt x="486" y="23"/>
                      <a:pt x="468" y="16"/>
                    </a:cubicBezTo>
                    <a:cubicBezTo>
                      <a:pt x="451" y="8"/>
                      <a:pt x="429" y="0"/>
                      <a:pt x="409" y="0"/>
                    </a:cubicBezTo>
                    <a:cubicBezTo>
                      <a:pt x="390" y="0"/>
                      <a:pt x="365" y="9"/>
                      <a:pt x="350" y="16"/>
                    </a:cubicBezTo>
                    <a:cubicBezTo>
                      <a:pt x="334" y="23"/>
                      <a:pt x="327" y="34"/>
                      <a:pt x="314" y="43"/>
                    </a:cubicBezTo>
                    <a:cubicBezTo>
                      <a:pt x="301" y="53"/>
                      <a:pt x="291" y="64"/>
                      <a:pt x="274" y="72"/>
                    </a:cubicBezTo>
                    <a:cubicBezTo>
                      <a:pt x="256" y="80"/>
                      <a:pt x="238" y="93"/>
                      <a:pt x="212" y="91"/>
                    </a:cubicBezTo>
                    <a:cubicBezTo>
                      <a:pt x="186" y="89"/>
                      <a:pt x="155" y="64"/>
                      <a:pt x="120" y="58"/>
                    </a:cubicBezTo>
                    <a:cubicBezTo>
                      <a:pt x="85" y="52"/>
                      <a:pt x="25" y="53"/>
                      <a:pt x="0" y="52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 type="none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79" name="Freeform 63"/>
              <p:cNvSpPr>
                <a:spLocks/>
              </p:cNvSpPr>
              <p:nvPr/>
            </p:nvSpPr>
            <p:spPr bwMode="auto">
              <a:xfrm rot="16200000" flipH="1">
                <a:off x="3986" y="2222"/>
                <a:ext cx="103" cy="47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80" name="Freeform 64"/>
              <p:cNvSpPr>
                <a:spLocks/>
              </p:cNvSpPr>
              <p:nvPr/>
            </p:nvSpPr>
            <p:spPr bwMode="auto">
              <a:xfrm rot="16200000" flipH="1">
                <a:off x="3987" y="2325"/>
                <a:ext cx="101" cy="47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81" name="Freeform 65"/>
              <p:cNvSpPr>
                <a:spLocks/>
              </p:cNvSpPr>
              <p:nvPr/>
            </p:nvSpPr>
            <p:spPr bwMode="auto">
              <a:xfrm>
                <a:off x="4010" y="2398"/>
                <a:ext cx="49" cy="216"/>
              </a:xfrm>
              <a:custGeom>
                <a:avLst/>
                <a:gdLst/>
                <a:ahLst/>
                <a:cxnLst>
                  <a:cxn ang="0">
                    <a:pos x="29" y="186"/>
                  </a:cxn>
                  <a:cxn ang="0">
                    <a:pos x="30" y="106"/>
                  </a:cxn>
                  <a:cxn ang="0">
                    <a:pos x="3" y="76"/>
                  </a:cxn>
                  <a:cxn ang="0">
                    <a:pos x="11" y="61"/>
                  </a:cxn>
                  <a:cxn ang="0">
                    <a:pos x="26" y="52"/>
                  </a:cxn>
                  <a:cxn ang="0">
                    <a:pos x="40" y="42"/>
                  </a:cxn>
                  <a:cxn ang="0">
                    <a:pos x="50" y="28"/>
                  </a:cxn>
                  <a:cxn ang="0">
                    <a:pos x="40" y="11"/>
                  </a:cxn>
                  <a:cxn ang="0">
                    <a:pos x="26" y="0"/>
                  </a:cxn>
                </a:cxnLst>
                <a:rect l="0" t="0" r="r" b="b"/>
                <a:pathLst>
                  <a:path w="50" h="186">
                    <a:moveTo>
                      <a:pt x="29" y="186"/>
                    </a:moveTo>
                    <a:cubicBezTo>
                      <a:pt x="29" y="173"/>
                      <a:pt x="34" y="124"/>
                      <a:pt x="30" y="106"/>
                    </a:cubicBezTo>
                    <a:cubicBezTo>
                      <a:pt x="26" y="88"/>
                      <a:pt x="6" y="83"/>
                      <a:pt x="3" y="76"/>
                    </a:cubicBezTo>
                    <a:cubicBezTo>
                      <a:pt x="0" y="69"/>
                      <a:pt x="8" y="65"/>
                      <a:pt x="11" y="61"/>
                    </a:cubicBezTo>
                    <a:cubicBezTo>
                      <a:pt x="16" y="58"/>
                      <a:pt x="21" y="55"/>
                      <a:pt x="26" y="52"/>
                    </a:cubicBezTo>
                    <a:cubicBezTo>
                      <a:pt x="30" y="50"/>
                      <a:pt x="37" y="47"/>
                      <a:pt x="40" y="42"/>
                    </a:cubicBezTo>
                    <a:cubicBezTo>
                      <a:pt x="44" y="39"/>
                      <a:pt x="50" y="33"/>
                      <a:pt x="50" y="28"/>
                    </a:cubicBezTo>
                    <a:cubicBezTo>
                      <a:pt x="50" y="23"/>
                      <a:pt x="44" y="15"/>
                      <a:pt x="40" y="11"/>
                    </a:cubicBezTo>
                    <a:cubicBezTo>
                      <a:pt x="37" y="7"/>
                      <a:pt x="29" y="2"/>
                      <a:pt x="26" y="0"/>
                    </a:cubicBezTo>
                  </a:path>
                </a:pathLst>
              </a:custGeom>
              <a:noFill/>
              <a:ln w="22225" cap="flat" cmpd="sng">
                <a:solidFill>
                  <a:srgbClr val="0033CC"/>
                </a:solidFill>
                <a:prstDash val="solid"/>
                <a:round/>
                <a:headEnd type="stealth" w="lg" len="lg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4882" name="AutoShape 66"/>
            <p:cNvSpPr>
              <a:spLocks noChangeArrowheads="1"/>
            </p:cNvSpPr>
            <p:nvPr/>
          </p:nvSpPr>
          <p:spPr bwMode="auto">
            <a:xfrm>
              <a:off x="1111" y="3067"/>
              <a:ext cx="2964" cy="862"/>
            </a:xfrm>
            <a:prstGeom prst="notchedRightArrow">
              <a:avLst>
                <a:gd name="adj1" fmla="val 50000"/>
                <a:gd name="adj2" fmla="val 85963"/>
              </a:avLst>
            </a:prstGeom>
            <a:noFill/>
            <a:ln w="22225">
              <a:solidFill>
                <a:srgbClr val="0033CC"/>
              </a:solidFill>
              <a:miter lim="800000"/>
              <a:headEnd type="none" w="lg" len="lg"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9" name="Rectangle 60">
            <a:extLst>
              <a:ext uri="{FF2B5EF4-FFF2-40B4-BE49-F238E27FC236}">
                <a16:creationId xmlns:a16="http://schemas.microsoft.com/office/drawing/2014/main" xmlns="" id="{99A065B2-A1EF-4D71-AF95-C7E1B6E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903" y="9433"/>
            <a:ext cx="3886385" cy="584775"/>
          </a:xfrm>
          <a:prstGeom prst="rect">
            <a:avLst/>
          </a:prstGeom>
          <a:noFill/>
          <a:ln w="22225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Photon scattering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8FB5E8-84CF-4841-8A79-1665BB760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306" y="3937980"/>
            <a:ext cx="4285148" cy="28496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816064C-E144-4EB9-A807-F94B3AF16D93}"/>
              </a:ext>
            </a:extLst>
          </p:cNvPr>
          <p:cNvGrpSpPr/>
          <p:nvPr/>
        </p:nvGrpSpPr>
        <p:grpSpPr>
          <a:xfrm>
            <a:off x="1560378" y="3892004"/>
            <a:ext cx="4387272" cy="2895600"/>
            <a:chOff x="36378" y="3892004"/>
            <a:chExt cx="4387272" cy="289560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xmlns="" id="{038BD369-3B26-40D5-89B4-FEA66CA69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78" y="3892004"/>
              <a:ext cx="4387272" cy="28956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4F9E463-E20A-4F65-A182-F6B135E4D8EC}"/>
                </a:ext>
              </a:extLst>
            </p:cNvPr>
            <p:cNvSpPr txBox="1"/>
            <p:nvPr/>
          </p:nvSpPr>
          <p:spPr>
            <a:xfrm>
              <a:off x="1044577" y="5557811"/>
              <a:ext cx="1347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7030A0"/>
                  </a:solidFill>
                </a:rPr>
                <a:t>Linear in s</a:t>
              </a:r>
            </a:p>
          </p:txBody>
        </p:sp>
        <p:cxnSp>
          <p:nvCxnSpPr>
            <p:cNvPr id="6" name="Connector: Curved 5">
              <a:extLst>
                <a:ext uri="{FF2B5EF4-FFF2-40B4-BE49-F238E27FC236}">
                  <a16:creationId xmlns:a16="http://schemas.microsoft.com/office/drawing/2014/main" xmlns="" id="{EF3D7BAC-937C-44F0-93EB-0770B42F1C1C}"/>
                </a:ext>
              </a:extLst>
            </p:cNvPr>
            <p:cNvCxnSpPr/>
            <p:nvPr/>
          </p:nvCxnSpPr>
          <p:spPr>
            <a:xfrm rot="10800000" flipV="1">
              <a:off x="642852" y="5757565"/>
              <a:ext cx="387927" cy="219456"/>
            </a:xfrm>
            <a:prstGeom prst="curvedConnector3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E4DC6FE9-CBBA-437C-8A68-86D0E59E9B88}"/>
                </a:ext>
              </a:extLst>
            </p:cNvPr>
            <p:cNvSpPr txBox="1"/>
            <p:nvPr/>
          </p:nvSpPr>
          <p:spPr>
            <a:xfrm>
              <a:off x="2592923" y="4664447"/>
              <a:ext cx="1347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7030A0"/>
                  </a:solidFill>
                </a:rPr>
                <a:t>Saturating</a:t>
              </a:r>
            </a:p>
          </p:txBody>
        </p:sp>
        <p:cxnSp>
          <p:nvCxnSpPr>
            <p:cNvPr id="61" name="Connector: Curved 60">
              <a:extLst>
                <a:ext uri="{FF2B5EF4-FFF2-40B4-BE49-F238E27FC236}">
                  <a16:creationId xmlns:a16="http://schemas.microsoft.com/office/drawing/2014/main" xmlns="" id="{DF1B73E5-A2AC-44B5-B028-91042CD8CC4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3097459" y="4354447"/>
              <a:ext cx="411411" cy="280340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10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1857448" y="4439541"/>
            <a:ext cx="1722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dirty="0"/>
              <a:t>How big is that?</a:t>
            </a:r>
          </a:p>
        </p:txBody>
      </p:sp>
      <p:sp>
        <p:nvSpPr>
          <p:cNvPr id="51" name="Rectangle 4"/>
          <p:cNvSpPr>
            <a:spLocks noChangeArrowheads="1"/>
          </p:cNvSpPr>
          <p:nvPr/>
        </p:nvSpPr>
        <p:spPr bwMode="auto">
          <a:xfrm>
            <a:off x="3312263" y="37441"/>
            <a:ext cx="60678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Basics of radiation pressure slowing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27"/>
              <p:cNvSpPr txBox="1">
                <a:spLocks noChangeArrowheads="1"/>
              </p:cNvSpPr>
              <p:nvPr/>
            </p:nvSpPr>
            <p:spPr bwMode="auto">
              <a:xfrm>
                <a:off x="1928413" y="2341938"/>
                <a:ext cx="60827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Atoms lose momentum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each time they scatter a photon </a:t>
                </a:r>
              </a:p>
            </p:txBody>
          </p:sp>
        </mc:Choice>
        <mc:Fallback xmlns="">
          <p:sp>
            <p:nvSpPr>
              <p:cNvPr id="6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412" y="2341938"/>
                <a:ext cx="6082755" cy="369332"/>
              </a:xfrm>
              <a:prstGeom prst="rect">
                <a:avLst/>
              </a:prstGeom>
              <a:blipFill>
                <a:blip r:embed="rId3"/>
                <a:stretch>
                  <a:fillRect l="-601" t="-8197" b="-2459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E45380D-57A6-479A-8A49-AF2101839955}"/>
              </a:ext>
            </a:extLst>
          </p:cNvPr>
          <p:cNvGrpSpPr/>
          <p:nvPr/>
        </p:nvGrpSpPr>
        <p:grpSpPr>
          <a:xfrm>
            <a:off x="2351088" y="697842"/>
            <a:ext cx="7813676" cy="962182"/>
            <a:chOff x="827088" y="697842"/>
            <a:chExt cx="7813676" cy="962182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827088" y="942317"/>
              <a:ext cx="649288" cy="5048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V="1">
              <a:off x="1476376" y="1058205"/>
              <a:ext cx="360045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1476376" y="1202668"/>
              <a:ext cx="3600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8"/>
            <p:cNvSpPr>
              <a:spLocks noChangeShapeType="1"/>
            </p:cNvSpPr>
            <p:nvPr/>
          </p:nvSpPr>
          <p:spPr bwMode="auto">
            <a:xfrm>
              <a:off x="1476376" y="1202668"/>
              <a:ext cx="3600450" cy="142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56" name="Group 20"/>
            <p:cNvGrpSpPr>
              <a:grpSpLocks/>
            </p:cNvGrpSpPr>
            <p:nvPr/>
          </p:nvGrpSpPr>
          <p:grpSpPr bwMode="auto">
            <a:xfrm>
              <a:off x="5848351" y="1058205"/>
              <a:ext cx="2792413" cy="147638"/>
              <a:chOff x="3684" y="890"/>
              <a:chExt cx="1759" cy="93"/>
            </a:xfrm>
          </p:grpSpPr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3684" y="890"/>
                <a:ext cx="511" cy="93"/>
              </a:xfrm>
              <a:custGeom>
                <a:avLst/>
                <a:gdLst/>
                <a:ahLst/>
                <a:cxnLst>
                  <a:cxn ang="0">
                    <a:pos x="511" y="44"/>
                  </a:cxn>
                  <a:cxn ang="0">
                    <a:pos x="468" y="16"/>
                  </a:cxn>
                  <a:cxn ang="0">
                    <a:pos x="409" y="0"/>
                  </a:cxn>
                  <a:cxn ang="0">
                    <a:pos x="350" y="16"/>
                  </a:cxn>
                  <a:cxn ang="0">
                    <a:pos x="314" y="43"/>
                  </a:cxn>
                  <a:cxn ang="0">
                    <a:pos x="274" y="72"/>
                  </a:cxn>
                  <a:cxn ang="0">
                    <a:pos x="212" y="91"/>
                  </a:cxn>
                  <a:cxn ang="0">
                    <a:pos x="120" y="58"/>
                  </a:cxn>
                  <a:cxn ang="0">
                    <a:pos x="0" y="52"/>
                  </a:cxn>
                </a:cxnLst>
                <a:rect l="0" t="0" r="r" b="b"/>
                <a:pathLst>
                  <a:path w="511" h="93">
                    <a:moveTo>
                      <a:pt x="511" y="44"/>
                    </a:moveTo>
                    <a:cubicBezTo>
                      <a:pt x="504" y="39"/>
                      <a:pt x="486" y="23"/>
                      <a:pt x="468" y="16"/>
                    </a:cubicBezTo>
                    <a:cubicBezTo>
                      <a:pt x="451" y="8"/>
                      <a:pt x="429" y="0"/>
                      <a:pt x="409" y="0"/>
                    </a:cubicBezTo>
                    <a:cubicBezTo>
                      <a:pt x="390" y="0"/>
                      <a:pt x="365" y="9"/>
                      <a:pt x="350" y="16"/>
                    </a:cubicBezTo>
                    <a:cubicBezTo>
                      <a:pt x="334" y="23"/>
                      <a:pt x="327" y="34"/>
                      <a:pt x="314" y="43"/>
                    </a:cubicBezTo>
                    <a:cubicBezTo>
                      <a:pt x="301" y="53"/>
                      <a:pt x="291" y="64"/>
                      <a:pt x="274" y="72"/>
                    </a:cubicBezTo>
                    <a:cubicBezTo>
                      <a:pt x="256" y="80"/>
                      <a:pt x="238" y="93"/>
                      <a:pt x="212" y="91"/>
                    </a:cubicBezTo>
                    <a:cubicBezTo>
                      <a:pt x="186" y="89"/>
                      <a:pt x="155" y="64"/>
                      <a:pt x="120" y="58"/>
                    </a:cubicBezTo>
                    <a:cubicBezTo>
                      <a:pt x="85" y="52"/>
                      <a:pt x="25" y="53"/>
                      <a:pt x="0" y="52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4195" y="890"/>
                <a:ext cx="417" cy="91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0" name="Freeform 17"/>
              <p:cNvSpPr>
                <a:spLocks/>
              </p:cNvSpPr>
              <p:nvPr/>
            </p:nvSpPr>
            <p:spPr bwMode="auto">
              <a:xfrm>
                <a:off x="4618" y="890"/>
                <a:ext cx="408" cy="91"/>
              </a:xfrm>
              <a:custGeom>
                <a:avLst/>
                <a:gdLst/>
                <a:ahLst/>
                <a:cxnLst>
                  <a:cxn ang="0">
                    <a:pos x="835" y="199"/>
                  </a:cxn>
                  <a:cxn ang="0">
                    <a:pos x="748" y="71"/>
                  </a:cxn>
                  <a:cxn ang="0">
                    <a:pos x="627" y="0"/>
                  </a:cxn>
                  <a:cxn ang="0">
                    <a:pos x="505" y="73"/>
                  </a:cxn>
                  <a:cxn ang="0">
                    <a:pos x="432" y="195"/>
                  </a:cxn>
                  <a:cxn ang="0">
                    <a:pos x="349" y="325"/>
                  </a:cxn>
                  <a:cxn ang="0">
                    <a:pos x="223" y="409"/>
                  </a:cxn>
                  <a:cxn ang="0">
                    <a:pos x="79" y="325"/>
                  </a:cxn>
                  <a:cxn ang="0">
                    <a:pos x="0" y="208"/>
                  </a:cxn>
                </a:cxnLst>
                <a:rect l="0" t="0" r="r" b="b"/>
                <a:pathLst>
                  <a:path w="835" h="409">
                    <a:moveTo>
                      <a:pt x="835" y="199"/>
                    </a:moveTo>
                    <a:cubicBezTo>
                      <a:pt x="820" y="175"/>
                      <a:pt x="783" y="104"/>
                      <a:pt x="748" y="71"/>
                    </a:cubicBezTo>
                    <a:cubicBezTo>
                      <a:pt x="713" y="38"/>
                      <a:pt x="667" y="0"/>
                      <a:pt x="627" y="0"/>
                    </a:cubicBezTo>
                    <a:cubicBezTo>
                      <a:pt x="587" y="0"/>
                      <a:pt x="537" y="41"/>
                      <a:pt x="505" y="73"/>
                    </a:cubicBezTo>
                    <a:cubicBezTo>
                      <a:pt x="473" y="105"/>
                      <a:pt x="458" y="153"/>
                      <a:pt x="432" y="195"/>
                    </a:cubicBezTo>
                    <a:cubicBezTo>
                      <a:pt x="406" y="237"/>
                      <a:pt x="384" y="289"/>
                      <a:pt x="349" y="325"/>
                    </a:cubicBezTo>
                    <a:cubicBezTo>
                      <a:pt x="314" y="361"/>
                      <a:pt x="268" y="409"/>
                      <a:pt x="223" y="409"/>
                    </a:cubicBezTo>
                    <a:cubicBezTo>
                      <a:pt x="178" y="409"/>
                      <a:pt x="116" y="358"/>
                      <a:pt x="79" y="325"/>
                    </a:cubicBezTo>
                    <a:cubicBezTo>
                      <a:pt x="42" y="292"/>
                      <a:pt x="16" y="232"/>
                      <a:pt x="0" y="208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" name="Freeform 18"/>
              <p:cNvSpPr>
                <a:spLocks/>
              </p:cNvSpPr>
              <p:nvPr/>
            </p:nvSpPr>
            <p:spPr bwMode="auto">
              <a:xfrm>
                <a:off x="5026" y="890"/>
                <a:ext cx="417" cy="91"/>
              </a:xfrm>
              <a:custGeom>
                <a:avLst/>
                <a:gdLst/>
                <a:ahLst/>
                <a:cxnLst>
                  <a:cxn ang="0">
                    <a:pos x="851" y="189"/>
                  </a:cxn>
                  <a:cxn ang="0">
                    <a:pos x="759" y="71"/>
                  </a:cxn>
                  <a:cxn ang="0">
                    <a:pos x="638" y="0"/>
                  </a:cxn>
                  <a:cxn ang="0">
                    <a:pos x="516" y="73"/>
                  </a:cxn>
                  <a:cxn ang="0">
                    <a:pos x="443" y="195"/>
                  </a:cxn>
                  <a:cxn ang="0">
                    <a:pos x="360" y="325"/>
                  </a:cxn>
                  <a:cxn ang="0">
                    <a:pos x="234" y="409"/>
                  </a:cxn>
                  <a:cxn ang="0">
                    <a:pos x="90" y="325"/>
                  </a:cxn>
                  <a:cxn ang="0">
                    <a:pos x="0" y="193"/>
                  </a:cxn>
                </a:cxnLst>
                <a:rect l="0" t="0" r="r" b="b"/>
                <a:pathLst>
                  <a:path w="851" h="409">
                    <a:moveTo>
                      <a:pt x="851" y="189"/>
                    </a:moveTo>
                    <a:cubicBezTo>
                      <a:pt x="836" y="169"/>
                      <a:pt x="795" y="102"/>
                      <a:pt x="759" y="71"/>
                    </a:cubicBezTo>
                    <a:cubicBezTo>
                      <a:pt x="724" y="39"/>
                      <a:pt x="678" y="0"/>
                      <a:pt x="638" y="0"/>
                    </a:cubicBezTo>
                    <a:cubicBezTo>
                      <a:pt x="598" y="0"/>
                      <a:pt x="548" y="41"/>
                      <a:pt x="516" y="73"/>
                    </a:cubicBezTo>
                    <a:cubicBezTo>
                      <a:pt x="484" y="105"/>
                      <a:pt x="469" y="153"/>
                      <a:pt x="443" y="195"/>
                    </a:cubicBezTo>
                    <a:cubicBezTo>
                      <a:pt x="417" y="237"/>
                      <a:pt x="395" y="289"/>
                      <a:pt x="360" y="325"/>
                    </a:cubicBezTo>
                    <a:cubicBezTo>
                      <a:pt x="325" y="361"/>
                      <a:pt x="279" y="409"/>
                      <a:pt x="234" y="409"/>
                    </a:cubicBezTo>
                    <a:cubicBezTo>
                      <a:pt x="189" y="409"/>
                      <a:pt x="129" y="361"/>
                      <a:pt x="90" y="325"/>
                    </a:cubicBezTo>
                    <a:cubicBezTo>
                      <a:pt x="51" y="289"/>
                      <a:pt x="19" y="220"/>
                      <a:pt x="0" y="193"/>
                    </a:cubicBezTo>
                  </a:path>
                </a:pathLst>
              </a:cu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2411413" y="697842"/>
              <a:ext cx="14098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atomic beam</a:t>
              </a:r>
            </a:p>
          </p:txBody>
        </p:sp>
        <p:sp>
          <p:nvSpPr>
            <p:cNvPr id="58" name="Text Box 22"/>
            <p:cNvSpPr txBox="1">
              <a:spLocks noChangeArrowheads="1"/>
            </p:cNvSpPr>
            <p:nvPr/>
          </p:nvSpPr>
          <p:spPr bwMode="auto">
            <a:xfrm>
              <a:off x="827088" y="986767"/>
              <a:ext cx="6446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/>
                <a:t>oven</a:t>
              </a:r>
            </a:p>
          </p:txBody>
        </p:sp>
        <p:sp>
          <p:nvSpPr>
            <p:cNvPr id="59" name="Text Box 24"/>
            <p:cNvSpPr txBox="1">
              <a:spLocks noChangeArrowheads="1"/>
            </p:cNvSpPr>
            <p:nvPr/>
          </p:nvSpPr>
          <p:spPr bwMode="auto">
            <a:xfrm>
              <a:off x="6443663" y="697842"/>
              <a:ext cx="12186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/>
                <a:t>laser beam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25"/>
                <p:cNvSpPr txBox="1"/>
                <p:nvPr/>
              </p:nvSpPr>
              <p:spPr bwMode="auto">
                <a:xfrm>
                  <a:off x="5779510" y="1186702"/>
                  <a:ext cx="1036638" cy="457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=ℏ</m:t>
                        </m:r>
                        <m:r>
                          <a:rPr lang="en-GB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GB" sz="2000"/>
                </a:p>
              </p:txBody>
            </p:sp>
          </mc:Choice>
          <mc:Fallback xmlns="">
            <p:sp>
              <p:nvSpPr>
                <p:cNvPr id="60" name="Object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79510" y="1186702"/>
                  <a:ext cx="1036638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V="1">
              <a:off x="1503363" y="1083605"/>
              <a:ext cx="419100" cy="106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V="1">
              <a:off x="1477963" y="986767"/>
              <a:ext cx="457200" cy="206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Line 6"/>
            <p:cNvSpPr>
              <a:spLocks noChangeShapeType="1"/>
            </p:cNvSpPr>
            <p:nvPr/>
          </p:nvSpPr>
          <p:spPr bwMode="auto">
            <a:xfrm>
              <a:off x="1489076" y="1210606"/>
              <a:ext cx="419100" cy="106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Line 6"/>
            <p:cNvSpPr>
              <a:spLocks noChangeShapeType="1"/>
            </p:cNvSpPr>
            <p:nvPr/>
          </p:nvSpPr>
          <p:spPr bwMode="auto">
            <a:xfrm>
              <a:off x="1477963" y="1215368"/>
              <a:ext cx="457200" cy="206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flipV="1">
              <a:off x="1927412" y="731117"/>
              <a:ext cx="0" cy="38996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flipV="1">
              <a:off x="1927412" y="1270059"/>
              <a:ext cx="0" cy="38996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lg" len="lg"/>
              <a:tailEnd type="none" w="lg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27">
                <a:extLst>
                  <a:ext uri="{FF2B5EF4-FFF2-40B4-BE49-F238E27FC236}">
                    <a16:creationId xmlns:a16="http://schemas.microsoft.com/office/drawing/2014/main" xmlns="" id="{9BD0C32A-A4A9-4CF8-876B-2E1BBCAC8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413" y="2711389"/>
                <a:ext cx="745165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Scattering rate is </a:t>
                </a:r>
                <a:r>
                  <a:rPr lang="en-GB" i="1" dirty="0"/>
                  <a:t>R</a:t>
                </a:r>
                <a:r>
                  <a:rPr lang="en-GB" dirty="0"/>
                  <a:t>, and force is rate of change of momentum, so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=ℏ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𝑘𝑅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4" name="Text Box 27">
                <a:extLst>
                  <a:ext uri="{FF2B5EF4-FFF2-40B4-BE49-F238E27FC236}">
                    <a16:creationId xmlns:a16="http://schemas.microsoft.com/office/drawing/2014/main" id="{9BD0C32A-A4A9-4CF8-876B-2E1BBCAC8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412" y="2711389"/>
                <a:ext cx="7451655" cy="369332"/>
              </a:xfrm>
              <a:prstGeom prst="rect">
                <a:avLst/>
              </a:prstGeom>
              <a:blipFill>
                <a:blip r:embed="rId5"/>
                <a:stretch>
                  <a:fillRect l="-491" t="-10000" b="-266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CAF764A-5774-45F4-80EF-EFE1C8EBC7C0}"/>
              </a:ext>
            </a:extLst>
          </p:cNvPr>
          <p:cNvGrpSpPr/>
          <p:nvPr/>
        </p:nvGrpSpPr>
        <p:grpSpPr>
          <a:xfrm>
            <a:off x="4800601" y="3178788"/>
            <a:ext cx="2077532" cy="631586"/>
            <a:chOff x="3602832" y="3064115"/>
            <a:chExt cx="2077532" cy="631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xmlns="" id="{0F121B64-4F60-40D4-8690-9D8A592AC44A}"/>
                    </a:ext>
                  </a:extLst>
                </p:cNvPr>
                <p:cNvSpPr txBox="1"/>
                <p:nvPr/>
              </p:nvSpPr>
              <p:spPr>
                <a:xfrm>
                  <a:off x="3787833" y="3155024"/>
                  <a:ext cx="1850763" cy="4119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=ℏ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GB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F121B64-4F60-40D4-8690-9D8A592AC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833" y="3155024"/>
                  <a:ext cx="1850763" cy="411908"/>
                </a:xfrm>
                <a:prstGeom prst="rect">
                  <a:avLst/>
                </a:prstGeom>
                <a:blipFill>
                  <a:blip r:embed="rId7"/>
                  <a:stretch>
                    <a:fillRect l="-4605" b="-1617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5165D2B8-72F5-4FA5-9A9A-B38E802E218D}"/>
                </a:ext>
              </a:extLst>
            </p:cNvPr>
            <p:cNvSpPr/>
            <p:nvPr/>
          </p:nvSpPr>
          <p:spPr>
            <a:xfrm>
              <a:off x="3602832" y="3064115"/>
              <a:ext cx="2077532" cy="6315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A5424CB2-FA1D-4B42-A2E0-8CBE70DB3D98}"/>
                  </a:ext>
                </a:extLst>
              </p:cNvPr>
              <p:cNvSpPr txBox="1"/>
              <p:nvPr/>
            </p:nvSpPr>
            <p:spPr>
              <a:xfrm>
                <a:off x="1928413" y="3790595"/>
                <a:ext cx="7897091" cy="5399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Maximum acceleration (when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GB" dirty="0"/>
                  <a:t>) is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ℏ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424CB2-FA1D-4B42-A2E0-8CBE70DB3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12" y="3790595"/>
                <a:ext cx="7897091" cy="539956"/>
              </a:xfrm>
              <a:prstGeom prst="rect">
                <a:avLst/>
              </a:prstGeom>
              <a:blipFill>
                <a:blip r:embed="rId8"/>
                <a:stretch>
                  <a:fillRect l="-463"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CE5090D-13CD-4F94-A967-6D6B855B0951}"/>
              </a:ext>
            </a:extLst>
          </p:cNvPr>
          <p:cNvGrpSpPr/>
          <p:nvPr/>
        </p:nvGrpSpPr>
        <p:grpSpPr>
          <a:xfrm>
            <a:off x="1880034" y="4874785"/>
            <a:ext cx="3649437" cy="1511300"/>
            <a:chOff x="827088" y="5013325"/>
            <a:chExt cx="3649437" cy="1511300"/>
          </a:xfrm>
        </p:grpSpPr>
        <p:grpSp>
          <p:nvGrpSpPr>
            <p:cNvPr id="4165" name="Group 69"/>
            <p:cNvGrpSpPr>
              <a:grpSpLocks/>
            </p:cNvGrpSpPr>
            <p:nvPr/>
          </p:nvGrpSpPr>
          <p:grpSpPr bwMode="auto">
            <a:xfrm>
              <a:off x="827088" y="5013325"/>
              <a:ext cx="1800225" cy="1511300"/>
              <a:chOff x="521" y="3158"/>
              <a:chExt cx="1134" cy="952"/>
            </a:xfrm>
          </p:grpSpPr>
          <p:sp>
            <p:nvSpPr>
              <p:cNvPr id="4145" name="Text Box 49"/>
              <p:cNvSpPr txBox="1">
                <a:spLocks noChangeArrowheads="1"/>
              </p:cNvSpPr>
              <p:nvPr/>
            </p:nvSpPr>
            <p:spPr bwMode="auto">
              <a:xfrm>
                <a:off x="521" y="3521"/>
                <a:ext cx="675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Take </a:t>
                </a:r>
                <a:r>
                  <a:rPr lang="en-GB" baseline="30000" dirty="0"/>
                  <a:t>23</a:t>
                </a:r>
                <a:r>
                  <a:rPr lang="en-GB" dirty="0"/>
                  <a:t>Na</a:t>
                </a:r>
              </a:p>
            </p:txBody>
          </p:sp>
          <p:sp>
            <p:nvSpPr>
              <p:cNvPr id="4157" name="AutoShape 61"/>
              <p:cNvSpPr>
                <a:spLocks/>
              </p:cNvSpPr>
              <p:nvPr/>
            </p:nvSpPr>
            <p:spPr bwMode="auto">
              <a:xfrm>
                <a:off x="1383" y="3158"/>
                <a:ext cx="272" cy="952"/>
              </a:xfrm>
              <a:prstGeom prst="leftBrace">
                <a:avLst>
                  <a:gd name="adj1" fmla="val 2916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6162C462-A4D2-42F7-B835-3E367C7ABF48}"/>
                    </a:ext>
                  </a:extLst>
                </p:cNvPr>
                <p:cNvSpPr txBox="1"/>
                <p:nvPr/>
              </p:nvSpPr>
              <p:spPr>
                <a:xfrm>
                  <a:off x="2555422" y="5103051"/>
                  <a:ext cx="15896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=3×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162C462-A4D2-42F7-B835-3E367C7ABF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422" y="5103051"/>
                  <a:ext cx="1589602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5364" t="-4444" b="-2222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id="{75491CD1-DBBF-4318-90AB-FA0378C361AA}"/>
                    </a:ext>
                  </a:extLst>
                </p:cNvPr>
                <p:cNvSpPr txBox="1"/>
                <p:nvPr/>
              </p:nvSpPr>
              <p:spPr>
                <a:xfrm>
                  <a:off x="2555422" y="5504892"/>
                  <a:ext cx="1833066" cy="393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589 ×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−9</m:t>
                              </m:r>
                            </m:sup>
                          </m:sSup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en-GB" dirty="0"/>
                    <a:t> </a:t>
                  </a:r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5491CD1-DBBF-4318-90AB-FA0378C361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422" y="5504892"/>
                  <a:ext cx="1833066" cy="393569"/>
                </a:xfrm>
                <a:prstGeom prst="rect">
                  <a:avLst/>
                </a:prstGeom>
                <a:blipFill>
                  <a:blip r:embed="rId10"/>
                  <a:stretch>
                    <a:fillRect l="-4651" b="-1562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xmlns="" id="{5B50508F-E584-4269-B9A4-5BAA83111F6E}"/>
                    </a:ext>
                  </a:extLst>
                </p:cNvPr>
                <p:cNvSpPr txBox="1"/>
                <p:nvPr/>
              </p:nvSpPr>
              <p:spPr>
                <a:xfrm>
                  <a:off x="2555422" y="6070793"/>
                  <a:ext cx="19211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=3.8×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−26</m:t>
                          </m:r>
                        </m:sup>
                      </m:sSup>
                    </m:oMath>
                  </a14:m>
                  <a:r>
                    <a:rPr lang="en-GB" dirty="0"/>
                    <a:t> kg</a:t>
                  </a: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5B50508F-E584-4269-B9A4-5BAA8311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422" y="6070793"/>
                  <a:ext cx="192110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175" t="-28261" r="-6667" b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FB959E-E337-4196-A9B1-277C2D88E75A}"/>
              </a:ext>
            </a:extLst>
          </p:cNvPr>
          <p:cNvGrpSpPr/>
          <p:nvPr/>
        </p:nvGrpSpPr>
        <p:grpSpPr>
          <a:xfrm>
            <a:off x="5936920" y="5067868"/>
            <a:ext cx="4664578" cy="630418"/>
            <a:chOff x="4412920" y="5067868"/>
            <a:chExt cx="4664578" cy="630418"/>
          </a:xfrm>
        </p:grpSpPr>
        <p:sp>
          <p:nvSpPr>
            <p:cNvPr id="4158" name="AutoShape 62"/>
            <p:cNvSpPr>
              <a:spLocks noChangeArrowheads="1"/>
            </p:cNvSpPr>
            <p:nvPr/>
          </p:nvSpPr>
          <p:spPr bwMode="auto">
            <a:xfrm>
              <a:off x="4412920" y="5067868"/>
              <a:ext cx="863600" cy="360363"/>
            </a:xfrm>
            <a:prstGeom prst="notchedRightArrow">
              <a:avLst>
                <a:gd name="adj1" fmla="val 50000"/>
                <a:gd name="adj2" fmla="val 5991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xmlns="" id="{62553FE7-08C7-4DDC-968E-A7313282B3C5}"/>
                    </a:ext>
                  </a:extLst>
                </p:cNvPr>
                <p:cNvSpPr txBox="1"/>
                <p:nvPr/>
              </p:nvSpPr>
              <p:spPr>
                <a:xfrm>
                  <a:off x="5531282" y="5079206"/>
                  <a:ext cx="3546216" cy="6190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=9×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</m:t>
                          </m:r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GB" sz="2000" dirty="0"/>
                    <a:t> !!</a:t>
                  </a:r>
                </a:p>
                <a:p>
                  <a:endParaRPr lang="en-GB" sz="20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62553FE7-08C7-4DDC-968E-A7313282B3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282" y="5079206"/>
                  <a:ext cx="3546216" cy="619080"/>
                </a:xfrm>
                <a:prstGeom prst="rect">
                  <a:avLst/>
                </a:prstGeom>
                <a:blipFill>
                  <a:blip r:embed="rId12"/>
                  <a:stretch>
                    <a:fillRect l="-1718" t="-11765" r="-24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41">
            <a:extLst>
              <a:ext uri="{FF2B5EF4-FFF2-40B4-BE49-F238E27FC236}">
                <a16:creationId xmlns:a16="http://schemas.microsoft.com/office/drawing/2014/main" xmlns="" id="{EA0C0184-D166-4E8B-8CD9-1589FDAF5747}"/>
              </a:ext>
            </a:extLst>
          </p:cNvPr>
          <p:cNvGrpSpPr>
            <a:grpSpLocks/>
          </p:cNvGrpSpPr>
          <p:nvPr/>
        </p:nvGrpSpPr>
        <p:grpSpPr bwMode="auto">
          <a:xfrm>
            <a:off x="3521246" y="1342945"/>
            <a:ext cx="5353054" cy="817562"/>
            <a:chOff x="884" y="1071"/>
            <a:chExt cx="3372" cy="515"/>
          </a:xfrm>
        </p:grpSpPr>
        <p:grpSp>
          <p:nvGrpSpPr>
            <p:cNvPr id="79" name="Group 39">
              <a:extLst>
                <a:ext uri="{FF2B5EF4-FFF2-40B4-BE49-F238E27FC236}">
                  <a16:creationId xmlns:a16="http://schemas.microsoft.com/office/drawing/2014/main" xmlns="" id="{857180A6-B80F-49D0-AD00-AF246EF08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2" y="1147"/>
              <a:ext cx="2964" cy="439"/>
              <a:chOff x="191" y="1238"/>
              <a:chExt cx="2964" cy="439"/>
            </a:xfrm>
          </p:grpSpPr>
          <p:sp>
            <p:nvSpPr>
              <p:cNvPr id="81" name="Text Box 24">
                <a:extLst>
                  <a:ext uri="{FF2B5EF4-FFF2-40B4-BE49-F238E27FC236}">
                    <a16:creationId xmlns:a16="http://schemas.microsoft.com/office/drawing/2014/main" xmlns="" id="{634CCFD2-0E2C-4493-A031-C876A10FD8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" y="1401"/>
                <a:ext cx="87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Initial speed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Object 27">
                    <a:extLst>
                      <a:ext uri="{FF2B5EF4-FFF2-40B4-BE49-F238E27FC236}">
                        <a16:creationId xmlns:a16="http://schemas.microsoft.com/office/drawing/2014/main" xmlns="" id="{13044605-61BF-47CB-861A-1C8F4987B117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038" y="1238"/>
                    <a:ext cx="539" cy="43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~</m:t>
                          </m:r>
                          <m:rad>
                            <m:radPr>
                              <m:degHide m:val="on"/>
                              <m:ctrlPr>
                                <a:rPr lang="en-GB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GB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</m:oMath>
                      </m:oMathPara>
                    </a14:m>
                    <a:endParaRPr lang="en-GB" sz="1600" dirty="0"/>
                  </a:p>
                </p:txBody>
              </p:sp>
            </mc:Choice>
            <mc:Fallback xmlns="">
              <p:sp>
                <p:nvSpPr>
                  <p:cNvPr id="82" name="Object 27">
                    <a:extLst>
                      <a:ext uri="{FF2B5EF4-FFF2-40B4-BE49-F238E27FC236}">
                        <a16:creationId xmlns:a16="http://schemas.microsoft.com/office/drawing/2014/main" id="{13044605-61BF-47CB-861A-1C8F4987B1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038" y="1238"/>
                    <a:ext cx="539" cy="4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0526"/>
                    </a:stretch>
                  </a:blipFill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3" name="Text Box 29">
                <a:extLst>
                  <a:ext uri="{FF2B5EF4-FFF2-40B4-BE49-F238E27FC236}">
                    <a16:creationId xmlns:a16="http://schemas.microsoft.com/office/drawing/2014/main" xmlns="" id="{626A2EF0-A888-4E32-9084-4216C51565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9" y="1388"/>
                <a:ext cx="153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~ 600 m/s ~ 2200 km/hr</a:t>
                </a:r>
              </a:p>
            </p:txBody>
          </p:sp>
        </p:grpSp>
        <p:sp>
          <p:nvSpPr>
            <p:cNvPr id="80" name="Freeform 40">
              <a:extLst>
                <a:ext uri="{FF2B5EF4-FFF2-40B4-BE49-F238E27FC236}">
                  <a16:creationId xmlns:a16="http://schemas.microsoft.com/office/drawing/2014/main" xmlns="" id="{B54A66DF-A93D-4865-9222-3791A166A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" y="1071"/>
              <a:ext cx="407" cy="346"/>
            </a:xfrm>
            <a:custGeom>
              <a:avLst/>
              <a:gdLst/>
              <a:ahLst/>
              <a:cxnLst>
                <a:cxn ang="0">
                  <a:pos x="239" y="0"/>
                </a:cxn>
                <a:cxn ang="0">
                  <a:pos x="230" y="164"/>
                </a:cxn>
                <a:cxn ang="0">
                  <a:pos x="29" y="320"/>
                </a:cxn>
                <a:cxn ang="0">
                  <a:pos x="407" y="319"/>
                </a:cxn>
              </a:cxnLst>
              <a:rect l="0" t="0" r="r" b="b"/>
              <a:pathLst>
                <a:path w="407" h="346">
                  <a:moveTo>
                    <a:pt x="239" y="0"/>
                  </a:moveTo>
                  <a:cubicBezTo>
                    <a:pt x="238" y="27"/>
                    <a:pt x="265" y="111"/>
                    <a:pt x="230" y="164"/>
                  </a:cubicBezTo>
                  <a:cubicBezTo>
                    <a:pt x="195" y="217"/>
                    <a:pt x="0" y="294"/>
                    <a:pt x="29" y="320"/>
                  </a:cubicBezTo>
                  <a:cubicBezTo>
                    <a:pt x="58" y="346"/>
                    <a:pt x="328" y="319"/>
                    <a:pt x="407" y="3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stealth" w="lg" len="lg"/>
              <a:tailEnd type="none" w="lg" len="lg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36DE0B4-4B4D-43F8-80C0-5714693DAAE1}"/>
              </a:ext>
            </a:extLst>
          </p:cNvPr>
          <p:cNvGrpSpPr/>
          <p:nvPr/>
        </p:nvGrpSpPr>
        <p:grpSpPr>
          <a:xfrm>
            <a:off x="7148192" y="5604718"/>
            <a:ext cx="3445594" cy="839483"/>
            <a:chOff x="5624192" y="5604717"/>
            <a:chExt cx="3445594" cy="839483"/>
          </a:xfrm>
        </p:grpSpPr>
        <p:grpSp>
          <p:nvGrpSpPr>
            <p:cNvPr id="4167" name="Group 71"/>
            <p:cNvGrpSpPr>
              <a:grpSpLocks/>
            </p:cNvGrpSpPr>
            <p:nvPr/>
          </p:nvGrpSpPr>
          <p:grpSpPr bwMode="auto">
            <a:xfrm>
              <a:off x="5624192" y="5604717"/>
              <a:ext cx="1924050" cy="522288"/>
              <a:chOff x="4150" y="3566"/>
              <a:chExt cx="1212" cy="329"/>
            </a:xfrm>
          </p:grpSpPr>
          <p:sp>
            <p:nvSpPr>
              <p:cNvPr id="4161" name="AutoShape 65"/>
              <p:cNvSpPr>
                <a:spLocks noChangeArrowheads="1"/>
              </p:cNvSpPr>
              <p:nvPr/>
            </p:nvSpPr>
            <p:spPr bwMode="auto">
              <a:xfrm rot="5400000">
                <a:off x="4121" y="3595"/>
                <a:ext cx="329" cy="272"/>
              </a:xfrm>
              <a:custGeom>
                <a:avLst/>
                <a:gdLst>
                  <a:gd name="G0" fmla="+- 9454 0 0"/>
                  <a:gd name="G1" fmla="+- 17074 0 0"/>
                  <a:gd name="G2" fmla="+- 5565 0 0"/>
                  <a:gd name="G3" fmla="*/ 9454 1 2"/>
                  <a:gd name="G4" fmla="+- G3 10800 0"/>
                  <a:gd name="G5" fmla="+- 21600 9454 17074"/>
                  <a:gd name="G6" fmla="+- 17074 5565 0"/>
                  <a:gd name="G7" fmla="*/ G6 1 2"/>
                  <a:gd name="G8" fmla="*/ 17074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7074 1 2"/>
                  <a:gd name="G15" fmla="+- G5 0 G4"/>
                  <a:gd name="G16" fmla="+- G0 0 G4"/>
                  <a:gd name="G17" fmla="*/ G2 G15 G16"/>
                  <a:gd name="T0" fmla="*/ 15527 w 21600"/>
                  <a:gd name="T1" fmla="*/ 0 h 21600"/>
                  <a:gd name="T2" fmla="*/ 9454 w 21600"/>
                  <a:gd name="T3" fmla="*/ 5565 h 21600"/>
                  <a:gd name="T4" fmla="*/ 0 w 21600"/>
                  <a:gd name="T5" fmla="*/ 19643 h 21600"/>
                  <a:gd name="T6" fmla="*/ 8537 w 21600"/>
                  <a:gd name="T7" fmla="*/ 21600 h 21600"/>
                  <a:gd name="T8" fmla="*/ 17074 w 21600"/>
                  <a:gd name="T9" fmla="*/ 14321 h 21600"/>
                  <a:gd name="T10" fmla="*/ 21600 w 21600"/>
                  <a:gd name="T11" fmla="*/ 5565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527" y="0"/>
                    </a:moveTo>
                    <a:lnTo>
                      <a:pt x="9454" y="5565"/>
                    </a:lnTo>
                    <a:lnTo>
                      <a:pt x="13980" y="5565"/>
                    </a:lnTo>
                    <a:lnTo>
                      <a:pt x="13980" y="17686"/>
                    </a:lnTo>
                    <a:lnTo>
                      <a:pt x="0" y="17686"/>
                    </a:lnTo>
                    <a:lnTo>
                      <a:pt x="0" y="21600"/>
                    </a:lnTo>
                    <a:lnTo>
                      <a:pt x="17074" y="21600"/>
                    </a:lnTo>
                    <a:lnTo>
                      <a:pt x="17074" y="5565"/>
                    </a:lnTo>
                    <a:lnTo>
                      <a:pt x="21600" y="55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4162" name="Text Box 66"/>
              <p:cNvSpPr txBox="1">
                <a:spLocks noChangeArrowheads="1"/>
              </p:cNvSpPr>
              <p:nvPr/>
            </p:nvSpPr>
            <p:spPr bwMode="auto">
              <a:xfrm>
                <a:off x="4500" y="3652"/>
                <a:ext cx="862" cy="2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GB" sz="2800" baseline="30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 Box 48">
                  <a:extLst>
                    <a:ext uri="{FF2B5EF4-FFF2-40B4-BE49-F238E27FC236}">
                      <a16:creationId xmlns:a16="http://schemas.microsoft.com/office/drawing/2014/main" xmlns="" id="{5DE75740-21F2-4D12-A8E3-CE66FB1AE6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69423" y="5774208"/>
                  <a:ext cx="2900363" cy="6699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GB" dirty="0"/>
                    <a:t>Stopping distance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</m:oMath>
                  </a14:m>
                  <a:r>
                    <a:rPr lang="en-GB" dirty="0"/>
                    <a:t>20 cm</a:t>
                  </a:r>
                </a:p>
                <a:p>
                  <a:r>
                    <a:rPr lang="en-GB" dirty="0"/>
                    <a:t>Stopping time </a:t>
                  </a:r>
                  <a14:m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 </m:t>
                      </m:r>
                    </m:oMath>
                  </a14:m>
                  <a:r>
                    <a:rPr lang="en-GB" dirty="0"/>
                    <a:t>0.7 </a:t>
                  </a:r>
                  <a:r>
                    <a:rPr lang="en-GB" dirty="0" err="1"/>
                    <a:t>ms</a:t>
                  </a:r>
                  <a:r>
                    <a:rPr lang="en-GB" dirty="0"/>
                    <a:t> </a:t>
                  </a:r>
                  <a:endParaRPr lang="en-GB" baseline="30000" dirty="0"/>
                </a:p>
              </p:txBody>
            </p:sp>
          </mc:Choice>
          <mc:Fallback xmlns="">
            <p:sp>
              <p:nvSpPr>
                <p:cNvPr id="84" name="Text Box 48">
                  <a:extLst>
                    <a:ext uri="{FF2B5EF4-FFF2-40B4-BE49-F238E27FC236}">
                      <a16:creationId xmlns:a16="http://schemas.microsoft.com/office/drawing/2014/main" id="{5DE75740-21F2-4D12-A8E3-CE66FB1AE6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9423" y="5774208"/>
                  <a:ext cx="2900363" cy="669992"/>
                </a:xfrm>
                <a:prstGeom prst="rect">
                  <a:avLst/>
                </a:prstGeom>
                <a:blipFill>
                  <a:blip r:embed="rId15"/>
                  <a:stretch>
                    <a:fillRect l="-1681" t="-4545" b="-10000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15" name="Picture 619" descr="https://imgproc.airliners.net/photos/airliners/0/0/1/1169100.jpg?v=v40">
            <a:extLst>
              <a:ext uri="{FF2B5EF4-FFF2-40B4-BE49-F238E27FC236}">
                <a16:creationId xmlns:a16="http://schemas.microsoft.com/office/drawing/2014/main" xmlns="" id="{07B53FDF-9440-451A-BD59-1A9C8A3F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076" y="1340089"/>
            <a:ext cx="1844203" cy="125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/>
      <p:bldP spid="66" grpId="0"/>
      <p:bldP spid="7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84878C29-A847-4265-9A4E-75D45FED1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019" y="0"/>
            <a:ext cx="5740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033CC"/>
                </a:solidFill>
              </a:rPr>
              <a:t>First problem – optical pumping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C909E517-5506-4736-B15F-A03A0BC8FC9C}"/>
              </a:ext>
            </a:extLst>
          </p:cNvPr>
          <p:cNvGrpSpPr/>
          <p:nvPr/>
        </p:nvGrpSpPr>
        <p:grpSpPr>
          <a:xfrm>
            <a:off x="2964873" y="1718068"/>
            <a:ext cx="5478080" cy="4182684"/>
            <a:chOff x="160713" y="2086896"/>
            <a:chExt cx="5478080" cy="418268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B9837B6-7905-4697-900B-5AC369C41452}"/>
                </a:ext>
              </a:extLst>
            </p:cNvPr>
            <p:cNvGrpSpPr/>
            <p:nvPr/>
          </p:nvGrpSpPr>
          <p:grpSpPr>
            <a:xfrm>
              <a:off x="989215" y="2280458"/>
              <a:ext cx="2848493" cy="3652058"/>
              <a:chOff x="989215" y="2280458"/>
              <a:chExt cx="2848493" cy="3652058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xmlns="" id="{E2EBB1C2-DA77-4687-A6B2-884790D2BC30}"/>
                  </a:ext>
                </a:extLst>
              </p:cNvPr>
              <p:cNvCxnSpPr/>
              <p:nvPr/>
            </p:nvCxnSpPr>
            <p:spPr>
              <a:xfrm>
                <a:off x="989215" y="5514109"/>
                <a:ext cx="12579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xmlns="" id="{8D3EF4DF-F8E0-4EA2-AC87-0A31F4146B05}"/>
                  </a:ext>
                </a:extLst>
              </p:cNvPr>
              <p:cNvCxnSpPr/>
              <p:nvPr/>
            </p:nvCxnSpPr>
            <p:spPr>
              <a:xfrm>
                <a:off x="2579716" y="5045825"/>
                <a:ext cx="12579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231125CA-157D-48A2-8732-C00C0978E26D}"/>
                  </a:ext>
                </a:extLst>
              </p:cNvPr>
              <p:cNvCxnSpPr/>
              <p:nvPr/>
            </p:nvCxnSpPr>
            <p:spPr>
              <a:xfrm>
                <a:off x="2579716" y="5932516"/>
                <a:ext cx="12579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51446F71-9560-4FB5-8801-09B04DE9E347}"/>
                  </a:ext>
                </a:extLst>
              </p:cNvPr>
              <p:cNvCxnSpPr/>
              <p:nvPr/>
            </p:nvCxnSpPr>
            <p:spPr>
              <a:xfrm>
                <a:off x="989215" y="2579715"/>
                <a:ext cx="12579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6D270B8F-60A7-4DE6-A160-4DEA5D67AC25}"/>
                  </a:ext>
                </a:extLst>
              </p:cNvPr>
              <p:cNvCxnSpPr/>
              <p:nvPr/>
            </p:nvCxnSpPr>
            <p:spPr>
              <a:xfrm>
                <a:off x="2579716" y="3006435"/>
                <a:ext cx="12579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C34F36E8-86FF-4ADE-9474-6D1BD9EB3273}"/>
                  </a:ext>
                </a:extLst>
              </p:cNvPr>
              <p:cNvCxnSpPr/>
              <p:nvPr/>
            </p:nvCxnSpPr>
            <p:spPr>
              <a:xfrm>
                <a:off x="2579716" y="2856808"/>
                <a:ext cx="12579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0966F3FC-9102-4852-893C-352DDADC1BF4}"/>
                  </a:ext>
                </a:extLst>
              </p:cNvPr>
              <p:cNvCxnSpPr/>
              <p:nvPr/>
            </p:nvCxnSpPr>
            <p:spPr>
              <a:xfrm>
                <a:off x="2579716" y="2651760"/>
                <a:ext cx="12579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D97AE1C3-B223-4AE3-BC50-803F86F1BD06}"/>
                  </a:ext>
                </a:extLst>
              </p:cNvPr>
              <p:cNvCxnSpPr/>
              <p:nvPr/>
            </p:nvCxnSpPr>
            <p:spPr>
              <a:xfrm>
                <a:off x="2579716" y="2280458"/>
                <a:ext cx="12579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1F8B22C7-35B6-4930-B783-ECE32F04A10C}"/>
                  </a:ext>
                </a:extLst>
              </p:cNvPr>
              <p:cNvCxnSpPr/>
              <p:nvPr/>
            </p:nvCxnSpPr>
            <p:spPr>
              <a:xfrm flipV="1">
                <a:off x="2247207" y="5045825"/>
                <a:ext cx="332509" cy="468284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4644995F-2662-4A01-A20B-4E04358954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7207" y="5514109"/>
                <a:ext cx="332509" cy="41840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D32E9C66-89F4-4E48-B658-E9A3177967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47206" y="2280458"/>
                <a:ext cx="332510" cy="29925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BFB56384-1BBC-4192-AA67-9803403F8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7206" y="2588028"/>
                <a:ext cx="332510" cy="6373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4615591A-6991-48C2-9348-1590509D7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7205" y="2588029"/>
                <a:ext cx="332511" cy="26600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BF59A36E-BEDC-45D6-8401-F60CB5358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7204" y="2574175"/>
                <a:ext cx="332512" cy="42948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0E89BD74-5092-426D-BCEE-B4D014F8E2BC}"/>
                </a:ext>
              </a:extLst>
            </p:cNvPr>
            <p:cNvSpPr txBox="1"/>
            <p:nvPr/>
          </p:nvSpPr>
          <p:spPr>
            <a:xfrm>
              <a:off x="160713" y="5268883"/>
              <a:ext cx="892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3s </a:t>
              </a:r>
              <a:r>
                <a:rPr lang="en-GB" baseline="30000" dirty="0"/>
                <a:t>2</a:t>
              </a:r>
              <a:r>
                <a:rPr lang="en-GB" dirty="0"/>
                <a:t>S</a:t>
              </a:r>
              <a:r>
                <a:rPr lang="en-GB" baseline="-25000" dirty="0"/>
                <a:t>1/2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2E2D847-DD9E-492B-9E93-F327A36B3432}"/>
                </a:ext>
              </a:extLst>
            </p:cNvPr>
            <p:cNvSpPr txBox="1"/>
            <p:nvPr/>
          </p:nvSpPr>
          <p:spPr>
            <a:xfrm>
              <a:off x="160713" y="2351701"/>
              <a:ext cx="892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3p </a:t>
              </a:r>
              <a:r>
                <a:rPr lang="en-GB" baseline="30000" dirty="0"/>
                <a:t>2</a:t>
              </a:r>
              <a:r>
                <a:rPr lang="en-GB" dirty="0"/>
                <a:t>P</a:t>
              </a:r>
              <a:r>
                <a:rPr lang="en-GB" baseline="-25000" dirty="0"/>
                <a:t>3/2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09541F47-C4FF-4EBA-AAB9-0A6E0AB5C5CE}"/>
                </a:ext>
              </a:extLst>
            </p:cNvPr>
            <p:cNvCxnSpPr/>
            <p:nvPr/>
          </p:nvCxnSpPr>
          <p:spPr>
            <a:xfrm>
              <a:off x="1451956" y="2588028"/>
              <a:ext cx="0" cy="29260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AF63C7C-178C-43D5-8FC6-F56F5F4C538A}"/>
                </a:ext>
              </a:extLst>
            </p:cNvPr>
            <p:cNvSpPr txBox="1"/>
            <p:nvPr/>
          </p:nvSpPr>
          <p:spPr>
            <a:xfrm>
              <a:off x="1451956" y="3889554"/>
              <a:ext cx="1086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509 THz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682421C0-F546-45D0-801C-F078D2D49CF3}"/>
                </a:ext>
              </a:extLst>
            </p:cNvPr>
            <p:cNvCxnSpPr>
              <a:cxnSpLocks/>
            </p:cNvCxnSpPr>
            <p:nvPr/>
          </p:nvCxnSpPr>
          <p:spPr>
            <a:xfrm>
              <a:off x="4574766" y="5069377"/>
              <a:ext cx="0" cy="88669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0E7D657C-581A-4CE5-9AB4-5B5C711BE243}"/>
                </a:ext>
              </a:extLst>
            </p:cNvPr>
            <p:cNvSpPr txBox="1"/>
            <p:nvPr/>
          </p:nvSpPr>
          <p:spPr>
            <a:xfrm>
              <a:off x="4552597" y="5353980"/>
              <a:ext cx="1086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1.77 GHz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2ED4353-FC01-410F-9AD9-3F3662657CF2}"/>
                </a:ext>
              </a:extLst>
            </p:cNvPr>
            <p:cNvSpPr txBox="1"/>
            <p:nvPr/>
          </p:nvSpPr>
          <p:spPr>
            <a:xfrm flipH="1">
              <a:off x="4015044" y="4861159"/>
              <a:ext cx="757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538EB09-8EA5-493C-B5D1-A8A4B1FFA981}"/>
                </a:ext>
              </a:extLst>
            </p:cNvPr>
            <p:cNvSpPr txBox="1"/>
            <p:nvPr/>
          </p:nvSpPr>
          <p:spPr>
            <a:xfrm flipH="1">
              <a:off x="4015044" y="5900248"/>
              <a:ext cx="757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017746C-02FD-4EFC-96FD-4CD6BE2F56D4}"/>
                </a:ext>
              </a:extLst>
            </p:cNvPr>
            <p:cNvSpPr txBox="1"/>
            <p:nvPr/>
          </p:nvSpPr>
          <p:spPr>
            <a:xfrm flipH="1">
              <a:off x="3940231" y="2838088"/>
              <a:ext cx="757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CF0D847-C2F7-4A58-9236-4EB304746CE4}"/>
                </a:ext>
              </a:extLst>
            </p:cNvPr>
            <p:cNvSpPr txBox="1"/>
            <p:nvPr/>
          </p:nvSpPr>
          <p:spPr>
            <a:xfrm flipH="1">
              <a:off x="3940230" y="2643446"/>
              <a:ext cx="757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F3408CE-6D2B-4FDD-86F4-0E2F21F5FC00}"/>
                </a:ext>
              </a:extLst>
            </p:cNvPr>
            <p:cNvSpPr txBox="1"/>
            <p:nvPr/>
          </p:nvSpPr>
          <p:spPr>
            <a:xfrm flipH="1">
              <a:off x="3940229" y="2417035"/>
              <a:ext cx="757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9AB2D84E-8A2C-4C67-8A03-0D0C4F606FFA}"/>
                </a:ext>
              </a:extLst>
            </p:cNvPr>
            <p:cNvSpPr txBox="1"/>
            <p:nvPr/>
          </p:nvSpPr>
          <p:spPr>
            <a:xfrm flipH="1">
              <a:off x="3940229" y="2086896"/>
              <a:ext cx="757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F=3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531DF2FE-802D-4095-99AF-3C0FA8F462CD}"/>
                </a:ext>
              </a:extLst>
            </p:cNvPr>
            <p:cNvCxnSpPr>
              <a:cxnSpLocks/>
            </p:cNvCxnSpPr>
            <p:nvPr/>
          </p:nvCxnSpPr>
          <p:spPr>
            <a:xfrm>
              <a:off x="4516577" y="2288771"/>
              <a:ext cx="0" cy="362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97766DEC-A152-42B7-910F-9307791EDC0E}"/>
                </a:ext>
              </a:extLst>
            </p:cNvPr>
            <p:cNvSpPr txBox="1"/>
            <p:nvPr/>
          </p:nvSpPr>
          <p:spPr>
            <a:xfrm>
              <a:off x="4516577" y="2308288"/>
              <a:ext cx="1086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58 MHz</a:t>
              </a:r>
            </a:p>
          </p:txBody>
        </p:sp>
      </p:grp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F18784FD-6EF7-4DDB-B785-93F238D83BCA}"/>
              </a:ext>
            </a:extLst>
          </p:cNvPr>
          <p:cNvCxnSpPr/>
          <p:nvPr/>
        </p:nvCxnSpPr>
        <p:spPr>
          <a:xfrm>
            <a:off x="5967909" y="2308793"/>
            <a:ext cx="0" cy="3248489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A980FEF-FF50-4457-86ED-5306A6E65ED0}"/>
              </a:ext>
            </a:extLst>
          </p:cNvPr>
          <p:cNvGrpSpPr/>
          <p:nvPr/>
        </p:nvGrpSpPr>
        <p:grpSpPr>
          <a:xfrm>
            <a:off x="5323496" y="1924902"/>
            <a:ext cx="434447" cy="2757054"/>
            <a:chOff x="2519335" y="2293730"/>
            <a:chExt cx="434447" cy="2757054"/>
          </a:xfrm>
        </p:grpSpPr>
        <p:sp>
          <p:nvSpPr>
            <p:cNvPr id="50" name="Arrow: Down 49">
              <a:extLst>
                <a:ext uri="{FF2B5EF4-FFF2-40B4-BE49-F238E27FC236}">
                  <a16:creationId xmlns:a16="http://schemas.microsoft.com/office/drawing/2014/main" xmlns="" id="{C37837A0-70EB-4362-9D96-F5A6E6D9BC60}"/>
                </a:ext>
              </a:extLst>
            </p:cNvPr>
            <p:cNvSpPr/>
            <p:nvPr/>
          </p:nvSpPr>
          <p:spPr>
            <a:xfrm rot="10800000">
              <a:off x="2823554" y="2293730"/>
              <a:ext cx="130228" cy="2757054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2465DBF-155D-4917-8CFE-89FF7F5565F5}"/>
                </a:ext>
              </a:extLst>
            </p:cNvPr>
            <p:cNvSpPr txBox="1"/>
            <p:nvPr/>
          </p:nvSpPr>
          <p:spPr>
            <a:xfrm rot="16200000">
              <a:off x="2284050" y="3458370"/>
              <a:ext cx="8399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Slow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D1A121-F0AC-4E2C-80E0-DC556706FA43}"/>
              </a:ext>
            </a:extLst>
          </p:cNvPr>
          <p:cNvGrpSpPr/>
          <p:nvPr/>
        </p:nvGrpSpPr>
        <p:grpSpPr>
          <a:xfrm>
            <a:off x="5967910" y="2308793"/>
            <a:ext cx="424000" cy="3237961"/>
            <a:chOff x="4443910" y="2308792"/>
            <a:chExt cx="424000" cy="3237961"/>
          </a:xfrm>
        </p:grpSpPr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xmlns="" id="{0400A792-FAFD-4975-A1AE-FC0E38ECC7E2}"/>
                </a:ext>
              </a:extLst>
            </p:cNvPr>
            <p:cNvSpPr/>
            <p:nvPr/>
          </p:nvSpPr>
          <p:spPr>
            <a:xfrm rot="10800000">
              <a:off x="4745173" y="2308792"/>
              <a:ext cx="122737" cy="323796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8B3255EB-FC8C-40F4-9F6F-47E3B1379253}"/>
                </a:ext>
              </a:extLst>
            </p:cNvPr>
            <p:cNvSpPr txBox="1"/>
            <p:nvPr/>
          </p:nvSpPr>
          <p:spPr>
            <a:xfrm rot="16200000">
              <a:off x="4135374" y="3435779"/>
              <a:ext cx="986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Repump</a:t>
              </a:r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5B5400B7-0D35-4C0C-994C-F1725709D852}"/>
              </a:ext>
            </a:extLst>
          </p:cNvPr>
          <p:cNvCxnSpPr>
            <a:cxnSpLocks/>
          </p:cNvCxnSpPr>
          <p:nvPr/>
        </p:nvCxnSpPr>
        <p:spPr>
          <a:xfrm>
            <a:off x="6500898" y="2298265"/>
            <a:ext cx="0" cy="2378733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8E0483F-C097-4813-8FFC-69876DBADB98}"/>
              </a:ext>
            </a:extLst>
          </p:cNvPr>
          <p:cNvSpPr txBox="1"/>
          <p:nvPr/>
        </p:nvSpPr>
        <p:spPr>
          <a:xfrm>
            <a:off x="1704572" y="689519"/>
            <a:ext cx="889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Atoms are not really two-level systems. Even for alkali atoms, there’s hyperfine structure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D1EED64-1C0A-45B4-86CB-36BCB5F93EAC}"/>
              </a:ext>
            </a:extLst>
          </p:cNvPr>
          <p:cNvSpPr txBox="1"/>
          <p:nvPr/>
        </p:nvSpPr>
        <p:spPr>
          <a:xfrm>
            <a:off x="1704571" y="1181752"/>
            <a:ext cx="819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laser cooling transition for Na actually looks like this: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78EFF04-E154-4A3C-85EE-B4517F360264}"/>
              </a:ext>
            </a:extLst>
          </p:cNvPr>
          <p:cNvSpPr txBox="1"/>
          <p:nvPr/>
        </p:nvSpPr>
        <p:spPr>
          <a:xfrm>
            <a:off x="1785845" y="6117903"/>
            <a:ext cx="759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Solution: use “repump” laser to close off the leak to the F=1 hyperfine state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7EAC518C-67BB-44F2-BA74-6EAC3B14BCE7}"/>
              </a:ext>
            </a:extLst>
          </p:cNvPr>
          <p:cNvCxnSpPr>
            <a:cxnSpLocks/>
          </p:cNvCxnSpPr>
          <p:nvPr/>
        </p:nvCxnSpPr>
        <p:spPr>
          <a:xfrm>
            <a:off x="5824710" y="1939461"/>
            <a:ext cx="0" cy="2737537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2280</Words>
  <Application>Microsoft Office PowerPoint</Application>
  <PresentationFormat>Widescreen</PresentationFormat>
  <Paragraphs>483</Paragraphs>
  <Slides>42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Mathematica1</vt:lpstr>
      <vt:lpstr>MT Extra</vt:lpstr>
      <vt:lpstr>Symbol</vt:lpstr>
      <vt:lpstr>Times New Roman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laser cooling (usually) fails for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Tarbutt</dc:creator>
  <cp:lastModifiedBy>Mike Tarbutt</cp:lastModifiedBy>
  <cp:revision>69</cp:revision>
  <dcterms:created xsi:type="dcterms:W3CDTF">2019-06-05T12:56:37Z</dcterms:created>
  <dcterms:modified xsi:type="dcterms:W3CDTF">2019-06-17T11:49:48Z</dcterms:modified>
</cp:coreProperties>
</file>