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18"/>
  </p:notesMasterIdLst>
  <p:sldIdLst>
    <p:sldId id="382" r:id="rId2"/>
    <p:sldId id="352" r:id="rId3"/>
    <p:sldId id="384" r:id="rId4"/>
    <p:sldId id="385" r:id="rId5"/>
    <p:sldId id="386" r:id="rId6"/>
    <p:sldId id="387" r:id="rId7"/>
    <p:sldId id="383" r:id="rId8"/>
    <p:sldId id="375" r:id="rId9"/>
    <p:sldId id="388" r:id="rId10"/>
    <p:sldId id="377" r:id="rId11"/>
    <p:sldId id="389" r:id="rId12"/>
    <p:sldId id="381" r:id="rId13"/>
    <p:sldId id="390" r:id="rId14"/>
    <p:sldId id="391" r:id="rId15"/>
    <p:sldId id="392" r:id="rId16"/>
    <p:sldId id="3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79EE1C4-D20F-49A6-9A17-14B8AE7E4F48}">
          <p14:sldIdLst>
            <p14:sldId id="382"/>
            <p14:sldId id="352"/>
            <p14:sldId id="384"/>
            <p14:sldId id="385"/>
            <p14:sldId id="386"/>
            <p14:sldId id="387"/>
            <p14:sldId id="383"/>
            <p14:sldId id="375"/>
            <p14:sldId id="388"/>
            <p14:sldId id="377"/>
            <p14:sldId id="389"/>
            <p14:sldId id="381"/>
            <p14:sldId id="390"/>
            <p14:sldId id="391"/>
            <p14:sldId id="392"/>
            <p14:sldId id="360"/>
          </p14:sldIdLst>
        </p14:section>
        <p14:section name="Spare Slides" id="{46631ABC-56B0-40BB-BF03-933E090ACD0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9E1"/>
    <a:srgbClr val="898989"/>
    <a:srgbClr val="FFC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4" autoAdjust="0"/>
    <p:restoredTop sz="97410" autoAdjust="0"/>
  </p:normalViewPr>
  <p:slideViewPr>
    <p:cSldViewPr snapToGrid="0">
      <p:cViewPr>
        <p:scale>
          <a:sx n="90" d="100"/>
          <a:sy n="90" d="100"/>
        </p:scale>
        <p:origin x="1320" y="912"/>
      </p:cViewPr>
      <p:guideLst>
        <p:guide orient="horz" pos="2160"/>
        <p:guide pos="2880"/>
      </p:guideLst>
    </p:cSldViewPr>
  </p:slideViewPr>
  <p:notesTextViewPr>
    <p:cViewPr>
      <p:scale>
        <a:sx n="1" d="1"/>
        <a:sy n="1" d="1"/>
      </p:scale>
      <p:origin x="0" y="0"/>
    </p:cViewPr>
  </p:notesTextViewPr>
  <p:notesViewPr>
    <p:cSldViewPr snapToGrid="0">
      <p:cViewPr varScale="1">
        <p:scale>
          <a:sx n="71" d="100"/>
          <a:sy n="71" d="100"/>
        </p:scale>
        <p:origin x="2803"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339FA-1681-4450-8BF1-FC3ABCFCBAC0}" type="datetimeFigureOut">
              <a:rPr lang="en-US" smtClean="0"/>
              <a:t>5/29/18</a:t>
            </a:fld>
            <a:endParaRPr lang="en-US"/>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CAC15-4B38-4ABB-B80F-176F212BD8CF}" type="slidenum">
              <a:rPr lang="en-US" smtClean="0"/>
              <a:t>‹#›</a:t>
            </a:fld>
            <a:endParaRPr lang="en-US"/>
          </a:p>
        </p:txBody>
      </p:sp>
    </p:spTree>
    <p:extLst>
      <p:ext uri="{BB962C8B-B14F-4D97-AF65-F5344CB8AC3E}">
        <p14:creationId xmlns:p14="http://schemas.microsoft.com/office/powerpoint/2010/main" val="171700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Easiest and cheapest compared to active and borehole study</a:t>
            </a:r>
          </a:p>
          <a:p>
            <a:r>
              <a:rPr lang="en-US" dirty="0"/>
              <a:t>Passive study: 1) beamforming to obtain dispersion curve 2) inversion</a:t>
            </a:r>
          </a:p>
          <a:p>
            <a:r>
              <a:rPr lang="en-US" dirty="0"/>
              <a:t>Plane waves travel across surface array, for e</a:t>
            </a:r>
          </a:p>
        </p:txBody>
      </p:sp>
      <p:sp>
        <p:nvSpPr>
          <p:cNvPr id="4" name="Slide Number Placeholder 3"/>
          <p:cNvSpPr>
            <a:spLocks noGrp="1"/>
          </p:cNvSpPr>
          <p:nvPr>
            <p:ph type="sldNum" sz="quarter" idx="10"/>
          </p:nvPr>
        </p:nvSpPr>
        <p:spPr/>
        <p:txBody>
          <a:bodyPr/>
          <a:lstStyle/>
          <a:p>
            <a:fld id="{87ECAC15-4B38-4ABB-B80F-176F212BD8CF}" type="slidenum">
              <a:rPr lang="en-US" smtClean="0"/>
              <a:t>9</a:t>
            </a:fld>
            <a:endParaRPr lang="en-US"/>
          </a:p>
        </p:txBody>
      </p:sp>
    </p:spTree>
    <p:extLst>
      <p:ext uri="{BB962C8B-B14F-4D97-AF65-F5344CB8AC3E}">
        <p14:creationId xmlns:p14="http://schemas.microsoft.com/office/powerpoint/2010/main" val="134648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p>
        </p:txBody>
      </p:sp>
      <p:sp>
        <p:nvSpPr>
          <p:cNvPr id="4" name="Slide Number Placeholder 3"/>
          <p:cNvSpPr>
            <a:spLocks noGrp="1"/>
          </p:cNvSpPr>
          <p:nvPr>
            <p:ph type="sldNum" sz="quarter" idx="10"/>
          </p:nvPr>
        </p:nvSpPr>
        <p:spPr/>
        <p:txBody>
          <a:bodyPr/>
          <a:lstStyle/>
          <a:p>
            <a:fld id="{87ECAC15-4B38-4ABB-B80F-176F212BD8CF}" type="slidenum">
              <a:rPr lang="en-US" smtClean="0"/>
              <a:t>15</a:t>
            </a:fld>
            <a:endParaRPr lang="en-US"/>
          </a:p>
        </p:txBody>
      </p:sp>
    </p:spTree>
    <p:extLst>
      <p:ext uri="{BB962C8B-B14F-4D97-AF65-F5344CB8AC3E}">
        <p14:creationId xmlns:p14="http://schemas.microsoft.com/office/powerpoint/2010/main" val="4187462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1.emf"/><Relationship Id="rId1" Type="http://schemas.openxmlformats.org/officeDocument/2006/relationships/vmlDrawing" Target="../drawings/vmlDrawing2.vml"/><Relationship Id="rId2"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1468" y="1593"/>
          <a:ext cx="1465" cy="1587"/>
        </p:xfrm>
        <a:graphic>
          <a:graphicData uri="http://schemas.openxmlformats.org/presentationml/2006/ole">
            <mc:AlternateContent xmlns:mc="http://schemas.openxmlformats.org/markup-compatibility/2006">
              <mc:Choice xmlns:v="urn:schemas-microsoft-com:vml" Requires="v">
                <p:oleObj spid="_x0000_s2338" name="think-cell Slide" r:id="rId4" imgW="492" imgH="504" progId="TCLayout.ActiveDocument.1">
                  <p:embed/>
                </p:oleObj>
              </mc:Choice>
              <mc:Fallback>
                <p:oleObj name="think-cell Slide" r:id="rId4" imgW="492" imgH="504" progId="TCLayout.ActiveDocument.1">
                  <p:embed/>
                  <p:pic>
                    <p:nvPicPr>
                      <p:cNvPr id="0" name=""/>
                      <p:cNvPicPr/>
                      <p:nvPr/>
                    </p:nvPicPr>
                    <p:blipFill>
                      <a:blip r:embed="rId5"/>
                      <a:stretch>
                        <a:fillRect/>
                      </a:stretch>
                    </p:blipFill>
                    <p:spPr>
                      <a:xfrm>
                        <a:off x="1468" y="1593"/>
                        <a:ext cx="1465" cy="1587"/>
                      </a:xfrm>
                      <a:prstGeom prst="rect">
                        <a:avLst/>
                      </a:prstGeom>
                    </p:spPr>
                  </p:pic>
                </p:oleObj>
              </mc:Fallback>
            </mc:AlternateContent>
          </a:graphicData>
        </a:graphic>
      </p:graphicFrame>
      <p:sp>
        <p:nvSpPr>
          <p:cNvPr id="10" name="Textplatzhalter 9"/>
          <p:cNvSpPr>
            <a:spLocks noGrp="1"/>
          </p:cNvSpPr>
          <p:nvPr>
            <p:ph type="body" sz="quarter" idx="14" hasCustomPrompt="1"/>
          </p:nvPr>
        </p:nvSpPr>
        <p:spPr>
          <a:xfrm>
            <a:off x="4439019" y="4365107"/>
            <a:ext cx="4321050" cy="250068"/>
          </a:xfrm>
          <a:prstGeom prst="rect">
            <a:avLst/>
          </a:prstGeom>
        </p:spPr>
        <p:txBody>
          <a:bodyPr wrap="square">
            <a:spAutoFit/>
          </a:bodyPr>
          <a:lstStyle>
            <a:lvl1pPr>
              <a:lnSpc>
                <a:spcPct val="110000"/>
              </a:lnSpc>
              <a:spcBef>
                <a:spcPts val="0"/>
              </a:spcBef>
              <a:defRPr sz="1477">
                <a:solidFill>
                  <a:schemeClr val="accent5"/>
                </a:solidFill>
              </a:defRPr>
            </a:lvl1pPr>
          </a:lstStyle>
          <a:p>
            <a:r>
              <a:rPr lang="en-US" dirty="0" smtClean="0"/>
              <a:t>Location, </a:t>
            </a:r>
            <a:r>
              <a:rPr lang="en-US" dirty="0" err="1" smtClean="0"/>
              <a:t>dd</a:t>
            </a:r>
            <a:r>
              <a:rPr lang="en-US" dirty="0" smtClean="0"/>
              <a:t> Month </a:t>
            </a:r>
            <a:r>
              <a:rPr lang="en-US" dirty="0" err="1" smtClean="0"/>
              <a:t>yyyy</a:t>
            </a:r>
            <a:endParaRPr lang="en-US" dirty="0"/>
          </a:p>
        </p:txBody>
      </p:sp>
      <p:sp>
        <p:nvSpPr>
          <p:cNvPr id="7" name="Text Placeholder 6"/>
          <p:cNvSpPr>
            <a:spLocks noGrp="1"/>
          </p:cNvSpPr>
          <p:nvPr>
            <p:ph type="body" sz="quarter" idx="15" hasCustomPrompt="1"/>
          </p:nvPr>
        </p:nvSpPr>
        <p:spPr>
          <a:xfrm>
            <a:off x="4439019" y="1872000"/>
            <a:ext cx="4321050" cy="828000"/>
          </a:xfrm>
        </p:spPr>
        <p:txBody>
          <a:bodyPr/>
          <a:lstStyle>
            <a:lvl1pPr>
              <a:spcBef>
                <a:spcPts val="0"/>
              </a:spcBef>
              <a:defRPr sz="2585">
                <a:solidFill>
                  <a:schemeClr val="accent1">
                    <a:lumMod val="75000"/>
                  </a:schemeClr>
                </a:solidFill>
              </a:defRPr>
            </a:lvl1pPr>
          </a:lstStyle>
          <a:p>
            <a:pPr lvl="0"/>
            <a:r>
              <a:rPr lang="en-US" noProof="0" dirty="0" smtClean="0"/>
              <a:t>Report</a:t>
            </a:r>
            <a:r>
              <a:rPr lang="en-US" dirty="0" smtClean="0"/>
              <a:t> title runs here </a:t>
            </a:r>
            <a:br>
              <a:rPr lang="en-US" dirty="0" smtClean="0"/>
            </a:br>
            <a:r>
              <a:rPr lang="en-US" dirty="0" smtClean="0"/>
              <a:t>two lines if needed</a:t>
            </a:r>
            <a:endParaRPr lang="en-US" dirty="0"/>
          </a:p>
        </p:txBody>
      </p:sp>
      <p:sp>
        <p:nvSpPr>
          <p:cNvPr id="11" name="Text Placeholder 10"/>
          <p:cNvSpPr>
            <a:spLocks noGrp="1"/>
          </p:cNvSpPr>
          <p:nvPr>
            <p:ph type="body" sz="quarter" idx="16" hasCustomPrompt="1"/>
          </p:nvPr>
        </p:nvSpPr>
        <p:spPr>
          <a:xfrm>
            <a:off x="4439064" y="2722552"/>
            <a:ext cx="4321402" cy="1620000"/>
          </a:xfrm>
        </p:spPr>
        <p:txBody>
          <a:bodyPr/>
          <a:lstStyle>
            <a:lvl1pPr>
              <a:spcBef>
                <a:spcPts val="0"/>
              </a:spcBef>
              <a:defRPr sz="2585" baseline="0">
                <a:solidFill>
                  <a:schemeClr val="tx1">
                    <a:lumMod val="85000"/>
                    <a:lumOff val="15000"/>
                  </a:schemeClr>
                </a:solidFill>
              </a:defRPr>
            </a:lvl1pPr>
            <a:lvl2pPr>
              <a:defRPr sz="2585">
                <a:solidFill>
                  <a:schemeClr val="accent2"/>
                </a:solidFill>
              </a:defRPr>
            </a:lvl2pPr>
            <a:lvl3pPr>
              <a:defRPr sz="2585">
                <a:solidFill>
                  <a:schemeClr val="accent2"/>
                </a:solidFill>
              </a:defRPr>
            </a:lvl3pPr>
            <a:lvl4pPr>
              <a:defRPr sz="2585">
                <a:solidFill>
                  <a:schemeClr val="accent2"/>
                </a:solidFill>
              </a:defRPr>
            </a:lvl4pPr>
            <a:lvl5pPr>
              <a:defRPr sz="2585">
                <a:solidFill>
                  <a:schemeClr val="accent2"/>
                </a:solidFill>
              </a:defRPr>
            </a:lvl5pPr>
          </a:lstStyle>
          <a:p>
            <a:pPr lvl="0"/>
            <a:r>
              <a:rPr lang="en-US" dirty="0" smtClean="0"/>
              <a:t>Subheading runs here </a:t>
            </a:r>
            <a:br>
              <a:rPr lang="en-US" dirty="0" smtClean="0"/>
            </a:br>
            <a:r>
              <a:rPr lang="en-US" dirty="0" smtClean="0"/>
              <a:t>two lines if needed</a:t>
            </a:r>
            <a:endParaRPr lang="en-US" dirty="0"/>
          </a:p>
        </p:txBody>
      </p:sp>
    </p:spTree>
    <p:extLst>
      <p:ext uri="{BB962C8B-B14F-4D97-AF65-F5344CB8AC3E}">
        <p14:creationId xmlns:p14="http://schemas.microsoft.com/office/powerpoint/2010/main" val="10998269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noSeis_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94"/>
            <a:ext cx="8229600" cy="932433"/>
          </a:xfrm>
        </p:spPr>
        <p:txBody>
          <a:bodyPr>
            <a:normAutofit/>
          </a:bodyPr>
          <a:lstStyle>
            <a:lvl1pPr>
              <a:defRPr sz="2585"/>
            </a:lvl1pPr>
          </a:lstStyle>
          <a:p>
            <a:r>
              <a:rPr lang="en-US" smtClean="0"/>
              <a:t>Click to edit Master title style</a:t>
            </a:r>
            <a:endParaRPr lang="en-US" dirty="0"/>
          </a:p>
        </p:txBody>
      </p:sp>
      <p:sp>
        <p:nvSpPr>
          <p:cNvPr id="7" name="Text Placeholder 2"/>
          <p:cNvSpPr>
            <a:spLocks noGrp="1"/>
          </p:cNvSpPr>
          <p:nvPr>
            <p:ph idx="1"/>
          </p:nvPr>
        </p:nvSpPr>
        <p:spPr>
          <a:xfrm>
            <a:off x="457200" y="1312034"/>
            <a:ext cx="8229600" cy="5069698"/>
          </a:xfrm>
          <a:prstGeom prst="rect">
            <a:avLst/>
          </a:prstGeom>
        </p:spPr>
        <p:txBody>
          <a:bodyPr vert="horz" lIns="91440" tIns="45720" rIns="91440" bIns="45720" rtlCol="0">
            <a:normAutofit/>
          </a:bodyPr>
          <a:lstStyle>
            <a:lvl1pPr>
              <a:defRPr sz="1846"/>
            </a:lvl1pPr>
            <a:lvl2pPr>
              <a:defRPr sz="1662"/>
            </a:lvl2pPr>
            <a:lvl3pPr>
              <a:defRPr sz="1477"/>
            </a:lvl3pPr>
            <a:lvl4pPr>
              <a:defRPr sz="1292"/>
            </a:lvl4pPr>
            <a:lvl5pPr>
              <a:defRPr sz="1292"/>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1"/>
          </p:nvPr>
        </p:nvSpPr>
        <p:spPr>
          <a:xfrm>
            <a:off x="949441" y="6463773"/>
            <a:ext cx="65" cy="99386"/>
          </a:xfrm>
        </p:spPr>
        <p:txBody>
          <a:bodyPr/>
          <a:lstStyle/>
          <a:p>
            <a:r>
              <a:rPr lang="en-US" smtClean="0">
                <a:solidFill>
                  <a:srgbClr val="313131"/>
                </a:solidFill>
              </a:rPr>
              <a:t>Maria Bader</a:t>
            </a:r>
            <a:endParaRPr lang="en-US" dirty="0">
              <a:solidFill>
                <a:srgbClr val="313131"/>
              </a:solidFill>
            </a:endParaRPr>
          </a:p>
        </p:txBody>
      </p:sp>
      <p:sp>
        <p:nvSpPr>
          <p:cNvPr id="9" name="Slide Number Placeholder 5"/>
          <p:cNvSpPr>
            <a:spLocks noGrp="1"/>
          </p:cNvSpPr>
          <p:nvPr>
            <p:ph type="sldNum" sz="quarter" idx="12"/>
          </p:nvPr>
        </p:nvSpPr>
        <p:spPr>
          <a:xfrm>
            <a:off x="250390" y="6436383"/>
            <a:ext cx="235642" cy="153888"/>
          </a:xfrm>
        </p:spPr>
        <p:txBody>
          <a:bodyPr/>
          <a:lstStyle/>
          <a:p>
            <a:fld id="{7C7B4FCA-D758-EB48-BD46-5EEF226FD218}" type="slidenum">
              <a:rPr lang="en-US" smtClean="0">
                <a:solidFill>
                  <a:srgbClr val="313131"/>
                </a:solidFill>
              </a:rPr>
              <a:pPr/>
              <a:t>‹#›</a:t>
            </a:fld>
            <a:endParaRPr lang="en-US" dirty="0">
              <a:solidFill>
                <a:srgbClr val="313131"/>
              </a:solidFill>
            </a:endParaRPr>
          </a:p>
        </p:txBody>
      </p:sp>
    </p:spTree>
    <p:extLst>
      <p:ext uri="{BB962C8B-B14F-4D97-AF65-F5344CB8AC3E}">
        <p14:creationId xmlns:p14="http://schemas.microsoft.com/office/powerpoint/2010/main" val="14528920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noSeis_content_2">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94"/>
            <a:ext cx="8229600" cy="932433"/>
          </a:xfrm>
        </p:spPr>
        <p:txBody>
          <a:bodyPr>
            <a:normAutofit/>
          </a:bodyPr>
          <a:lstStyle>
            <a:lvl1pPr>
              <a:defRPr sz="2585"/>
            </a:lvl1pPr>
          </a:lstStyle>
          <a:p>
            <a:r>
              <a:rPr lang="en-US" smtClean="0"/>
              <a:t>Click to edit Master title style</a:t>
            </a:r>
            <a:endParaRPr lang="en-US" dirty="0"/>
          </a:p>
        </p:txBody>
      </p:sp>
      <p:sp>
        <p:nvSpPr>
          <p:cNvPr id="9" name="Content Placeholder 8"/>
          <p:cNvSpPr>
            <a:spLocks noGrp="1"/>
          </p:cNvSpPr>
          <p:nvPr>
            <p:ph sz="quarter" idx="14"/>
          </p:nvPr>
        </p:nvSpPr>
        <p:spPr>
          <a:xfrm>
            <a:off x="457200" y="1291042"/>
            <a:ext cx="3983038" cy="4985935"/>
          </a:xfrm>
        </p:spPr>
        <p:txBody>
          <a:bodyPr>
            <a:normAutofit/>
          </a:bodyPr>
          <a:lstStyle>
            <a:lvl1pPr>
              <a:defRPr sz="1846"/>
            </a:lvl1pPr>
            <a:lvl2pPr>
              <a:defRPr sz="1662"/>
            </a:lvl2pPr>
            <a:lvl3pPr>
              <a:defRPr sz="1477"/>
            </a:lvl3pPr>
            <a:lvl4pPr>
              <a:defRPr sz="1292"/>
            </a:lvl4pPr>
            <a:lvl5pPr>
              <a:defRPr sz="1292"/>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8"/>
          <p:cNvSpPr>
            <a:spLocks noGrp="1"/>
          </p:cNvSpPr>
          <p:nvPr>
            <p:ph sz="quarter" idx="15"/>
          </p:nvPr>
        </p:nvSpPr>
        <p:spPr>
          <a:xfrm>
            <a:off x="4703763" y="1286001"/>
            <a:ext cx="3983038" cy="4985935"/>
          </a:xfrm>
        </p:spPr>
        <p:txBody>
          <a:bodyPr>
            <a:normAutofit/>
          </a:bodyPr>
          <a:lstStyle>
            <a:lvl1pPr>
              <a:defRPr sz="1846"/>
            </a:lvl1pPr>
            <a:lvl2pPr>
              <a:defRPr sz="1662"/>
            </a:lvl2pPr>
            <a:lvl3pPr>
              <a:defRPr sz="1477"/>
            </a:lvl3pPr>
            <a:lvl4pPr>
              <a:defRPr sz="1292"/>
            </a:lvl4pPr>
            <a:lvl5pPr>
              <a:defRPr sz="1292"/>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6"/>
          <p:cNvSpPr txBox="1">
            <a:spLocks/>
          </p:cNvSpPr>
          <p:nvPr userDrawn="1"/>
        </p:nvSpPr>
        <p:spPr>
          <a:xfrm>
            <a:off x="250390" y="6436383"/>
            <a:ext cx="23564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22041"/>
            <a:fld id="{7C7B4FCA-D758-EB48-BD46-5EEF226FD218}" type="slidenum">
              <a:rPr lang="en-US" smtClean="0"/>
              <a:pPr defTabSz="422041"/>
              <a:t>‹#›</a:t>
            </a:fld>
            <a:endParaRPr lang="en-US" dirty="0"/>
          </a:p>
        </p:txBody>
      </p:sp>
      <p:sp>
        <p:nvSpPr>
          <p:cNvPr id="13" name="Footer Placeholder 2"/>
          <p:cNvSpPr>
            <a:spLocks noGrp="1"/>
          </p:cNvSpPr>
          <p:nvPr>
            <p:ph type="ftr" sz="quarter" idx="3"/>
          </p:nvPr>
        </p:nvSpPr>
        <p:spPr>
          <a:xfrm>
            <a:off x="949441" y="6436522"/>
            <a:ext cx="3133871" cy="153888"/>
          </a:xfrm>
          <a:prstGeom prst="rect">
            <a:avLst/>
          </a:prstGeom>
        </p:spPr>
        <p:txBody>
          <a:bodyPr vert="horz" wrap="none" lIns="0" tIns="0" rIns="0" bIns="0" rtlCol="0" anchor="ctr">
            <a:spAutoFit/>
          </a:bodyPr>
          <a:lstStyle>
            <a:lvl1pPr algn="l">
              <a:defRPr sz="1000">
                <a:solidFill>
                  <a:srgbClr val="898989"/>
                </a:solidFill>
              </a:defRPr>
            </a:lvl1pPr>
          </a:lstStyle>
          <a:p>
            <a:pPr defTabSz="422041"/>
            <a:r>
              <a:rPr lang="en-US" smtClean="0"/>
              <a:t>Maria Bader</a:t>
            </a:r>
            <a:endParaRPr lang="en-US" dirty="0"/>
          </a:p>
        </p:txBody>
      </p:sp>
    </p:spTree>
    <p:extLst>
      <p:ext uri="{BB962C8B-B14F-4D97-AF65-F5344CB8AC3E}">
        <p14:creationId xmlns:p14="http://schemas.microsoft.com/office/powerpoint/2010/main" val="893675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7563" y="1136650"/>
            <a:ext cx="3886200" cy="508635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136650"/>
            <a:ext cx="3886200" cy="508635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2502486"/>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83932" y="728666"/>
            <a:ext cx="8376138" cy="601013"/>
          </a:xfrm>
          <a:prstGeom prst="rect">
            <a:avLst/>
          </a:prstGeom>
          <a:noFill/>
        </p:spPr>
        <p:txBody>
          <a:bodyPr anchor="t"/>
          <a:lstStyle>
            <a:lvl1pPr marL="0" marR="0" indent="0" algn="l" defTabSz="927720" rtl="0" eaLnBrk="1" fontAlgn="auto" latinLnBrk="0" hangingPunct="1">
              <a:lnSpc>
                <a:spcPct val="100000"/>
              </a:lnSpc>
              <a:spcBef>
                <a:spcPts val="0"/>
              </a:spcBef>
              <a:spcAft>
                <a:spcPts val="0"/>
              </a:spcAft>
              <a:buClr>
                <a:schemeClr val="tx2"/>
              </a:buClr>
              <a:buSzTx/>
              <a:buFontTx/>
              <a:buNone/>
              <a:tabLst/>
              <a:defRPr lang="de-DE" sz="1477" b="0" kern="1200" dirty="0" smtClean="0">
                <a:solidFill>
                  <a:schemeClr val="tx1">
                    <a:lumMod val="85000"/>
                    <a:lumOff val="15000"/>
                  </a:schemeClr>
                </a:solidFill>
                <a:latin typeface="+mn-lt"/>
                <a:ea typeface="+mn-ea"/>
                <a:cs typeface="+mn-cs"/>
              </a:defRPr>
            </a:lvl1pPr>
            <a:lvl2pPr marL="422009" indent="0">
              <a:buNone/>
              <a:defRPr sz="1846" b="1"/>
            </a:lvl2pPr>
            <a:lvl3pPr marL="844017" indent="0">
              <a:buNone/>
              <a:defRPr sz="1662" b="1"/>
            </a:lvl3pPr>
            <a:lvl4pPr marL="1266026" indent="0">
              <a:buNone/>
              <a:defRPr sz="1477" b="1"/>
            </a:lvl4pPr>
            <a:lvl5pPr marL="1688034" indent="0">
              <a:buNone/>
              <a:defRPr sz="1477" b="1"/>
            </a:lvl5pPr>
            <a:lvl6pPr marL="2110043" indent="0">
              <a:buNone/>
              <a:defRPr sz="1477" b="1"/>
            </a:lvl6pPr>
            <a:lvl7pPr marL="2532051" indent="0">
              <a:buNone/>
              <a:defRPr sz="1477" b="1"/>
            </a:lvl7pPr>
            <a:lvl8pPr marL="2954061" indent="0">
              <a:buNone/>
              <a:defRPr sz="1477" b="1"/>
            </a:lvl8pPr>
            <a:lvl9pPr marL="3376069" indent="0">
              <a:buNone/>
              <a:defRPr sz="1477" b="1"/>
            </a:lvl9pPr>
          </a:lstStyle>
          <a:p>
            <a:pPr marL="0" lvl="0" indent="0" algn="l" defTabSz="927720" rtl="0" eaLnBrk="1" latinLnBrk="0" hangingPunct="1">
              <a:lnSpc>
                <a:spcPct val="100000"/>
              </a:lnSpc>
              <a:spcBef>
                <a:spcPts val="0"/>
              </a:spcBef>
              <a:buClr>
                <a:schemeClr val="tx2"/>
              </a:buClr>
              <a:buFontTx/>
              <a:buNone/>
            </a:pPr>
            <a:r>
              <a:rPr lang="en-US" dirty="0" smtClean="0"/>
              <a:t>Click here to enter slide message</a:t>
            </a:r>
          </a:p>
        </p:txBody>
      </p:sp>
      <p:sp>
        <p:nvSpPr>
          <p:cNvPr id="18" name="Content Placeholder 17"/>
          <p:cNvSpPr>
            <a:spLocks noGrp="1"/>
          </p:cNvSpPr>
          <p:nvPr>
            <p:ph sz="quarter" idx="15" hasCustomPrompt="1"/>
          </p:nvPr>
        </p:nvSpPr>
        <p:spPr>
          <a:xfrm>
            <a:off x="383930" y="1484317"/>
            <a:ext cx="8376138" cy="4824413"/>
          </a:xfrm>
        </p:spPr>
        <p:txBody>
          <a:bodyPr/>
          <a:lstStyle>
            <a:lvl1pPr>
              <a:defRPr/>
            </a:lvl1pPr>
          </a:lstStyle>
          <a:p>
            <a:pPr lvl="0"/>
            <a:r>
              <a:rPr lang="en-US" dirty="0" smtClean="0"/>
              <a:t>Click here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 level</a:t>
            </a:r>
          </a:p>
          <a:p>
            <a:pPr lvl="6"/>
            <a:r>
              <a:rPr lang="en-US" noProof="0" dirty="0" smtClean="0"/>
              <a:t>Seventh</a:t>
            </a:r>
            <a:r>
              <a:rPr lang="en-US" dirty="0" smtClean="0"/>
              <a:t> level</a:t>
            </a:r>
          </a:p>
          <a:p>
            <a:pPr lvl="7"/>
            <a:r>
              <a:rPr lang="en-US" dirty="0" smtClean="0"/>
              <a:t>Eight level</a:t>
            </a:r>
          </a:p>
          <a:p>
            <a:pPr lvl="8"/>
            <a:r>
              <a:rPr lang="en-US" dirty="0" smtClean="0"/>
              <a:t>Ninth level</a:t>
            </a:r>
            <a:endParaRPr lang="en-US" dirty="0"/>
          </a:p>
        </p:txBody>
      </p:sp>
      <p:sp>
        <p:nvSpPr>
          <p:cNvPr id="2" name="Title 1"/>
          <p:cNvSpPr>
            <a:spLocks noGrp="1"/>
          </p:cNvSpPr>
          <p:nvPr>
            <p:ph type="title" hasCustomPrompt="1"/>
          </p:nvPr>
        </p:nvSpPr>
        <p:spPr>
          <a:xfrm>
            <a:off x="383931" y="291986"/>
            <a:ext cx="8376138" cy="397801"/>
          </a:xfrm>
        </p:spPr>
        <p:txBody>
          <a:bodyPr/>
          <a:lstStyle>
            <a:lvl1pPr>
              <a:defRPr sz="2585">
                <a:solidFill>
                  <a:schemeClr val="accent1">
                    <a:lumMod val="75000"/>
                  </a:schemeClr>
                </a:solidFill>
              </a:defRPr>
            </a:lvl1pPr>
          </a:lstStyle>
          <a:p>
            <a:r>
              <a:rPr lang="en-US" dirty="0" smtClean="0"/>
              <a:t>Click here to enter </a:t>
            </a:r>
            <a:r>
              <a:rPr lang="en-US" noProof="0" dirty="0" smtClean="0"/>
              <a:t>chapter title</a:t>
            </a:r>
            <a:endParaRPr lang="en-US" dirty="0"/>
          </a:p>
        </p:txBody>
      </p:sp>
      <p:sp>
        <p:nvSpPr>
          <p:cNvPr id="8" name="Slide Number Placeholder 26"/>
          <p:cNvSpPr>
            <a:spLocks noGrp="1"/>
          </p:cNvSpPr>
          <p:nvPr>
            <p:ph type="sldNum" sz="quarter" idx="4"/>
          </p:nvPr>
        </p:nvSpPr>
        <p:spPr>
          <a:xfrm>
            <a:off x="250390" y="6436383"/>
            <a:ext cx="235642" cy="153888"/>
          </a:xfrm>
          <a:prstGeom prst="rect">
            <a:avLst/>
          </a:prstGeom>
        </p:spPr>
        <p:txBody>
          <a:bodyPr vert="horz" wrap="none" lIns="0" tIns="0" rIns="0" bIns="0" rtlCol="0" anchor="ctr">
            <a:spAutoFit/>
          </a:bodyPr>
          <a:lstStyle>
            <a:lvl1pPr algn="r">
              <a:defRPr sz="1000">
                <a:solidFill>
                  <a:srgbClr val="898989"/>
                </a:solidFill>
              </a:defRPr>
            </a:lvl1pPr>
          </a:lstStyle>
          <a:p>
            <a:pPr defTabSz="422041"/>
            <a:fld id="{7C7B4FCA-D758-EB48-BD46-5EEF226FD218}" type="slidenum">
              <a:rPr lang="en-US" smtClean="0"/>
              <a:pPr defTabSz="422041"/>
              <a:t>‹#›</a:t>
            </a:fld>
            <a:endParaRPr lang="en-US" dirty="0"/>
          </a:p>
        </p:txBody>
      </p:sp>
      <p:sp>
        <p:nvSpPr>
          <p:cNvPr id="9" name="Footer Placeholder 2"/>
          <p:cNvSpPr>
            <a:spLocks noGrp="1"/>
          </p:cNvSpPr>
          <p:nvPr>
            <p:ph type="ftr" sz="quarter" idx="3"/>
          </p:nvPr>
        </p:nvSpPr>
        <p:spPr>
          <a:xfrm>
            <a:off x="949441" y="6436522"/>
            <a:ext cx="3133871" cy="153888"/>
          </a:xfrm>
          <a:prstGeom prst="rect">
            <a:avLst/>
          </a:prstGeom>
        </p:spPr>
        <p:txBody>
          <a:bodyPr vert="horz" wrap="none" lIns="0" tIns="0" rIns="0" bIns="0" rtlCol="0" anchor="ctr">
            <a:spAutoFit/>
          </a:bodyPr>
          <a:lstStyle>
            <a:lvl1pPr algn="l">
              <a:defRPr sz="1000">
                <a:solidFill>
                  <a:srgbClr val="898989"/>
                </a:solidFill>
              </a:defRPr>
            </a:lvl1pPr>
          </a:lstStyle>
          <a:p>
            <a:pPr defTabSz="422041"/>
            <a:r>
              <a:rPr lang="en-US" smtClean="0"/>
              <a:t>Maria Bader</a:t>
            </a:r>
            <a:endParaRPr lang="en-US" dirty="0"/>
          </a:p>
        </p:txBody>
      </p:sp>
    </p:spTree>
    <p:extLst>
      <p:ext uri="{BB962C8B-B14F-4D97-AF65-F5344CB8AC3E}">
        <p14:creationId xmlns:p14="http://schemas.microsoft.com/office/powerpoint/2010/main" val="171910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83932" y="728666"/>
            <a:ext cx="8376138" cy="601013"/>
          </a:xfrm>
          <a:prstGeom prst="rect">
            <a:avLst/>
          </a:prstGeom>
          <a:noFill/>
        </p:spPr>
        <p:txBody>
          <a:bodyPr anchor="t"/>
          <a:lstStyle>
            <a:lvl1pPr marL="0" marR="0" indent="0" algn="l" defTabSz="927792" rtl="0" eaLnBrk="1" fontAlgn="auto" latinLnBrk="0" hangingPunct="1">
              <a:lnSpc>
                <a:spcPct val="100000"/>
              </a:lnSpc>
              <a:spcBef>
                <a:spcPts val="0"/>
              </a:spcBef>
              <a:spcAft>
                <a:spcPts val="0"/>
              </a:spcAft>
              <a:buClr>
                <a:schemeClr val="tx2"/>
              </a:buClr>
              <a:buSzTx/>
              <a:buFontTx/>
              <a:buNone/>
              <a:tabLst/>
              <a:defRPr lang="de-DE" sz="1500" b="0" kern="1200" dirty="0" smtClean="0">
                <a:solidFill>
                  <a:schemeClr val="tx1">
                    <a:lumMod val="85000"/>
                    <a:lumOff val="15000"/>
                  </a:schemeClr>
                </a:solidFill>
                <a:latin typeface="+mn-lt"/>
                <a:ea typeface="+mn-ea"/>
                <a:cs typeface="+mn-cs"/>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marL="0" lvl="0" indent="0" algn="l" defTabSz="927792" rtl="0" eaLnBrk="1" latinLnBrk="0" hangingPunct="1">
              <a:lnSpc>
                <a:spcPct val="100000"/>
              </a:lnSpc>
              <a:spcBef>
                <a:spcPts val="0"/>
              </a:spcBef>
              <a:buClr>
                <a:schemeClr val="tx2"/>
              </a:buClr>
              <a:buFontTx/>
              <a:buNone/>
            </a:pPr>
            <a:r>
              <a:rPr lang="en-US" dirty="0" smtClean="0"/>
              <a:t>Click here to enter slide message</a:t>
            </a:r>
          </a:p>
        </p:txBody>
      </p:sp>
      <p:sp>
        <p:nvSpPr>
          <p:cNvPr id="18" name="Content Placeholder 17"/>
          <p:cNvSpPr>
            <a:spLocks noGrp="1"/>
          </p:cNvSpPr>
          <p:nvPr>
            <p:ph sz="quarter" idx="15" hasCustomPrompt="1"/>
          </p:nvPr>
        </p:nvSpPr>
        <p:spPr>
          <a:xfrm>
            <a:off x="383930" y="1484317"/>
            <a:ext cx="8376138" cy="4824413"/>
          </a:xfrm>
        </p:spPr>
        <p:txBody>
          <a:bodyPr/>
          <a:lstStyle>
            <a:lvl1pPr>
              <a:defRPr/>
            </a:lvl1pPr>
          </a:lstStyle>
          <a:p>
            <a:pPr lvl="0"/>
            <a:r>
              <a:rPr lang="en-US" dirty="0" smtClean="0"/>
              <a:t>Click here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 level</a:t>
            </a:r>
          </a:p>
          <a:p>
            <a:pPr lvl="6"/>
            <a:r>
              <a:rPr lang="en-US" noProof="0" dirty="0" smtClean="0"/>
              <a:t>Seventh</a:t>
            </a:r>
            <a:r>
              <a:rPr lang="en-US" dirty="0" smtClean="0"/>
              <a:t> level</a:t>
            </a:r>
          </a:p>
          <a:p>
            <a:pPr lvl="7"/>
            <a:r>
              <a:rPr lang="en-US" dirty="0" smtClean="0"/>
              <a:t>Eight level</a:t>
            </a:r>
          </a:p>
          <a:p>
            <a:pPr lvl="8"/>
            <a:r>
              <a:rPr lang="en-US" dirty="0" smtClean="0"/>
              <a:t>Ninth level</a:t>
            </a:r>
            <a:endParaRPr lang="en-US" dirty="0"/>
          </a:p>
        </p:txBody>
      </p:sp>
      <p:sp>
        <p:nvSpPr>
          <p:cNvPr id="2" name="Title 1"/>
          <p:cNvSpPr>
            <a:spLocks noGrp="1"/>
          </p:cNvSpPr>
          <p:nvPr>
            <p:ph type="title" hasCustomPrompt="1"/>
          </p:nvPr>
        </p:nvSpPr>
        <p:spPr>
          <a:xfrm>
            <a:off x="383931" y="291986"/>
            <a:ext cx="8376138" cy="397801"/>
          </a:xfrm>
        </p:spPr>
        <p:txBody>
          <a:bodyPr/>
          <a:lstStyle>
            <a:lvl1pPr>
              <a:defRPr sz="2600">
                <a:solidFill>
                  <a:schemeClr val="accent1">
                    <a:lumMod val="75000"/>
                  </a:schemeClr>
                </a:solidFill>
              </a:defRPr>
            </a:lvl1pPr>
          </a:lstStyle>
          <a:p>
            <a:r>
              <a:rPr lang="en-US" dirty="0" smtClean="0"/>
              <a:t>Click here to enter </a:t>
            </a:r>
            <a:r>
              <a:rPr lang="en-US" noProof="0" dirty="0" smtClean="0"/>
              <a:t>chapter title</a:t>
            </a:r>
            <a:endParaRPr lang="en-US" dirty="0"/>
          </a:p>
        </p:txBody>
      </p:sp>
      <p:sp>
        <p:nvSpPr>
          <p:cNvPr id="8" name="Slide Number Placeholder 26"/>
          <p:cNvSpPr>
            <a:spLocks noGrp="1"/>
          </p:cNvSpPr>
          <p:nvPr>
            <p:ph type="sldNum" sz="quarter" idx="4"/>
          </p:nvPr>
        </p:nvSpPr>
        <p:spPr>
          <a:xfrm>
            <a:off x="250390" y="6436383"/>
            <a:ext cx="235642" cy="153888"/>
          </a:xfrm>
          <a:prstGeom prst="rect">
            <a:avLst/>
          </a:prstGeom>
        </p:spPr>
        <p:txBody>
          <a:bodyPr vert="horz" wrap="none" lIns="0" tIns="0" rIns="0" bIns="0" rtlCol="0" anchor="ctr">
            <a:spAutoFit/>
          </a:bodyPr>
          <a:lstStyle>
            <a:lvl1pPr algn="r">
              <a:defRPr sz="1000">
                <a:solidFill>
                  <a:srgbClr val="898989"/>
                </a:solidFill>
              </a:defRPr>
            </a:lvl1pPr>
          </a:lstStyle>
          <a:p>
            <a:pPr defTabSz="422041"/>
            <a:fld id="{7C7B4FCA-D758-EB48-BD46-5EEF226FD218}" type="slidenum">
              <a:rPr lang="en-US" smtClean="0"/>
              <a:pPr defTabSz="422041"/>
              <a:t>‹#›</a:t>
            </a:fld>
            <a:endParaRPr lang="en-US" dirty="0"/>
          </a:p>
        </p:txBody>
      </p:sp>
      <p:sp>
        <p:nvSpPr>
          <p:cNvPr id="10" name="Footer Placeholder 2"/>
          <p:cNvSpPr>
            <a:spLocks noGrp="1"/>
          </p:cNvSpPr>
          <p:nvPr>
            <p:ph type="ftr" sz="quarter" idx="3"/>
          </p:nvPr>
        </p:nvSpPr>
        <p:spPr>
          <a:xfrm>
            <a:off x="949441" y="6436522"/>
            <a:ext cx="3133871" cy="153888"/>
          </a:xfrm>
          <a:prstGeom prst="rect">
            <a:avLst/>
          </a:prstGeom>
        </p:spPr>
        <p:txBody>
          <a:bodyPr vert="horz" wrap="none" lIns="0" tIns="0" rIns="0" bIns="0" rtlCol="0" anchor="ctr">
            <a:spAutoFit/>
          </a:bodyPr>
          <a:lstStyle>
            <a:lvl1pPr algn="l">
              <a:defRPr sz="1000">
                <a:solidFill>
                  <a:srgbClr val="898989"/>
                </a:solidFill>
              </a:defRPr>
            </a:lvl1pPr>
          </a:lstStyle>
          <a:p>
            <a:pPr defTabSz="422041"/>
            <a:r>
              <a:rPr lang="en-US" smtClean="0"/>
              <a:t>Maria Bader</a:t>
            </a:r>
            <a:endParaRPr lang="en-US" dirty="0"/>
          </a:p>
        </p:txBody>
      </p:sp>
    </p:spTree>
    <p:extLst>
      <p:ext uri="{BB962C8B-B14F-4D97-AF65-F5344CB8AC3E}">
        <p14:creationId xmlns:p14="http://schemas.microsoft.com/office/powerpoint/2010/main" val="806348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18" name="Content Placeholder 17"/>
          <p:cNvSpPr>
            <a:spLocks noGrp="1"/>
          </p:cNvSpPr>
          <p:nvPr>
            <p:ph sz="quarter" idx="15" hasCustomPrompt="1"/>
          </p:nvPr>
        </p:nvSpPr>
        <p:spPr>
          <a:xfrm>
            <a:off x="383932" y="1484313"/>
            <a:ext cx="4055132" cy="4824412"/>
          </a:xfrm>
        </p:spPr>
        <p:txBody>
          <a:bodyPr/>
          <a:lstStyle>
            <a:lvl1pPr>
              <a:defRPr/>
            </a:lvl1pPr>
          </a:lstStyle>
          <a:p>
            <a:pPr lvl="0"/>
            <a:r>
              <a:rPr lang="en-US" dirty="0" smtClean="0"/>
              <a:t>Click here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 level</a:t>
            </a:r>
          </a:p>
          <a:p>
            <a:pPr lvl="6"/>
            <a:r>
              <a:rPr lang="en-US" noProof="0" dirty="0" smtClean="0"/>
              <a:t>Seventh</a:t>
            </a:r>
            <a:r>
              <a:rPr lang="en-US" dirty="0" smtClean="0"/>
              <a:t> level</a:t>
            </a:r>
          </a:p>
          <a:p>
            <a:pPr lvl="7"/>
            <a:r>
              <a:rPr lang="en-US" dirty="0" smtClean="0"/>
              <a:t>Eight level</a:t>
            </a:r>
          </a:p>
          <a:p>
            <a:pPr lvl="8"/>
            <a:r>
              <a:rPr lang="en-US" dirty="0" smtClean="0"/>
              <a:t>Ninth level</a:t>
            </a:r>
            <a:endParaRPr lang="en-US" dirty="0"/>
          </a:p>
        </p:txBody>
      </p:sp>
      <p:sp>
        <p:nvSpPr>
          <p:cNvPr id="8" name="Content Placeholder 17"/>
          <p:cNvSpPr>
            <a:spLocks noGrp="1"/>
          </p:cNvSpPr>
          <p:nvPr>
            <p:ph sz="quarter" idx="16" hasCustomPrompt="1"/>
          </p:nvPr>
        </p:nvSpPr>
        <p:spPr>
          <a:xfrm>
            <a:off x="4705351" y="1484313"/>
            <a:ext cx="4055132" cy="4824412"/>
          </a:xfrm>
        </p:spPr>
        <p:txBody>
          <a:bodyPr/>
          <a:lstStyle>
            <a:lvl1pPr>
              <a:defRPr/>
            </a:lvl1pPr>
          </a:lstStyle>
          <a:p>
            <a:pPr lvl="0"/>
            <a:r>
              <a:rPr lang="en-US" dirty="0" smtClean="0"/>
              <a:t>Click here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 level</a:t>
            </a:r>
          </a:p>
          <a:p>
            <a:pPr lvl="6"/>
            <a:r>
              <a:rPr lang="en-US" noProof="0" dirty="0" smtClean="0"/>
              <a:t>Seventh</a:t>
            </a:r>
            <a:r>
              <a:rPr lang="en-US" dirty="0" smtClean="0"/>
              <a:t> level</a:t>
            </a:r>
          </a:p>
          <a:p>
            <a:pPr lvl="7"/>
            <a:r>
              <a:rPr lang="en-US" dirty="0" smtClean="0"/>
              <a:t>Eight level</a:t>
            </a:r>
          </a:p>
          <a:p>
            <a:pPr lvl="8"/>
            <a:r>
              <a:rPr lang="en-US" dirty="0" smtClean="0"/>
              <a:t>Ninth level</a:t>
            </a:r>
            <a:endParaRPr lang="en-US" dirty="0"/>
          </a:p>
        </p:txBody>
      </p:sp>
      <p:sp>
        <p:nvSpPr>
          <p:cNvPr id="2" name="Title 1"/>
          <p:cNvSpPr>
            <a:spLocks noGrp="1"/>
          </p:cNvSpPr>
          <p:nvPr>
            <p:ph type="title" hasCustomPrompt="1"/>
          </p:nvPr>
        </p:nvSpPr>
        <p:spPr>
          <a:xfrm>
            <a:off x="383931" y="290832"/>
            <a:ext cx="8376138" cy="400110"/>
          </a:xfrm>
        </p:spPr>
        <p:txBody>
          <a:bodyPr/>
          <a:lstStyle>
            <a:lvl1pPr>
              <a:defRPr sz="2600">
                <a:solidFill>
                  <a:schemeClr val="accent1">
                    <a:lumMod val="75000"/>
                  </a:schemeClr>
                </a:solidFill>
              </a:defRPr>
            </a:lvl1pPr>
          </a:lstStyle>
          <a:p>
            <a:r>
              <a:rPr lang="en-US" dirty="0" smtClean="0"/>
              <a:t>Click here to enter </a:t>
            </a:r>
            <a:r>
              <a:rPr lang="en-US" noProof="0" dirty="0" smtClean="0"/>
              <a:t>chapter title</a:t>
            </a:r>
            <a:endParaRPr lang="en-US" dirty="0"/>
          </a:p>
        </p:txBody>
      </p:sp>
      <p:sp>
        <p:nvSpPr>
          <p:cNvPr id="6" name="Footer Placeholder 5"/>
          <p:cNvSpPr>
            <a:spLocks noGrp="1"/>
          </p:cNvSpPr>
          <p:nvPr>
            <p:ph type="ftr" sz="quarter" idx="17"/>
          </p:nvPr>
        </p:nvSpPr>
        <p:spPr>
          <a:xfrm>
            <a:off x="949441" y="6436522"/>
            <a:ext cx="3133871" cy="153888"/>
          </a:xfrm>
        </p:spPr>
        <p:txBody>
          <a:bodyPr/>
          <a:lstStyle>
            <a:lvl1pPr>
              <a:defRPr>
                <a:solidFill>
                  <a:srgbClr val="898989"/>
                </a:solidFill>
              </a:defRPr>
            </a:lvl1pPr>
          </a:lstStyle>
          <a:p>
            <a:r>
              <a:rPr lang="en-US" smtClean="0"/>
              <a:t>Maria Bader</a:t>
            </a:r>
            <a:endParaRPr lang="en-US" dirty="0"/>
          </a:p>
        </p:txBody>
      </p:sp>
      <p:sp>
        <p:nvSpPr>
          <p:cNvPr id="7" name="Slide Number Placeholder 6"/>
          <p:cNvSpPr>
            <a:spLocks noGrp="1"/>
          </p:cNvSpPr>
          <p:nvPr>
            <p:ph type="sldNum" sz="quarter" idx="18"/>
          </p:nvPr>
        </p:nvSpPr>
        <p:spPr/>
        <p:txBody>
          <a:bodyPr/>
          <a:lstStyle>
            <a:lvl1pPr>
              <a:defRPr>
                <a:solidFill>
                  <a:srgbClr val="898989"/>
                </a:solidFill>
              </a:defRPr>
            </a:lvl1pPr>
          </a:lstStyle>
          <a:p>
            <a:fld id="{7C7B4FCA-D758-EB48-BD46-5EEF226FD218}" type="slidenum">
              <a:rPr lang="en-US" smtClean="0"/>
              <a:pPr/>
              <a:t>‹#›</a:t>
            </a:fld>
            <a:endParaRPr lang="en-US"/>
          </a:p>
        </p:txBody>
      </p:sp>
      <p:sp>
        <p:nvSpPr>
          <p:cNvPr id="10" name="Textplatzhalter 2"/>
          <p:cNvSpPr>
            <a:spLocks noGrp="1"/>
          </p:cNvSpPr>
          <p:nvPr>
            <p:ph type="body" idx="1" hasCustomPrompt="1"/>
          </p:nvPr>
        </p:nvSpPr>
        <p:spPr>
          <a:xfrm>
            <a:off x="383932" y="728666"/>
            <a:ext cx="8376138" cy="601013"/>
          </a:xfrm>
          <a:prstGeom prst="rect">
            <a:avLst/>
          </a:prstGeom>
          <a:noFill/>
        </p:spPr>
        <p:txBody>
          <a:bodyPr anchor="t"/>
          <a:lstStyle>
            <a:lvl1pPr marL="0" marR="0" indent="0" algn="l" defTabSz="927792" rtl="0" eaLnBrk="1" fontAlgn="auto" latinLnBrk="0" hangingPunct="1">
              <a:lnSpc>
                <a:spcPct val="100000"/>
              </a:lnSpc>
              <a:spcBef>
                <a:spcPts val="0"/>
              </a:spcBef>
              <a:spcAft>
                <a:spcPts val="0"/>
              </a:spcAft>
              <a:buClr>
                <a:schemeClr val="tx2"/>
              </a:buClr>
              <a:buSzTx/>
              <a:buFontTx/>
              <a:buNone/>
              <a:tabLst/>
              <a:defRPr lang="de-DE" sz="1500" b="0" kern="1200" dirty="0" smtClean="0">
                <a:solidFill>
                  <a:schemeClr val="tx1">
                    <a:lumMod val="85000"/>
                    <a:lumOff val="15000"/>
                  </a:schemeClr>
                </a:solidFill>
                <a:latin typeface="+mn-lt"/>
                <a:ea typeface="+mn-ea"/>
                <a:cs typeface="+mn-cs"/>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marL="0" lvl="0" indent="0" algn="l" defTabSz="927792" rtl="0" eaLnBrk="1" latinLnBrk="0" hangingPunct="1">
              <a:lnSpc>
                <a:spcPct val="100000"/>
              </a:lnSpc>
              <a:spcBef>
                <a:spcPts val="0"/>
              </a:spcBef>
              <a:buClr>
                <a:schemeClr val="tx2"/>
              </a:buClr>
              <a:buFontTx/>
              <a:buNone/>
            </a:pPr>
            <a:r>
              <a:rPr lang="en-US" dirty="0" smtClean="0"/>
              <a:t>Click here to enter slide message</a:t>
            </a:r>
          </a:p>
        </p:txBody>
      </p:sp>
    </p:spTree>
    <p:extLst>
      <p:ext uri="{BB962C8B-B14F-4D97-AF65-F5344CB8AC3E}">
        <p14:creationId xmlns:p14="http://schemas.microsoft.com/office/powerpoint/2010/main" val="2126943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23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83931" y="290832"/>
            <a:ext cx="8376138" cy="400110"/>
          </a:xfrm>
        </p:spPr>
        <p:txBody>
          <a:bodyPr/>
          <a:lstStyle>
            <a:lvl1pPr>
              <a:defRPr sz="2600">
                <a:solidFill>
                  <a:schemeClr val="accent1">
                    <a:lumMod val="75000"/>
                  </a:schemeClr>
                </a:solidFill>
              </a:defRPr>
            </a:lvl1pPr>
          </a:lstStyle>
          <a:p>
            <a:r>
              <a:rPr lang="en-US" dirty="0" smtClean="0"/>
              <a:t>Click here to enter </a:t>
            </a:r>
            <a:r>
              <a:rPr lang="en-US" noProof="0" dirty="0" smtClean="0"/>
              <a:t>chapter title</a:t>
            </a:r>
            <a:endParaRPr lang="en-US" dirty="0"/>
          </a:p>
        </p:txBody>
      </p:sp>
      <p:sp>
        <p:nvSpPr>
          <p:cNvPr id="11" name="Textplatzhalter 2"/>
          <p:cNvSpPr>
            <a:spLocks noGrp="1"/>
          </p:cNvSpPr>
          <p:nvPr>
            <p:ph type="body" idx="1" hasCustomPrompt="1"/>
          </p:nvPr>
        </p:nvSpPr>
        <p:spPr>
          <a:xfrm>
            <a:off x="383932" y="728666"/>
            <a:ext cx="8376138" cy="601013"/>
          </a:xfrm>
          <a:prstGeom prst="rect">
            <a:avLst/>
          </a:prstGeom>
          <a:noFill/>
        </p:spPr>
        <p:txBody>
          <a:bodyPr anchor="t"/>
          <a:lstStyle>
            <a:lvl1pPr marL="0" marR="0" indent="0" algn="l" defTabSz="927792" rtl="0" eaLnBrk="1" fontAlgn="auto" latinLnBrk="0" hangingPunct="1">
              <a:lnSpc>
                <a:spcPct val="100000"/>
              </a:lnSpc>
              <a:spcBef>
                <a:spcPts val="0"/>
              </a:spcBef>
              <a:spcAft>
                <a:spcPts val="0"/>
              </a:spcAft>
              <a:buClr>
                <a:schemeClr val="tx2"/>
              </a:buClr>
              <a:buSzTx/>
              <a:buFontTx/>
              <a:buNone/>
              <a:tabLst/>
              <a:defRPr lang="de-DE" sz="1500" b="0" kern="1200" dirty="0" smtClean="0">
                <a:solidFill>
                  <a:schemeClr val="tx1">
                    <a:lumMod val="85000"/>
                    <a:lumOff val="15000"/>
                  </a:schemeClr>
                </a:solidFill>
                <a:latin typeface="+mn-lt"/>
                <a:ea typeface="+mn-ea"/>
                <a:cs typeface="+mn-cs"/>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marL="0" lvl="0" indent="0" algn="l" defTabSz="927792" rtl="0" eaLnBrk="1" latinLnBrk="0" hangingPunct="1">
              <a:lnSpc>
                <a:spcPct val="100000"/>
              </a:lnSpc>
              <a:spcBef>
                <a:spcPts val="0"/>
              </a:spcBef>
              <a:buClr>
                <a:schemeClr val="tx2"/>
              </a:buClr>
              <a:buFontTx/>
              <a:buNone/>
            </a:pPr>
            <a:r>
              <a:rPr lang="en-US" dirty="0" smtClean="0"/>
              <a:t>Click here to enter slide message</a:t>
            </a:r>
          </a:p>
        </p:txBody>
      </p:sp>
      <p:sp>
        <p:nvSpPr>
          <p:cNvPr id="12" name="Slide Number Placeholder 26"/>
          <p:cNvSpPr>
            <a:spLocks noGrp="1"/>
          </p:cNvSpPr>
          <p:nvPr>
            <p:ph type="sldNum" sz="quarter" idx="4"/>
          </p:nvPr>
        </p:nvSpPr>
        <p:spPr>
          <a:xfrm>
            <a:off x="250390" y="6436383"/>
            <a:ext cx="235642" cy="153888"/>
          </a:xfrm>
          <a:prstGeom prst="rect">
            <a:avLst/>
          </a:prstGeom>
        </p:spPr>
        <p:txBody>
          <a:bodyPr vert="horz" wrap="none" lIns="0" tIns="0" rIns="0" bIns="0" rtlCol="0" anchor="ctr">
            <a:spAutoFit/>
          </a:bodyPr>
          <a:lstStyle>
            <a:lvl1pPr algn="r">
              <a:defRPr sz="1000">
                <a:solidFill>
                  <a:srgbClr val="898989"/>
                </a:solidFill>
              </a:defRPr>
            </a:lvl1pPr>
          </a:lstStyle>
          <a:p>
            <a:pPr defTabSz="422041"/>
            <a:fld id="{7C7B4FCA-D758-EB48-BD46-5EEF226FD218}" type="slidenum">
              <a:rPr lang="en-US" smtClean="0"/>
              <a:pPr defTabSz="422041"/>
              <a:t>‹#›</a:t>
            </a:fld>
            <a:endParaRPr lang="en-US" dirty="0"/>
          </a:p>
        </p:txBody>
      </p:sp>
      <p:sp>
        <p:nvSpPr>
          <p:cNvPr id="13" name="Footer Placeholder 2"/>
          <p:cNvSpPr>
            <a:spLocks noGrp="1"/>
          </p:cNvSpPr>
          <p:nvPr>
            <p:ph type="ftr" sz="quarter" idx="3"/>
          </p:nvPr>
        </p:nvSpPr>
        <p:spPr>
          <a:xfrm>
            <a:off x="949441" y="6436522"/>
            <a:ext cx="3133871" cy="153888"/>
          </a:xfrm>
          <a:prstGeom prst="rect">
            <a:avLst/>
          </a:prstGeom>
        </p:spPr>
        <p:txBody>
          <a:bodyPr vert="horz" wrap="none" lIns="0" tIns="0" rIns="0" bIns="0" rtlCol="0" anchor="ctr">
            <a:spAutoFit/>
          </a:bodyPr>
          <a:lstStyle>
            <a:lvl1pPr algn="l">
              <a:defRPr sz="1000">
                <a:solidFill>
                  <a:srgbClr val="898989"/>
                </a:solidFill>
              </a:defRPr>
            </a:lvl1pPr>
          </a:lstStyle>
          <a:p>
            <a:pPr defTabSz="422041"/>
            <a:r>
              <a:rPr lang="en-US" smtClean="0"/>
              <a:t>Maria Bader</a:t>
            </a:r>
            <a:endParaRPr lang="en-US" dirty="0"/>
          </a:p>
        </p:txBody>
      </p:sp>
    </p:spTree>
    <p:extLst>
      <p:ext uri="{BB962C8B-B14F-4D97-AF65-F5344CB8AC3E}">
        <p14:creationId xmlns:p14="http://schemas.microsoft.com/office/powerpoint/2010/main" val="415541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19147" y="2074181"/>
            <a:ext cx="8340923" cy="852413"/>
          </a:xfrm>
          <a:prstGeom prst="rect">
            <a:avLst/>
          </a:prstGeom>
        </p:spPr>
        <p:txBody>
          <a:bodyPr>
            <a:spAutoFit/>
          </a:bodyPr>
          <a:lstStyle>
            <a:lvl1pPr>
              <a:defRPr sz="5539">
                <a:solidFill>
                  <a:schemeClr val="bg2"/>
                </a:solidFill>
              </a:defRPr>
            </a:lvl1pPr>
          </a:lstStyle>
          <a:p>
            <a:r>
              <a:rPr lang="en-US" noProof="0" dirty="0" smtClean="0"/>
              <a:t>Divider title</a:t>
            </a:r>
            <a:endParaRPr lang="en-US" noProof="0" dirty="0"/>
          </a:p>
        </p:txBody>
      </p:sp>
      <p:sp>
        <p:nvSpPr>
          <p:cNvPr id="4" name="Text Placeholder 3"/>
          <p:cNvSpPr>
            <a:spLocks noGrp="1"/>
          </p:cNvSpPr>
          <p:nvPr>
            <p:ph type="body" sz="quarter" idx="10" hasCustomPrompt="1"/>
          </p:nvPr>
        </p:nvSpPr>
        <p:spPr>
          <a:xfrm>
            <a:off x="398770" y="3501013"/>
            <a:ext cx="8361300" cy="280771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en-US" dirty="0" smtClean="0"/>
              <a:t>Click here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 level</a:t>
            </a:r>
          </a:p>
          <a:p>
            <a:pPr lvl="6"/>
            <a:r>
              <a:rPr lang="en-US" noProof="0" dirty="0" smtClean="0"/>
              <a:t>Seventh</a:t>
            </a:r>
            <a:r>
              <a:rPr lang="en-US" dirty="0" smtClean="0"/>
              <a:t> level</a:t>
            </a:r>
          </a:p>
          <a:p>
            <a:pPr lvl="7"/>
            <a:r>
              <a:rPr lang="en-US" dirty="0" smtClean="0"/>
              <a:t>Eight level</a:t>
            </a:r>
          </a:p>
          <a:p>
            <a:pPr lvl="8"/>
            <a:r>
              <a:rPr lang="en-US" dirty="0" smtClean="0"/>
              <a:t>Ninth level</a:t>
            </a:r>
            <a:endParaRPr lang="en-US" dirty="0"/>
          </a:p>
        </p:txBody>
      </p:sp>
      <p:sp>
        <p:nvSpPr>
          <p:cNvPr id="6" name="Footer Placeholder 5"/>
          <p:cNvSpPr>
            <a:spLocks noGrp="1"/>
          </p:cNvSpPr>
          <p:nvPr>
            <p:ph type="ftr" sz="quarter" idx="11"/>
          </p:nvPr>
        </p:nvSpPr>
        <p:spPr>
          <a:xfrm>
            <a:off x="949441" y="6463773"/>
            <a:ext cx="65" cy="99386"/>
          </a:xfrm>
        </p:spPr>
        <p:txBody>
          <a:bodyPr/>
          <a:lstStyle>
            <a:lvl1pPr>
              <a:defRPr>
                <a:solidFill>
                  <a:schemeClr val="bg1"/>
                </a:solidFill>
              </a:defRPr>
            </a:lvl1pPr>
          </a:lstStyle>
          <a:p>
            <a:r>
              <a:rPr lang="en-US" smtClean="0">
                <a:solidFill>
                  <a:prstClr val="white"/>
                </a:solidFill>
              </a:rPr>
              <a:t>Maria Bader</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C7B4FCA-D758-EB48-BD46-5EEF226FD21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3314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ey Statement Slide">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1" name="Textplatzhalter 10"/>
          <p:cNvSpPr>
            <a:spLocks noGrp="1"/>
          </p:cNvSpPr>
          <p:nvPr>
            <p:ph type="body" sz="quarter" idx="13" hasCustomPrompt="1"/>
          </p:nvPr>
        </p:nvSpPr>
        <p:spPr>
          <a:xfrm>
            <a:off x="398770" y="2016000"/>
            <a:ext cx="6579692" cy="4320000"/>
          </a:xfrm>
          <a:prstGeom prst="rect">
            <a:avLst/>
          </a:prstGeom>
        </p:spPr>
        <p:txBody>
          <a:bodyPr/>
          <a:lstStyle>
            <a:lvl1pPr>
              <a:buClrTx/>
              <a:defRPr sz="1292">
                <a:solidFill>
                  <a:schemeClr val="bg1"/>
                </a:solidFill>
              </a:defRPr>
            </a:lvl1pPr>
            <a:lvl2pPr>
              <a:buClrTx/>
              <a:defRPr sz="1292">
                <a:solidFill>
                  <a:schemeClr val="bg1"/>
                </a:solidFill>
              </a:defRPr>
            </a:lvl2pPr>
            <a:lvl3pPr>
              <a:buClrTx/>
              <a:defRPr sz="1292">
                <a:solidFill>
                  <a:schemeClr val="bg1"/>
                </a:solidFill>
              </a:defRPr>
            </a:lvl3pPr>
            <a:lvl4pPr>
              <a:buClrTx/>
              <a:defRPr sz="1292">
                <a:solidFill>
                  <a:schemeClr val="bg1"/>
                </a:solidFill>
              </a:defRPr>
            </a:lvl4pPr>
            <a:lvl5pPr>
              <a:buClrTx/>
              <a:defRPr sz="1292">
                <a:solidFill>
                  <a:schemeClr val="bg1"/>
                </a:solidFill>
              </a:defRPr>
            </a:lvl5pPr>
            <a:lvl6pPr>
              <a:buClrTx/>
              <a:defRPr sz="923">
                <a:solidFill>
                  <a:schemeClr val="bg1"/>
                </a:solidFill>
              </a:defRPr>
            </a:lvl6pPr>
            <a:lvl7pPr>
              <a:buClrTx/>
              <a:defRPr sz="923">
                <a:solidFill>
                  <a:schemeClr val="bg1"/>
                </a:solidFill>
              </a:defRPr>
            </a:lvl7pPr>
            <a:lvl8pPr>
              <a:buClrTx/>
              <a:defRPr sz="923">
                <a:solidFill>
                  <a:schemeClr val="bg1"/>
                </a:solidFill>
              </a:defRPr>
            </a:lvl8pPr>
            <a:lvl9pPr>
              <a:buClrTx/>
              <a:defRPr sz="923">
                <a:solidFill>
                  <a:schemeClr val="bg1"/>
                </a:solidFill>
              </a:defRPr>
            </a:lvl9pPr>
          </a:lstStyle>
          <a:p>
            <a:pPr lvl="0"/>
            <a:r>
              <a:rPr lang="en-US" dirty="0" smtClean="0"/>
              <a:t>Click here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 level</a:t>
            </a:r>
          </a:p>
          <a:p>
            <a:pPr lvl="6"/>
            <a:r>
              <a:rPr lang="en-US" noProof="0" dirty="0" smtClean="0"/>
              <a:t>Seventh</a:t>
            </a:r>
            <a:r>
              <a:rPr lang="en-US" dirty="0" smtClean="0"/>
              <a:t> level</a:t>
            </a:r>
          </a:p>
          <a:p>
            <a:pPr lvl="7"/>
            <a:r>
              <a:rPr lang="en-US" dirty="0" smtClean="0"/>
              <a:t>Eight level</a:t>
            </a:r>
          </a:p>
          <a:p>
            <a:pPr lvl="8"/>
            <a:r>
              <a:rPr lang="en-US" dirty="0" smtClean="0"/>
              <a:t>Ninth level</a:t>
            </a:r>
            <a:endParaRPr lang="en-US" dirty="0"/>
          </a:p>
        </p:txBody>
      </p:sp>
      <p:sp>
        <p:nvSpPr>
          <p:cNvPr id="3" name="Footer Placeholder 2"/>
          <p:cNvSpPr>
            <a:spLocks noGrp="1"/>
          </p:cNvSpPr>
          <p:nvPr>
            <p:ph type="ftr" sz="quarter" idx="14"/>
          </p:nvPr>
        </p:nvSpPr>
        <p:spPr>
          <a:xfrm>
            <a:off x="949441" y="6463773"/>
            <a:ext cx="65" cy="99386"/>
          </a:xfrm>
        </p:spPr>
        <p:txBody>
          <a:bodyPr/>
          <a:lstStyle>
            <a:lvl1pPr>
              <a:defRPr>
                <a:solidFill>
                  <a:schemeClr val="bg1"/>
                </a:solidFill>
              </a:defRPr>
            </a:lvl1pPr>
          </a:lstStyle>
          <a:p>
            <a:r>
              <a:rPr lang="en-US" smtClean="0">
                <a:solidFill>
                  <a:prstClr val="white"/>
                </a:solidFill>
              </a:rPr>
              <a:t>Maria Bader</a:t>
            </a:r>
            <a:endParaRPr lang="en-US">
              <a:solidFill>
                <a:prstClr val="white"/>
              </a:solidFill>
            </a:endParaRPr>
          </a:p>
        </p:txBody>
      </p:sp>
      <p:sp>
        <p:nvSpPr>
          <p:cNvPr id="6" name="Slide Number Placeholder 5"/>
          <p:cNvSpPr>
            <a:spLocks noGrp="1"/>
          </p:cNvSpPr>
          <p:nvPr>
            <p:ph type="sldNum" sz="quarter" idx="15"/>
          </p:nvPr>
        </p:nvSpPr>
        <p:spPr/>
        <p:txBody>
          <a:bodyPr/>
          <a:lstStyle>
            <a:lvl1pPr>
              <a:defRPr>
                <a:solidFill>
                  <a:schemeClr val="bg1"/>
                </a:solidFill>
              </a:defRPr>
            </a:lvl1pPr>
          </a:lstStyle>
          <a:p>
            <a:fld id="{7C7B4FCA-D758-EB48-BD46-5EEF226FD21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379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tter Layout">
    <p:spTree>
      <p:nvGrpSpPr>
        <p:cNvPr id="1" name=""/>
        <p:cNvGrpSpPr/>
        <p:nvPr/>
      </p:nvGrpSpPr>
      <p:grpSpPr>
        <a:xfrm>
          <a:off x="0" y="0"/>
          <a:ext cx="0" cy="0"/>
          <a:chOff x="0" y="0"/>
          <a:chExt cx="0" cy="0"/>
        </a:xfrm>
      </p:grpSpPr>
      <p:sp>
        <p:nvSpPr>
          <p:cNvPr id="11" name="Textplatzhalter 10"/>
          <p:cNvSpPr>
            <a:spLocks noGrp="1"/>
          </p:cNvSpPr>
          <p:nvPr>
            <p:ph type="body" sz="quarter" idx="13" hasCustomPrompt="1"/>
          </p:nvPr>
        </p:nvSpPr>
        <p:spPr>
          <a:xfrm>
            <a:off x="398770" y="2016000"/>
            <a:ext cx="1860923" cy="4320000"/>
          </a:xfrm>
          <a:prstGeom prst="rect">
            <a:avLst/>
          </a:prstGeom>
        </p:spPr>
        <p:txBody>
          <a:bodyPr/>
          <a:lstStyle>
            <a:lvl1pPr>
              <a:lnSpc>
                <a:spcPct val="110000"/>
              </a:lnSpc>
              <a:spcBef>
                <a:spcPts val="0"/>
              </a:spcBef>
              <a:defRPr/>
            </a:lvl1pPr>
          </a:lstStyle>
          <a:p>
            <a:pPr lvl="0"/>
            <a:r>
              <a:rPr lang="en-US" dirty="0" smtClean="0"/>
              <a:t>Click here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 level</a:t>
            </a:r>
          </a:p>
          <a:p>
            <a:pPr lvl="6"/>
            <a:r>
              <a:rPr lang="en-US" noProof="0" dirty="0" smtClean="0"/>
              <a:t>Seventh</a:t>
            </a:r>
            <a:r>
              <a:rPr lang="en-US" dirty="0" smtClean="0"/>
              <a:t> level</a:t>
            </a:r>
          </a:p>
          <a:p>
            <a:pPr lvl="7"/>
            <a:r>
              <a:rPr lang="en-US" dirty="0" smtClean="0"/>
              <a:t>Eight level</a:t>
            </a:r>
          </a:p>
          <a:p>
            <a:pPr lvl="8"/>
            <a:r>
              <a:rPr lang="en-US" dirty="0" smtClean="0"/>
              <a:t>Ninth level</a:t>
            </a:r>
            <a:endParaRPr lang="en-US" dirty="0"/>
          </a:p>
        </p:txBody>
      </p:sp>
      <p:sp>
        <p:nvSpPr>
          <p:cNvPr id="5" name="Textplatzhalter 4"/>
          <p:cNvSpPr>
            <a:spLocks noGrp="1"/>
          </p:cNvSpPr>
          <p:nvPr>
            <p:ph type="body" sz="quarter" idx="14" hasCustomPrompt="1"/>
          </p:nvPr>
        </p:nvSpPr>
        <p:spPr>
          <a:xfrm>
            <a:off x="2658461" y="2016000"/>
            <a:ext cx="6081231" cy="4320000"/>
          </a:xfrm>
          <a:prstGeom prst="rect">
            <a:avLst/>
          </a:prstGeom>
        </p:spPr>
        <p:txBody>
          <a:bodyPr/>
          <a:lstStyle/>
          <a:p>
            <a:pPr lvl="0"/>
            <a:r>
              <a:rPr lang="en-US" dirty="0" smtClean="0"/>
              <a:t>Click here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 level</a:t>
            </a:r>
          </a:p>
          <a:p>
            <a:pPr lvl="6"/>
            <a:r>
              <a:rPr lang="en-US" noProof="0" dirty="0" smtClean="0"/>
              <a:t>Seventh</a:t>
            </a:r>
            <a:r>
              <a:rPr lang="en-US" dirty="0" smtClean="0"/>
              <a:t> level</a:t>
            </a:r>
          </a:p>
          <a:p>
            <a:pPr lvl="7"/>
            <a:r>
              <a:rPr lang="en-US" dirty="0" smtClean="0"/>
              <a:t>Eight level</a:t>
            </a:r>
          </a:p>
          <a:p>
            <a:pPr lvl="8"/>
            <a:r>
              <a:rPr lang="en-US" dirty="0" smtClean="0"/>
              <a:t>Ninth level</a:t>
            </a:r>
            <a:endParaRPr lang="en-US" dirty="0"/>
          </a:p>
        </p:txBody>
      </p:sp>
      <p:sp>
        <p:nvSpPr>
          <p:cNvPr id="6" name="Textplatzhalter 5"/>
          <p:cNvSpPr>
            <a:spLocks noGrp="1"/>
          </p:cNvSpPr>
          <p:nvPr>
            <p:ph type="body" sz="quarter" idx="15" hasCustomPrompt="1"/>
          </p:nvPr>
        </p:nvSpPr>
        <p:spPr>
          <a:xfrm>
            <a:off x="6646154" y="360000"/>
            <a:ext cx="2093538" cy="1440000"/>
          </a:xfrm>
          <a:prstGeom prst="rect">
            <a:avLst/>
          </a:prstGeom>
        </p:spPr>
        <p:txBody>
          <a:bodyPr/>
          <a:lstStyle>
            <a:lvl1pPr>
              <a:lnSpc>
                <a:spcPct val="110000"/>
              </a:lnSpc>
              <a:defRPr sz="1108"/>
            </a:lvl1pPr>
            <a:lvl2pPr>
              <a:defRPr sz="1108"/>
            </a:lvl2pPr>
            <a:lvl3pPr>
              <a:defRPr sz="1108"/>
            </a:lvl3pPr>
            <a:lvl4pPr>
              <a:defRPr sz="1108"/>
            </a:lvl4pPr>
            <a:lvl5pPr>
              <a:defRPr sz="1108"/>
            </a:lvl5pPr>
          </a:lstStyle>
          <a:p>
            <a:pPr lvl="0"/>
            <a:r>
              <a:rPr lang="en-US" dirty="0" smtClean="0"/>
              <a:t>Click here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 level</a:t>
            </a:r>
          </a:p>
          <a:p>
            <a:pPr lvl="6"/>
            <a:r>
              <a:rPr lang="en-US" noProof="0" dirty="0" smtClean="0"/>
              <a:t>Seventh</a:t>
            </a:r>
            <a:r>
              <a:rPr lang="en-US" dirty="0" smtClean="0"/>
              <a:t> level</a:t>
            </a:r>
          </a:p>
          <a:p>
            <a:pPr lvl="7"/>
            <a:r>
              <a:rPr lang="en-US" dirty="0" smtClean="0"/>
              <a:t>Eight level</a:t>
            </a:r>
          </a:p>
          <a:p>
            <a:pPr lvl="8"/>
            <a:r>
              <a:rPr lang="en-US" dirty="0" smtClean="0"/>
              <a:t>Ninth level</a:t>
            </a:r>
            <a:endParaRPr lang="en-US" dirty="0"/>
          </a:p>
        </p:txBody>
      </p:sp>
      <p:sp>
        <p:nvSpPr>
          <p:cNvPr id="8" name="Slide Number Placeholder 26"/>
          <p:cNvSpPr>
            <a:spLocks noGrp="1"/>
          </p:cNvSpPr>
          <p:nvPr>
            <p:ph type="sldNum" sz="quarter" idx="4"/>
          </p:nvPr>
        </p:nvSpPr>
        <p:spPr>
          <a:xfrm>
            <a:off x="250390" y="6436383"/>
            <a:ext cx="235642" cy="153888"/>
          </a:xfrm>
          <a:prstGeom prst="rect">
            <a:avLst/>
          </a:prstGeom>
        </p:spPr>
        <p:txBody>
          <a:bodyPr vert="horz" wrap="none" lIns="0" tIns="0" rIns="0" bIns="0" rtlCol="0" anchor="ctr">
            <a:spAutoFit/>
          </a:bodyPr>
          <a:lstStyle>
            <a:lvl1pPr algn="r">
              <a:defRPr sz="1000">
                <a:solidFill>
                  <a:srgbClr val="898989"/>
                </a:solidFill>
              </a:defRPr>
            </a:lvl1pPr>
          </a:lstStyle>
          <a:p>
            <a:pPr defTabSz="422041"/>
            <a:fld id="{7C7B4FCA-D758-EB48-BD46-5EEF226FD218}" type="slidenum">
              <a:rPr lang="en-US" smtClean="0"/>
              <a:pPr defTabSz="422041"/>
              <a:t>‹#›</a:t>
            </a:fld>
            <a:endParaRPr lang="en-US" dirty="0"/>
          </a:p>
        </p:txBody>
      </p:sp>
      <p:sp>
        <p:nvSpPr>
          <p:cNvPr id="9" name="Footer Placeholder 2"/>
          <p:cNvSpPr>
            <a:spLocks noGrp="1"/>
          </p:cNvSpPr>
          <p:nvPr>
            <p:ph type="ftr" sz="quarter" idx="3"/>
          </p:nvPr>
        </p:nvSpPr>
        <p:spPr>
          <a:xfrm>
            <a:off x="949441" y="6436522"/>
            <a:ext cx="3133871" cy="153888"/>
          </a:xfrm>
          <a:prstGeom prst="rect">
            <a:avLst/>
          </a:prstGeom>
        </p:spPr>
        <p:txBody>
          <a:bodyPr vert="horz" wrap="none" lIns="0" tIns="0" rIns="0" bIns="0" rtlCol="0" anchor="ctr">
            <a:spAutoFit/>
          </a:bodyPr>
          <a:lstStyle>
            <a:lvl1pPr algn="l">
              <a:defRPr sz="1000">
                <a:solidFill>
                  <a:srgbClr val="898989"/>
                </a:solidFill>
              </a:defRPr>
            </a:lvl1pPr>
          </a:lstStyle>
          <a:p>
            <a:pPr defTabSz="422041"/>
            <a:r>
              <a:rPr lang="en-US" smtClean="0"/>
              <a:t>Maria Bader</a:t>
            </a:r>
            <a:endParaRPr lang="en-US" dirty="0"/>
          </a:p>
        </p:txBody>
      </p:sp>
    </p:spTree>
    <p:extLst>
      <p:ext uri="{BB962C8B-B14F-4D97-AF65-F5344CB8AC3E}">
        <p14:creationId xmlns:p14="http://schemas.microsoft.com/office/powerpoint/2010/main" val="5736746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xecutive Summary">
    <p:spTree>
      <p:nvGrpSpPr>
        <p:cNvPr id="1" name=""/>
        <p:cNvGrpSpPr/>
        <p:nvPr/>
      </p:nvGrpSpPr>
      <p:grpSpPr>
        <a:xfrm>
          <a:off x="0" y="0"/>
          <a:ext cx="0" cy="0"/>
          <a:chOff x="0" y="0"/>
          <a:chExt cx="0" cy="0"/>
        </a:xfrm>
      </p:grpSpPr>
      <p:sp>
        <p:nvSpPr>
          <p:cNvPr id="11" name="Textplatzhalter 10"/>
          <p:cNvSpPr>
            <a:spLocks noGrp="1"/>
          </p:cNvSpPr>
          <p:nvPr>
            <p:ph type="body" sz="quarter" idx="13" hasCustomPrompt="1"/>
          </p:nvPr>
        </p:nvSpPr>
        <p:spPr>
          <a:xfrm>
            <a:off x="398770" y="1700215"/>
            <a:ext cx="5848615" cy="4608513"/>
          </a:xfrm>
          <a:prstGeom prst="rect">
            <a:avLst/>
          </a:prstGeom>
        </p:spPr>
        <p:txBody>
          <a:bodyPr/>
          <a:lstStyle/>
          <a:p>
            <a:pPr lvl="0"/>
            <a:r>
              <a:rPr lang="en-US" noProof="0" dirty="0" smtClean="0"/>
              <a:t>Click here to enter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5" name="Textplatzhalter 4"/>
          <p:cNvSpPr>
            <a:spLocks noGrp="1"/>
          </p:cNvSpPr>
          <p:nvPr>
            <p:ph type="body" sz="quarter" idx="14" hasCustomPrompt="1"/>
          </p:nvPr>
        </p:nvSpPr>
        <p:spPr>
          <a:xfrm>
            <a:off x="6646156" y="1700215"/>
            <a:ext cx="2113915" cy="4608513"/>
          </a:xfrm>
          <a:prstGeom prst="rect">
            <a:avLst/>
          </a:prstGeom>
        </p:spPr>
        <p:txBody>
          <a:bodyPr/>
          <a:lstStyle>
            <a:lvl1pPr marL="0" marR="0" indent="0" algn="l" defTabSz="844083" rtl="0" eaLnBrk="1" fontAlgn="auto" latinLnBrk="0" hangingPunct="1">
              <a:lnSpc>
                <a:spcPct val="100000"/>
              </a:lnSpc>
              <a:spcBef>
                <a:spcPts val="554"/>
              </a:spcBef>
              <a:spcAft>
                <a:spcPts val="0"/>
              </a:spcAft>
              <a:buClr>
                <a:srgbClr val="313131"/>
              </a:buClr>
              <a:buSzTx/>
              <a:buFont typeface="Arial" panose="020B0604020202020204" pitchFamily="34" charset="0"/>
              <a:buNone/>
              <a:tabLst/>
              <a:defRPr sz="1569"/>
            </a:lvl1pPr>
            <a:lvl2pPr marL="0" marR="0" indent="0" algn="l" defTabSz="844083" rtl="0" eaLnBrk="1" fontAlgn="auto" latinLnBrk="0" hangingPunct="1">
              <a:lnSpc>
                <a:spcPct val="100000"/>
              </a:lnSpc>
              <a:spcBef>
                <a:spcPts val="554"/>
              </a:spcBef>
              <a:spcAft>
                <a:spcPts val="0"/>
              </a:spcAft>
              <a:buClr>
                <a:srgbClr val="313131"/>
              </a:buClr>
              <a:buSzTx/>
              <a:buFont typeface="Arial" panose="020B0604020202020204" pitchFamily="34" charset="0"/>
              <a:buNone/>
              <a:tabLst/>
              <a:defRPr sz="1569"/>
            </a:lvl2pPr>
            <a:lvl3pPr marL="166158" marR="0" indent="-166158" algn="l" defTabSz="844083" rtl="0" eaLnBrk="1" fontAlgn="auto" latinLnBrk="0" hangingPunct="1">
              <a:lnSpc>
                <a:spcPct val="100000"/>
              </a:lnSpc>
              <a:spcBef>
                <a:spcPts val="554"/>
              </a:spcBef>
              <a:spcAft>
                <a:spcPts val="0"/>
              </a:spcAft>
              <a:buClrTx/>
              <a:buSzTx/>
              <a:buFont typeface="Arial" panose="020B0604020202020204" pitchFamily="34" charset="0"/>
              <a:buChar char="•"/>
              <a:tabLst/>
              <a:defRPr sz="1569"/>
            </a:lvl3pPr>
            <a:lvl4pPr marL="332316" marR="0" indent="-166158" algn="l" defTabSz="844083" rtl="0" eaLnBrk="1" fontAlgn="auto" latinLnBrk="0" hangingPunct="1">
              <a:lnSpc>
                <a:spcPct val="100000"/>
              </a:lnSpc>
              <a:spcBef>
                <a:spcPts val="554"/>
              </a:spcBef>
              <a:spcAft>
                <a:spcPts val="0"/>
              </a:spcAft>
              <a:buClrTx/>
              <a:buSzTx/>
              <a:buFont typeface="Arial" panose="020B0604020202020204" pitchFamily="34" charset="0"/>
              <a:buChar char="−"/>
              <a:tabLst/>
              <a:defRPr sz="1569"/>
            </a:lvl4pPr>
            <a:lvl5pPr marL="498474" marR="0" indent="-166158" algn="l" defTabSz="844083" rtl="0" eaLnBrk="1" fontAlgn="auto" latinLnBrk="0" hangingPunct="1">
              <a:lnSpc>
                <a:spcPct val="100000"/>
              </a:lnSpc>
              <a:spcBef>
                <a:spcPts val="554"/>
              </a:spcBef>
              <a:spcAft>
                <a:spcPts val="0"/>
              </a:spcAft>
              <a:buClrTx/>
              <a:buSzTx/>
              <a:buFont typeface="Arial" panose="020B0604020202020204" pitchFamily="34" charset="0"/>
              <a:buChar char="•"/>
              <a:tabLst/>
              <a:defRPr sz="1569"/>
            </a:lvl5pPr>
            <a:lvl6pPr marL="664632" marR="0" indent="-166158" algn="l" defTabSz="844083" rtl="0" eaLnBrk="1" fontAlgn="auto" latinLnBrk="0" hangingPunct="1">
              <a:lnSpc>
                <a:spcPct val="100000"/>
              </a:lnSpc>
              <a:spcBef>
                <a:spcPts val="554"/>
              </a:spcBef>
              <a:spcAft>
                <a:spcPts val="0"/>
              </a:spcAft>
              <a:buClrTx/>
              <a:buSzTx/>
              <a:buFont typeface="Arial" panose="020B0604020202020204" pitchFamily="34" charset="0"/>
              <a:buChar char="−"/>
              <a:tabLst/>
              <a:defRPr/>
            </a:lvl6pPr>
            <a:lvl7pPr marL="830790" marR="0" indent="-165593" algn="l" defTabSz="844083" rtl="0" eaLnBrk="1" fontAlgn="auto" latinLnBrk="0" hangingPunct="1">
              <a:lnSpc>
                <a:spcPct val="100000"/>
              </a:lnSpc>
              <a:spcBef>
                <a:spcPts val="554"/>
              </a:spcBef>
              <a:spcAft>
                <a:spcPts val="0"/>
              </a:spcAft>
              <a:buClrTx/>
              <a:buSzTx/>
              <a:buFont typeface="Arial" panose="020B0604020202020204" pitchFamily="34" charset="0"/>
              <a:buChar char="•"/>
              <a:tabLst/>
              <a:defRPr/>
            </a:lvl7pPr>
            <a:lvl8pPr marL="996948" marR="0" indent="-165593" algn="l" defTabSz="844083" rtl="0" eaLnBrk="1" fontAlgn="auto" latinLnBrk="0" hangingPunct="1">
              <a:lnSpc>
                <a:spcPct val="100000"/>
              </a:lnSpc>
              <a:spcBef>
                <a:spcPts val="554"/>
              </a:spcBef>
              <a:spcAft>
                <a:spcPts val="0"/>
              </a:spcAft>
              <a:buClrTx/>
              <a:buSzTx/>
              <a:buFont typeface="Arial" panose="020B0604020202020204" pitchFamily="34" charset="0"/>
              <a:buChar char="−"/>
              <a:tabLst/>
              <a:defRPr/>
            </a:lvl8pPr>
            <a:lvl9pPr marL="1163106" marR="0" indent="-166158" algn="l" defTabSz="844083" rtl="0" eaLnBrk="1" fontAlgn="auto" latinLnBrk="0" hangingPunct="1">
              <a:lnSpc>
                <a:spcPct val="100000"/>
              </a:lnSpc>
              <a:spcBef>
                <a:spcPts val="554"/>
              </a:spcBef>
              <a:spcAft>
                <a:spcPts val="0"/>
              </a:spcAft>
              <a:buClrTx/>
              <a:buSzTx/>
              <a:buFont typeface="Arial" panose="020B0604020202020204" pitchFamily="34" charset="0"/>
              <a:buChar char="•"/>
              <a:tabLst/>
              <a:defRPr/>
            </a:lvl9pPr>
          </a:lstStyle>
          <a:p>
            <a:pPr marL="0" marR="0" lvl="0" indent="0" algn="l" defTabSz="844083" rtl="0" eaLnBrk="1" fontAlgn="auto" latinLnBrk="0" hangingPunct="1">
              <a:lnSpc>
                <a:spcPct val="100000"/>
              </a:lnSpc>
              <a:spcBef>
                <a:spcPts val="554"/>
              </a:spcBef>
              <a:spcAft>
                <a:spcPts val="0"/>
              </a:spcAft>
              <a:buClr>
                <a:srgbClr val="313131"/>
              </a:buClr>
              <a:buSzTx/>
              <a:buFont typeface="Arial" panose="020B0604020202020204" pitchFamily="34" charset="0"/>
              <a:buNone/>
              <a:tabLst/>
              <a:defRPr/>
            </a:pPr>
            <a:r>
              <a:rPr kumimoji="0" lang="en-US" sz="1292" b="0" i="0" u="none" strike="noStrike" kern="1200" cap="none" spc="0" normalizeH="0" baseline="0" noProof="0" dirty="0" smtClean="0">
                <a:ln>
                  <a:noFill/>
                </a:ln>
                <a:solidFill>
                  <a:srgbClr val="313131"/>
                </a:solidFill>
                <a:effectLst/>
                <a:uLnTx/>
                <a:uFillTx/>
                <a:latin typeface="+mn-lt"/>
                <a:ea typeface="+mn-ea"/>
                <a:cs typeface="+mn-cs"/>
              </a:rPr>
              <a:t>Click here to enter text</a:t>
            </a:r>
          </a:p>
          <a:p>
            <a:pPr marL="0" marR="0" lvl="1" indent="0" algn="l" defTabSz="844083" rtl="0" eaLnBrk="1" fontAlgn="auto" latinLnBrk="0" hangingPunct="1">
              <a:lnSpc>
                <a:spcPct val="100000"/>
              </a:lnSpc>
              <a:spcBef>
                <a:spcPts val="554"/>
              </a:spcBef>
              <a:spcAft>
                <a:spcPts val="0"/>
              </a:spcAft>
              <a:buClr>
                <a:srgbClr val="313131"/>
              </a:buClr>
              <a:buSzTx/>
              <a:buFont typeface="Arial" panose="020B0604020202020204" pitchFamily="34" charset="0"/>
              <a:buNone/>
              <a:tabLst/>
              <a:defRPr/>
            </a:pPr>
            <a:r>
              <a:rPr kumimoji="0" lang="en-US" sz="1292" b="1" i="0" u="none" strike="noStrike" kern="1200" cap="none" spc="0" normalizeH="0" baseline="0" noProof="0" dirty="0" smtClean="0">
                <a:ln>
                  <a:noFill/>
                </a:ln>
                <a:solidFill>
                  <a:srgbClr val="00A1DE"/>
                </a:solidFill>
                <a:effectLst/>
                <a:uLnTx/>
                <a:uFillTx/>
                <a:latin typeface="+mn-lt"/>
                <a:ea typeface="+mn-ea"/>
                <a:cs typeface="+mn-cs"/>
              </a:rPr>
              <a:t>Second level</a:t>
            </a:r>
          </a:p>
          <a:p>
            <a:pPr marL="166158" marR="0" lvl="2" indent="-166158" algn="l" defTabSz="844083" rtl="0" eaLnBrk="1" fontAlgn="auto" latinLnBrk="0" hangingPunct="1">
              <a:lnSpc>
                <a:spcPct val="100000"/>
              </a:lnSpc>
              <a:spcBef>
                <a:spcPts val="554"/>
              </a:spcBef>
              <a:spcAft>
                <a:spcPts val="0"/>
              </a:spcAft>
              <a:buClrTx/>
              <a:buSzTx/>
              <a:buFont typeface="Arial" panose="020B0604020202020204" pitchFamily="34" charset="0"/>
              <a:buChar char="•"/>
              <a:tabLst/>
              <a:defRPr/>
            </a:pPr>
            <a:r>
              <a:rPr kumimoji="0" lang="en-US" sz="1292" b="0" i="0" u="none" strike="noStrike" kern="1200" cap="none" spc="0" normalizeH="0" baseline="0" noProof="0" dirty="0" smtClean="0">
                <a:ln>
                  <a:noFill/>
                </a:ln>
                <a:solidFill>
                  <a:srgbClr val="313131"/>
                </a:solidFill>
                <a:effectLst/>
                <a:uLnTx/>
                <a:uFillTx/>
                <a:latin typeface="+mn-lt"/>
                <a:ea typeface="+mn-ea"/>
                <a:cs typeface="+mn-cs"/>
              </a:rPr>
              <a:t>Third level</a:t>
            </a:r>
          </a:p>
          <a:p>
            <a:pPr marL="332316" marR="0" lvl="3" indent="-166158" algn="l" defTabSz="844083" rtl="0" eaLnBrk="1" fontAlgn="auto" latinLnBrk="0" hangingPunct="1">
              <a:lnSpc>
                <a:spcPct val="100000"/>
              </a:lnSpc>
              <a:spcBef>
                <a:spcPts val="554"/>
              </a:spcBef>
              <a:spcAft>
                <a:spcPts val="0"/>
              </a:spcAft>
              <a:buClrTx/>
              <a:buSzTx/>
              <a:buFont typeface="Arial" panose="020B0604020202020204" pitchFamily="34" charset="0"/>
              <a:buChar char="−"/>
              <a:tabLst/>
              <a:defRPr/>
            </a:pPr>
            <a:r>
              <a:rPr kumimoji="0" lang="en-US" sz="1108" b="0" i="0" u="none" strike="noStrike" kern="1200" cap="none" spc="0" normalizeH="0" baseline="0" noProof="0" dirty="0" smtClean="0">
                <a:ln>
                  <a:noFill/>
                </a:ln>
                <a:solidFill>
                  <a:srgbClr val="313131"/>
                </a:solidFill>
                <a:effectLst/>
                <a:uLnTx/>
                <a:uFillTx/>
                <a:latin typeface="+mn-lt"/>
                <a:ea typeface="+mn-ea"/>
                <a:cs typeface="+mn-cs"/>
              </a:rPr>
              <a:t>Fourth level</a:t>
            </a:r>
          </a:p>
          <a:p>
            <a:pPr marL="498474" marR="0" lvl="4" indent="-166158" algn="l" defTabSz="844083" rtl="0" eaLnBrk="1" fontAlgn="auto" latinLnBrk="0" hangingPunct="1">
              <a:lnSpc>
                <a:spcPct val="100000"/>
              </a:lnSpc>
              <a:spcBef>
                <a:spcPts val="554"/>
              </a:spcBef>
              <a:spcAft>
                <a:spcPts val="0"/>
              </a:spcAft>
              <a:buClrTx/>
              <a:buSzTx/>
              <a:buFont typeface="Arial" panose="020B0604020202020204" pitchFamily="34" charset="0"/>
              <a:buChar char="•"/>
              <a:tabLst/>
              <a:defRPr/>
            </a:pPr>
            <a:r>
              <a:rPr kumimoji="0" lang="en-US" sz="923" b="0" i="0" u="none" strike="noStrike" kern="1200" cap="none" spc="0" normalizeH="0" baseline="0" noProof="0" dirty="0" smtClean="0">
                <a:ln>
                  <a:noFill/>
                </a:ln>
                <a:solidFill>
                  <a:srgbClr val="313131"/>
                </a:solidFill>
                <a:effectLst/>
                <a:uLnTx/>
                <a:uFillTx/>
                <a:latin typeface="+mn-lt"/>
                <a:ea typeface="+mn-ea"/>
                <a:cs typeface="+mn-cs"/>
              </a:rPr>
              <a:t>Fifth level</a:t>
            </a:r>
          </a:p>
          <a:p>
            <a:pPr marL="664632" marR="0" lvl="5" indent="-166158" algn="l" defTabSz="844083" rtl="0" eaLnBrk="1" fontAlgn="auto" latinLnBrk="0" hangingPunct="1">
              <a:lnSpc>
                <a:spcPct val="100000"/>
              </a:lnSpc>
              <a:spcBef>
                <a:spcPts val="554"/>
              </a:spcBef>
              <a:spcAft>
                <a:spcPts val="0"/>
              </a:spcAft>
              <a:buClrTx/>
              <a:buSzTx/>
              <a:buFont typeface="Arial" panose="020B0604020202020204" pitchFamily="34" charset="0"/>
              <a:buChar char="−"/>
              <a:tabLst/>
              <a:defRPr/>
            </a:pPr>
            <a:r>
              <a:rPr kumimoji="0" lang="en-US" sz="923" b="0" i="0" u="none" strike="noStrike" kern="1200" cap="none" spc="0" normalizeH="0" baseline="0" noProof="0" dirty="0" smtClean="0">
                <a:ln>
                  <a:noFill/>
                </a:ln>
                <a:solidFill>
                  <a:prstClr val="black"/>
                </a:solidFill>
                <a:effectLst/>
                <a:uLnTx/>
                <a:uFillTx/>
                <a:latin typeface="+mn-lt"/>
                <a:ea typeface="+mn-ea"/>
                <a:cs typeface="+mn-cs"/>
              </a:rPr>
              <a:t>Six level</a:t>
            </a:r>
          </a:p>
          <a:p>
            <a:pPr marL="830790" marR="0" lvl="6" indent="-165593" algn="l" defTabSz="844083" rtl="0" eaLnBrk="1" fontAlgn="auto" latinLnBrk="0" hangingPunct="1">
              <a:lnSpc>
                <a:spcPct val="100000"/>
              </a:lnSpc>
              <a:spcBef>
                <a:spcPts val="554"/>
              </a:spcBef>
              <a:spcAft>
                <a:spcPts val="0"/>
              </a:spcAft>
              <a:buClrTx/>
              <a:buSzTx/>
              <a:buFont typeface="Arial" panose="020B0604020202020204" pitchFamily="34" charset="0"/>
              <a:buChar char="•"/>
              <a:tabLst/>
              <a:defRPr/>
            </a:pPr>
            <a:r>
              <a:rPr kumimoji="0" lang="en-US" sz="923" b="0" i="0" u="none" strike="noStrike" kern="1200" cap="none" spc="0" normalizeH="0" baseline="0" noProof="0" dirty="0" smtClean="0">
                <a:ln>
                  <a:noFill/>
                </a:ln>
                <a:solidFill>
                  <a:prstClr val="black"/>
                </a:solidFill>
                <a:effectLst/>
                <a:uLnTx/>
                <a:uFillTx/>
                <a:latin typeface="+mn-lt"/>
                <a:ea typeface="+mn-ea"/>
                <a:cs typeface="+mn-cs"/>
              </a:rPr>
              <a:t>Seventh level</a:t>
            </a:r>
          </a:p>
          <a:p>
            <a:pPr marL="996948" marR="0" lvl="7" indent="-165593" algn="l" defTabSz="844083" rtl="0" eaLnBrk="1" fontAlgn="auto" latinLnBrk="0" hangingPunct="1">
              <a:lnSpc>
                <a:spcPct val="100000"/>
              </a:lnSpc>
              <a:spcBef>
                <a:spcPts val="554"/>
              </a:spcBef>
              <a:spcAft>
                <a:spcPts val="0"/>
              </a:spcAft>
              <a:buClrTx/>
              <a:buSzTx/>
              <a:buFont typeface="Arial" panose="020B0604020202020204" pitchFamily="34" charset="0"/>
              <a:buChar char="−"/>
              <a:tabLst/>
              <a:defRPr/>
            </a:pPr>
            <a:r>
              <a:rPr kumimoji="0" lang="en-US" sz="923" b="0" i="0" u="none" strike="noStrike" kern="1200" cap="none" spc="0" normalizeH="0" baseline="0" noProof="0" dirty="0" smtClean="0">
                <a:ln>
                  <a:noFill/>
                </a:ln>
                <a:solidFill>
                  <a:prstClr val="black"/>
                </a:solidFill>
                <a:effectLst/>
                <a:uLnTx/>
                <a:uFillTx/>
                <a:latin typeface="+mn-lt"/>
                <a:ea typeface="+mn-ea"/>
                <a:cs typeface="+mn-cs"/>
              </a:rPr>
              <a:t>Eight level</a:t>
            </a:r>
          </a:p>
          <a:p>
            <a:pPr marL="1163106" marR="0" lvl="8" indent="-166158" algn="l" defTabSz="844083" rtl="0" eaLnBrk="1" fontAlgn="auto" latinLnBrk="0" hangingPunct="1">
              <a:lnSpc>
                <a:spcPct val="100000"/>
              </a:lnSpc>
              <a:spcBef>
                <a:spcPts val="554"/>
              </a:spcBef>
              <a:spcAft>
                <a:spcPts val="0"/>
              </a:spcAft>
              <a:buClrTx/>
              <a:buSzTx/>
              <a:buFont typeface="Arial" panose="020B0604020202020204" pitchFamily="34" charset="0"/>
              <a:buChar char="•"/>
              <a:tabLst/>
              <a:defRPr/>
            </a:pPr>
            <a:r>
              <a:rPr kumimoji="0" lang="en-US" sz="923" b="0" i="0" u="none" strike="noStrike" kern="1200" cap="none" spc="0" normalizeH="0" baseline="0" noProof="0" dirty="0" smtClean="0">
                <a:ln>
                  <a:noFill/>
                </a:ln>
                <a:solidFill>
                  <a:prstClr val="black"/>
                </a:solidFill>
                <a:effectLst/>
                <a:uLnTx/>
                <a:uFillTx/>
                <a:latin typeface="+mn-lt"/>
                <a:ea typeface="+mn-ea"/>
                <a:cs typeface="+mn-cs"/>
              </a:rPr>
              <a:t>Ninth level</a:t>
            </a:r>
            <a:endParaRPr kumimoji="0" lang="en-US" sz="923"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itle 5"/>
          <p:cNvSpPr>
            <a:spLocks noGrp="1"/>
          </p:cNvSpPr>
          <p:nvPr>
            <p:ph type="title" hasCustomPrompt="1"/>
          </p:nvPr>
        </p:nvSpPr>
        <p:spPr>
          <a:xfrm>
            <a:off x="383931" y="298213"/>
            <a:ext cx="8376138" cy="397801"/>
          </a:xfrm>
        </p:spPr>
        <p:txBody>
          <a:bodyPr/>
          <a:lstStyle/>
          <a:p>
            <a:r>
              <a:rPr lang="en-US" dirty="0" smtClean="0"/>
              <a:t>Click here to enter </a:t>
            </a:r>
            <a:r>
              <a:rPr lang="en-US" noProof="0" dirty="0" smtClean="0"/>
              <a:t>chapter title</a:t>
            </a:r>
            <a:endParaRPr lang="en-US" dirty="0"/>
          </a:p>
        </p:txBody>
      </p:sp>
      <p:sp>
        <p:nvSpPr>
          <p:cNvPr id="9" name="Slide Number Placeholder 26"/>
          <p:cNvSpPr>
            <a:spLocks noGrp="1"/>
          </p:cNvSpPr>
          <p:nvPr>
            <p:ph type="sldNum" sz="quarter" idx="4"/>
          </p:nvPr>
        </p:nvSpPr>
        <p:spPr>
          <a:xfrm>
            <a:off x="250390" y="6436383"/>
            <a:ext cx="235642" cy="153888"/>
          </a:xfrm>
          <a:prstGeom prst="rect">
            <a:avLst/>
          </a:prstGeom>
        </p:spPr>
        <p:txBody>
          <a:bodyPr vert="horz" wrap="none" lIns="0" tIns="0" rIns="0" bIns="0" rtlCol="0" anchor="ctr">
            <a:spAutoFit/>
          </a:bodyPr>
          <a:lstStyle>
            <a:lvl1pPr algn="r">
              <a:defRPr sz="1000">
                <a:solidFill>
                  <a:srgbClr val="898989"/>
                </a:solidFill>
              </a:defRPr>
            </a:lvl1pPr>
          </a:lstStyle>
          <a:p>
            <a:pPr defTabSz="422041"/>
            <a:fld id="{7C7B4FCA-D758-EB48-BD46-5EEF226FD218}" type="slidenum">
              <a:rPr lang="en-US" smtClean="0"/>
              <a:pPr defTabSz="422041"/>
              <a:t>‹#›</a:t>
            </a:fld>
            <a:endParaRPr lang="en-US" dirty="0"/>
          </a:p>
        </p:txBody>
      </p:sp>
      <p:sp>
        <p:nvSpPr>
          <p:cNvPr id="12" name="Footer Placeholder 2"/>
          <p:cNvSpPr>
            <a:spLocks noGrp="1"/>
          </p:cNvSpPr>
          <p:nvPr>
            <p:ph type="ftr" sz="quarter" idx="3"/>
          </p:nvPr>
        </p:nvSpPr>
        <p:spPr>
          <a:xfrm>
            <a:off x="949441" y="6436522"/>
            <a:ext cx="3133871" cy="153888"/>
          </a:xfrm>
          <a:prstGeom prst="rect">
            <a:avLst/>
          </a:prstGeom>
        </p:spPr>
        <p:txBody>
          <a:bodyPr vert="horz" wrap="none" lIns="0" tIns="0" rIns="0" bIns="0" rtlCol="0" anchor="ctr">
            <a:spAutoFit/>
          </a:bodyPr>
          <a:lstStyle>
            <a:lvl1pPr algn="l">
              <a:defRPr sz="1000">
                <a:solidFill>
                  <a:srgbClr val="898989"/>
                </a:solidFill>
              </a:defRPr>
            </a:lvl1pPr>
          </a:lstStyle>
          <a:p>
            <a:pPr defTabSz="422041"/>
            <a:r>
              <a:rPr lang="en-US" smtClean="0"/>
              <a:t>Maria Bader</a:t>
            </a:r>
            <a:endParaRPr lang="en-US" dirty="0"/>
          </a:p>
        </p:txBody>
      </p:sp>
    </p:spTree>
    <p:extLst>
      <p:ext uri="{BB962C8B-B14F-4D97-AF65-F5344CB8AC3E}">
        <p14:creationId xmlns:p14="http://schemas.microsoft.com/office/powerpoint/2010/main" val="1978707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6541"/>
            <a:ext cx="7772400" cy="39780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949441" y="6463773"/>
            <a:ext cx="65" cy="99386"/>
          </a:xfrm>
        </p:spPr>
        <p:txBody>
          <a:bodyPr/>
          <a:lstStyle/>
          <a:p>
            <a:r>
              <a:rPr lang="en-US" smtClean="0">
                <a:solidFill>
                  <a:srgbClr val="313131"/>
                </a:solidFill>
              </a:rPr>
              <a:t>Maria Bader</a:t>
            </a:r>
            <a:endParaRPr lang="en-US" dirty="0">
              <a:solidFill>
                <a:srgbClr val="313131"/>
              </a:solidFill>
            </a:endParaRPr>
          </a:p>
        </p:txBody>
      </p:sp>
      <p:sp>
        <p:nvSpPr>
          <p:cNvPr id="6" name="Slide Number Placeholder 5"/>
          <p:cNvSpPr>
            <a:spLocks noGrp="1"/>
          </p:cNvSpPr>
          <p:nvPr>
            <p:ph type="sldNum" sz="quarter" idx="12"/>
          </p:nvPr>
        </p:nvSpPr>
        <p:spPr/>
        <p:txBody>
          <a:bodyPr/>
          <a:lstStyle/>
          <a:p>
            <a:fld id="{7C7B4FCA-D758-EB48-BD46-5EEF226FD218}" type="slidenum">
              <a:rPr lang="en-US" smtClean="0">
                <a:solidFill>
                  <a:srgbClr val="313131"/>
                </a:solidFill>
              </a:rPr>
              <a:pPr/>
              <a:t>‹#›</a:t>
            </a:fld>
            <a:endParaRPr lang="en-US" dirty="0">
              <a:solidFill>
                <a:srgbClr val="313131"/>
              </a:solidFill>
            </a:endParaRPr>
          </a:p>
        </p:txBody>
      </p:sp>
    </p:spTree>
    <p:extLst>
      <p:ext uri="{BB962C8B-B14F-4D97-AF65-F5344CB8AC3E}">
        <p14:creationId xmlns:p14="http://schemas.microsoft.com/office/powerpoint/2010/main" val="1823553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vmlDrawing" Target="../drawings/vmlDrawing1.vml"/><Relationship Id="rId16" Type="http://schemas.openxmlformats.org/officeDocument/2006/relationships/tags" Target="../tags/tag1.xml"/><Relationship Id="rId17" Type="http://schemas.openxmlformats.org/officeDocument/2006/relationships/oleObject" Target="../embeddings/oleObject1.bin"/><Relationship Id="rId18"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16"/>
            </p:custDataLst>
            <p:extLst/>
          </p:nvPr>
        </p:nvGraphicFramePr>
        <p:xfrm>
          <a:off x="1468" y="1593"/>
          <a:ext cx="1465" cy="1587"/>
        </p:xfrm>
        <a:graphic>
          <a:graphicData uri="http://schemas.openxmlformats.org/presentationml/2006/ole">
            <mc:AlternateContent xmlns:mc="http://schemas.openxmlformats.org/markup-compatibility/2006">
              <mc:Choice xmlns:v="urn:schemas-microsoft-com:vml" Requires="v">
                <p:oleObj spid="_x0000_s1370" name="think-cell Slide" r:id="rId17" imgW="492" imgH="504" progId="TCLayout.ActiveDocument.1">
                  <p:embed/>
                </p:oleObj>
              </mc:Choice>
              <mc:Fallback>
                <p:oleObj name="think-cell Slide" r:id="rId17" imgW="492" imgH="504" progId="TCLayout.ActiveDocument.1">
                  <p:embed/>
                  <p:pic>
                    <p:nvPicPr>
                      <p:cNvPr id="0" name=""/>
                      <p:cNvPicPr/>
                      <p:nvPr/>
                    </p:nvPicPr>
                    <p:blipFill>
                      <a:blip r:embed="rId18"/>
                      <a:stretch>
                        <a:fillRect/>
                      </a:stretch>
                    </p:blipFill>
                    <p:spPr>
                      <a:xfrm>
                        <a:off x="1468" y="1593"/>
                        <a:ext cx="1465" cy="1587"/>
                      </a:xfrm>
                      <a:prstGeom prst="rect">
                        <a:avLst/>
                      </a:prstGeom>
                    </p:spPr>
                  </p:pic>
                </p:oleObj>
              </mc:Fallback>
            </mc:AlternateContent>
          </a:graphicData>
        </a:graphic>
      </p:graphicFrame>
      <p:sp>
        <p:nvSpPr>
          <p:cNvPr id="23" name="Title Placeholder 22"/>
          <p:cNvSpPr>
            <a:spLocks noGrp="1"/>
          </p:cNvSpPr>
          <p:nvPr>
            <p:ph type="title"/>
          </p:nvPr>
        </p:nvSpPr>
        <p:spPr>
          <a:xfrm>
            <a:off x="383931" y="290832"/>
            <a:ext cx="8376138" cy="400110"/>
          </a:xfrm>
          <a:prstGeom prst="rect">
            <a:avLst/>
          </a:prstGeom>
        </p:spPr>
        <p:txBody>
          <a:bodyPr vert="horz" lIns="0" tIns="0" rIns="0" bIns="0" rtlCol="0" anchor="ctr">
            <a:spAutoFit/>
          </a:bodyPr>
          <a:lstStyle/>
          <a:p>
            <a:r>
              <a:rPr lang="en-US" dirty="0" smtClean="0"/>
              <a:t>Click here to enter </a:t>
            </a:r>
            <a:r>
              <a:rPr lang="en-US" noProof="0" dirty="0" smtClean="0"/>
              <a:t>chapter title</a:t>
            </a:r>
            <a:endParaRPr lang="en-US" dirty="0"/>
          </a:p>
        </p:txBody>
      </p:sp>
      <p:sp>
        <p:nvSpPr>
          <p:cNvPr id="24" name="Text Placeholder 23"/>
          <p:cNvSpPr>
            <a:spLocks noGrp="1"/>
          </p:cNvSpPr>
          <p:nvPr>
            <p:ph type="body" idx="1"/>
          </p:nvPr>
        </p:nvSpPr>
        <p:spPr>
          <a:xfrm>
            <a:off x="383931" y="1488559"/>
            <a:ext cx="8376138" cy="4820166"/>
          </a:xfrm>
          <a:prstGeom prst="rect">
            <a:avLst/>
          </a:prstGeom>
        </p:spPr>
        <p:txBody>
          <a:bodyPr vert="horz" lIns="0" tIns="0" rIns="0" bIns="0" rtlCol="0">
            <a:noAutofit/>
          </a:bodyPr>
          <a:lstStyle/>
          <a:p>
            <a:pPr lvl="0"/>
            <a:r>
              <a:rPr lang="en-US" dirty="0" smtClean="0"/>
              <a:t>Click here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 level</a:t>
            </a:r>
          </a:p>
          <a:p>
            <a:pPr lvl="6"/>
            <a:r>
              <a:rPr lang="en-US" noProof="0" dirty="0" smtClean="0"/>
              <a:t>Seventh</a:t>
            </a:r>
            <a:r>
              <a:rPr lang="en-US" dirty="0" smtClean="0"/>
              <a:t> level</a:t>
            </a:r>
          </a:p>
          <a:p>
            <a:pPr lvl="7"/>
            <a:r>
              <a:rPr lang="en-US" dirty="0" smtClean="0"/>
              <a:t>Eight level</a:t>
            </a:r>
          </a:p>
          <a:p>
            <a:pPr lvl="8"/>
            <a:r>
              <a:rPr lang="en-US" dirty="0" smtClean="0"/>
              <a:t>Ninth level</a:t>
            </a:r>
            <a:endParaRPr lang="en-US" dirty="0"/>
          </a:p>
        </p:txBody>
      </p:sp>
      <p:sp>
        <p:nvSpPr>
          <p:cNvPr id="27" name="Slide Number Placeholder 26"/>
          <p:cNvSpPr>
            <a:spLocks noGrp="1"/>
          </p:cNvSpPr>
          <p:nvPr>
            <p:ph type="sldNum" sz="quarter" idx="4"/>
          </p:nvPr>
        </p:nvSpPr>
        <p:spPr>
          <a:xfrm>
            <a:off x="250390" y="6436383"/>
            <a:ext cx="235642" cy="153888"/>
          </a:xfrm>
          <a:prstGeom prst="rect">
            <a:avLst/>
          </a:prstGeom>
        </p:spPr>
        <p:txBody>
          <a:bodyPr vert="horz" wrap="none" lIns="0" tIns="0" rIns="0" bIns="0" rtlCol="0" anchor="ctr">
            <a:spAutoFit/>
          </a:bodyPr>
          <a:lstStyle>
            <a:lvl1pPr algn="r">
              <a:defRPr sz="1000">
                <a:solidFill>
                  <a:srgbClr val="898989"/>
                </a:solidFill>
              </a:defRPr>
            </a:lvl1pPr>
          </a:lstStyle>
          <a:p>
            <a:pPr defTabSz="422041"/>
            <a:fld id="{7C7B4FCA-D758-EB48-BD46-5EEF226FD218}" type="slidenum">
              <a:rPr lang="en-US" smtClean="0"/>
              <a:pPr defTabSz="422041"/>
              <a:t>‹#›</a:t>
            </a:fld>
            <a:endParaRPr lang="en-US" dirty="0"/>
          </a:p>
        </p:txBody>
      </p:sp>
      <p:sp>
        <p:nvSpPr>
          <p:cNvPr id="3" name="Footer Placeholder 2"/>
          <p:cNvSpPr>
            <a:spLocks noGrp="1"/>
          </p:cNvSpPr>
          <p:nvPr>
            <p:ph type="ftr" sz="quarter" idx="3"/>
          </p:nvPr>
        </p:nvSpPr>
        <p:spPr>
          <a:xfrm>
            <a:off x="949441" y="6436522"/>
            <a:ext cx="3133871" cy="153888"/>
          </a:xfrm>
          <a:prstGeom prst="rect">
            <a:avLst/>
          </a:prstGeom>
        </p:spPr>
        <p:txBody>
          <a:bodyPr vert="horz" wrap="none" lIns="0" tIns="0" rIns="0" bIns="0" rtlCol="0" anchor="ctr">
            <a:spAutoFit/>
          </a:bodyPr>
          <a:lstStyle>
            <a:lvl1pPr algn="l">
              <a:defRPr sz="1000">
                <a:solidFill>
                  <a:srgbClr val="898989"/>
                </a:solidFill>
              </a:defRPr>
            </a:lvl1pPr>
          </a:lstStyle>
          <a:p>
            <a:pPr defTabSz="422041"/>
            <a:r>
              <a:rPr lang="en-US" smtClean="0"/>
              <a:t>Maria Bader</a:t>
            </a:r>
            <a:endParaRPr lang="en-US" dirty="0"/>
          </a:p>
        </p:txBody>
      </p:sp>
    </p:spTree>
    <p:extLst>
      <p:ext uri="{BB962C8B-B14F-4D97-AF65-F5344CB8AC3E}">
        <p14:creationId xmlns:p14="http://schemas.microsoft.com/office/powerpoint/2010/main" val="13034402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10" r:id="rId9"/>
    <p:sldLayoutId id="2147483711" r:id="rId10"/>
    <p:sldLayoutId id="2147483712" r:id="rId11"/>
    <p:sldLayoutId id="2147483713" r:id="rId12"/>
    <p:sldLayoutId id="2147483714" r:id="rId13"/>
  </p:sldLayoutIdLst>
  <p:timing>
    <p:tnLst>
      <p:par>
        <p:cTn id="1" dur="indefinite" restart="never" nodeType="tmRoot"/>
      </p:par>
    </p:tnLst>
  </p:timing>
  <p:hf hdr="0"/>
  <p:txStyles>
    <p:titleStyle>
      <a:lvl1pPr algn="l" defTabSz="927792" rtl="0" eaLnBrk="1" latinLnBrk="0" hangingPunct="1">
        <a:spcBef>
          <a:spcPct val="0"/>
        </a:spcBef>
        <a:buNone/>
        <a:defRPr lang="de-DE" sz="2600" kern="1200" baseline="0" dirty="0">
          <a:solidFill>
            <a:schemeClr val="accent1">
              <a:lumMod val="75000"/>
            </a:schemeClr>
          </a:solidFill>
          <a:latin typeface="+mj-lt"/>
          <a:ea typeface="+mj-ea"/>
          <a:cs typeface="+mj-cs"/>
        </a:defRPr>
      </a:lvl1pPr>
    </p:titleStyle>
    <p:bodyStyle>
      <a:lvl1pPr marL="0" indent="0" algn="l" defTabSz="844083" rtl="0" eaLnBrk="1" latinLnBrk="0" hangingPunct="1">
        <a:spcBef>
          <a:spcPts val="554"/>
        </a:spcBef>
        <a:buClr>
          <a:schemeClr val="tx2"/>
        </a:buClr>
        <a:buFont typeface="Arial" panose="020B0604020202020204" pitchFamily="34" charset="0"/>
        <a:buNone/>
        <a:defRPr sz="1400" kern="1200">
          <a:solidFill>
            <a:schemeClr val="tx2"/>
          </a:solidFill>
          <a:latin typeface="+mn-lt"/>
          <a:ea typeface="+mn-ea"/>
          <a:cs typeface="+mn-cs"/>
        </a:defRPr>
      </a:lvl1pPr>
      <a:lvl2pPr marL="0" indent="0" algn="l" defTabSz="844083" rtl="0" eaLnBrk="1" latinLnBrk="0" hangingPunct="1">
        <a:spcBef>
          <a:spcPts val="554"/>
        </a:spcBef>
        <a:buClr>
          <a:schemeClr val="tx2"/>
        </a:buClr>
        <a:buFont typeface="Arial" panose="020B0604020202020204" pitchFamily="34" charset="0"/>
        <a:buNone/>
        <a:defRPr sz="1400" b="1" kern="1200">
          <a:solidFill>
            <a:schemeClr val="accent3"/>
          </a:solidFill>
          <a:latin typeface="+mn-lt"/>
          <a:ea typeface="+mn-ea"/>
          <a:cs typeface="+mn-cs"/>
        </a:defRPr>
      </a:lvl2pPr>
      <a:lvl3pPr marL="166158" indent="-166158" algn="l" defTabSz="844083" rtl="0" eaLnBrk="1" latinLnBrk="0" hangingPunct="1">
        <a:spcBef>
          <a:spcPts val="554"/>
        </a:spcBef>
        <a:buClrTx/>
        <a:buFont typeface="Arial" panose="020B0604020202020204" pitchFamily="34" charset="0"/>
        <a:buChar char="•"/>
        <a:defRPr sz="1300" kern="1200" baseline="0">
          <a:solidFill>
            <a:schemeClr val="tx2"/>
          </a:solidFill>
          <a:latin typeface="+mn-lt"/>
          <a:ea typeface="+mn-ea"/>
          <a:cs typeface="+mn-cs"/>
        </a:defRPr>
      </a:lvl3pPr>
      <a:lvl4pPr marL="332316" indent="-166158" algn="l" defTabSz="844083" rtl="0" eaLnBrk="1" latinLnBrk="0" hangingPunct="1">
        <a:spcBef>
          <a:spcPts val="554"/>
        </a:spcBef>
        <a:buClrTx/>
        <a:buFont typeface="Arial" panose="020B0604020202020204" pitchFamily="34" charset="0"/>
        <a:buChar char="−"/>
        <a:defRPr lang="de-DE" sz="1100" kern="1200" dirty="0" smtClean="0">
          <a:solidFill>
            <a:schemeClr val="tx2"/>
          </a:solidFill>
          <a:latin typeface="+mn-lt"/>
          <a:ea typeface="+mn-ea"/>
          <a:cs typeface="+mn-cs"/>
        </a:defRPr>
      </a:lvl4pPr>
      <a:lvl5pPr marL="498474" indent="-166158" algn="l" defTabSz="844083" rtl="0" eaLnBrk="1" latinLnBrk="0" hangingPunct="1">
        <a:spcBef>
          <a:spcPts val="554"/>
        </a:spcBef>
        <a:buClrTx/>
        <a:buFont typeface="Arial" panose="020B0604020202020204" pitchFamily="34" charset="0"/>
        <a:buChar char="•"/>
        <a:defRPr sz="1000" kern="1200">
          <a:solidFill>
            <a:schemeClr val="tx2"/>
          </a:solidFill>
          <a:latin typeface="+mn-lt"/>
          <a:ea typeface="+mn-ea"/>
          <a:cs typeface="+mn-cs"/>
        </a:defRPr>
      </a:lvl5pPr>
      <a:lvl6pPr marL="664632" indent="-166158" algn="l" defTabSz="844083" rtl="0" eaLnBrk="1" latinLnBrk="0" hangingPunct="1">
        <a:spcBef>
          <a:spcPts val="554"/>
        </a:spcBef>
        <a:buClrTx/>
        <a:buFont typeface="Arial" panose="020B0604020202020204" pitchFamily="34" charset="0"/>
        <a:buChar char="−"/>
        <a:defRPr sz="900" kern="1200">
          <a:solidFill>
            <a:schemeClr val="tx1"/>
          </a:solidFill>
          <a:latin typeface="+mn-lt"/>
          <a:ea typeface="+mn-ea"/>
          <a:cs typeface="+mn-cs"/>
        </a:defRPr>
      </a:lvl6pPr>
      <a:lvl7pPr marL="830790" indent="-165593" algn="l" defTabSz="844083" rtl="0" eaLnBrk="1" latinLnBrk="0" hangingPunct="1">
        <a:spcBef>
          <a:spcPts val="554"/>
        </a:spcBef>
        <a:buClrTx/>
        <a:buFont typeface="Arial" panose="020B0604020202020204" pitchFamily="34" charset="0"/>
        <a:buChar char="•"/>
        <a:defRPr sz="900" kern="1200">
          <a:solidFill>
            <a:schemeClr val="tx1"/>
          </a:solidFill>
          <a:latin typeface="+mn-lt"/>
          <a:ea typeface="+mn-ea"/>
          <a:cs typeface="+mn-cs"/>
        </a:defRPr>
      </a:lvl7pPr>
      <a:lvl8pPr marL="996948" indent="-165593" algn="l" defTabSz="844083" rtl="0" eaLnBrk="1" latinLnBrk="0" hangingPunct="1">
        <a:spcBef>
          <a:spcPts val="554"/>
        </a:spcBef>
        <a:buClrTx/>
        <a:buFont typeface="Arial" panose="020B0604020202020204" pitchFamily="34" charset="0"/>
        <a:buChar char="−"/>
        <a:defRPr sz="900" kern="1200">
          <a:solidFill>
            <a:schemeClr val="tx1"/>
          </a:solidFill>
          <a:latin typeface="+mn-lt"/>
          <a:ea typeface="+mn-ea"/>
          <a:cs typeface="+mn-cs"/>
        </a:defRPr>
      </a:lvl8pPr>
      <a:lvl9pPr marL="1163106" indent="-166158" algn="l" defTabSz="844083" rtl="0" eaLnBrk="1" latinLnBrk="0" hangingPunct="1">
        <a:spcBef>
          <a:spcPts val="554"/>
        </a:spcBef>
        <a:buClrTx/>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userDrawn="1">
          <p15:clr>
            <a:srgbClr val="F26B43"/>
          </p15:clr>
        </p15:guide>
        <p15:guide id="2" pos="2340" userDrawn="1">
          <p15:clr>
            <a:srgbClr val="F26B43"/>
          </p15:clr>
        </p15:guide>
        <p15:guide id="3" orient="horz" pos="935" userDrawn="1">
          <p15:clr>
            <a:srgbClr val="F26B43"/>
          </p15:clr>
        </p15:guide>
        <p15:guide id="4" pos="4484" userDrawn="1">
          <p15:clr>
            <a:srgbClr val="F26B43"/>
          </p15:clr>
        </p15:guide>
        <p15:guide id="5" pos="197" userDrawn="1">
          <p15:clr>
            <a:srgbClr val="F26B43"/>
          </p15:clr>
        </p15:guide>
        <p15:guide id="6" orient="horz" pos="3974" userDrawn="1">
          <p15:clr>
            <a:srgbClr val="F26B43"/>
          </p15:clr>
        </p15:guide>
        <p15:guide id="7" orient="horz" pos="414" userDrawn="1">
          <p15:clr>
            <a:srgbClr val="F26B43"/>
          </p15:clr>
        </p15:guide>
        <p15:guide id="8" orient="horz" pos="845" userDrawn="1">
          <p15:clr>
            <a:srgbClr val="F26B43"/>
          </p15:clr>
        </p15:guide>
        <p15:guide id="9" orient="horz" pos="45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40.png"/><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18.tiff"/><Relationship Id="rId5" Type="http://schemas.openxmlformats.org/officeDocument/2006/relationships/image" Target="../media/image101.png"/><Relationship Id="rId6" Type="http://schemas.openxmlformats.org/officeDocument/2006/relationships/image" Target="../media/image100.png"/><Relationship Id="rId7" Type="http://schemas.openxmlformats.org/officeDocument/2006/relationships/image" Target="../media/image11.png"/><Relationship Id="rId8" Type="http://schemas.openxmlformats.org/officeDocument/2006/relationships/image" Target="../media/image120.png"/><Relationship Id="rId9" Type="http://schemas.openxmlformats.org/officeDocument/2006/relationships/image" Target="../media/image130.png"/><Relationship Id="rId10" Type="http://schemas.openxmlformats.org/officeDocument/2006/relationships/image" Target="../media/image19.emf"/><Relationship Id="rId11" Type="http://schemas.openxmlformats.org/officeDocument/2006/relationships/image" Target="../media/image14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940908" y="5619750"/>
            <a:ext cx="4321050" cy="750205"/>
          </a:xfrm>
        </p:spPr>
        <p:txBody>
          <a:bodyPr/>
          <a:lstStyle/>
          <a:p>
            <a:pPr marL="0" indent="0">
              <a:buNone/>
            </a:pPr>
            <a:r>
              <a:rPr lang="nl-NL" dirty="0" smtClean="0"/>
              <a:t>Soumen Koley</a:t>
            </a:r>
          </a:p>
          <a:p>
            <a:pPr marL="0" indent="0">
              <a:buNone/>
            </a:pPr>
            <a:r>
              <a:rPr lang="nl-NL" dirty="0" smtClean="0"/>
              <a:t>Nikhef, Amsterdam</a:t>
            </a:r>
          </a:p>
          <a:p>
            <a:pPr marL="0" indent="0">
              <a:buNone/>
            </a:pPr>
            <a:r>
              <a:rPr lang="nl-NL" dirty="0" smtClean="0"/>
              <a:t>skoley@nikhef.nl</a:t>
            </a:r>
            <a:endParaRPr lang="nl-NL" dirty="0"/>
          </a:p>
        </p:txBody>
      </p:sp>
      <p:sp>
        <p:nvSpPr>
          <p:cNvPr id="3" name="Text Placeholder 2"/>
          <p:cNvSpPr>
            <a:spLocks noGrp="1"/>
          </p:cNvSpPr>
          <p:nvPr>
            <p:ph type="body" sz="quarter" idx="15"/>
          </p:nvPr>
        </p:nvSpPr>
        <p:spPr>
          <a:xfrm>
            <a:off x="223275" y="489703"/>
            <a:ext cx="8304037" cy="679878"/>
          </a:xfrm>
        </p:spPr>
        <p:txBody>
          <a:bodyPr>
            <a:normAutofit fontScale="92500" lnSpcReduction="10000"/>
          </a:bodyPr>
          <a:lstStyle/>
          <a:p>
            <a:pPr marL="0" indent="0" algn="ctr">
              <a:buNone/>
            </a:pPr>
            <a:r>
              <a:rPr lang="nl-NL" dirty="0" smtClean="0"/>
              <a:t>Seismic noise characterization at Limburg, a potential site for Einstein Telescope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006" y="2456121"/>
            <a:ext cx="5036287" cy="3777215"/>
          </a:xfrm>
          <a:prstGeom prst="rect">
            <a:avLst/>
          </a:prstGeom>
        </p:spPr>
      </p:pic>
    </p:spTree>
    <p:extLst>
      <p:ext uri="{BB962C8B-B14F-4D97-AF65-F5344CB8AC3E}">
        <p14:creationId xmlns:p14="http://schemas.microsoft.com/office/powerpoint/2010/main" val="4102887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8211" y="817664"/>
            <a:ext cx="8173135" cy="351917"/>
          </a:xfrm>
        </p:spPr>
        <p:txBody>
          <a:bodyPr/>
          <a:lstStyle/>
          <a:p>
            <a:r>
              <a:rPr lang="nl-NL" sz="1600" dirty="0" smtClean="0"/>
              <a:t>Dominant noise originates from south west direction, possibly from the road nearby.</a:t>
            </a:r>
            <a:endParaRPr lang="en-US" sz="1600" dirty="0"/>
          </a:p>
        </p:txBody>
      </p:sp>
      <p:sp>
        <p:nvSpPr>
          <p:cNvPr id="4" name="Title 3"/>
          <p:cNvSpPr>
            <a:spLocks noGrp="1"/>
          </p:cNvSpPr>
          <p:nvPr>
            <p:ph type="title"/>
          </p:nvPr>
        </p:nvSpPr>
        <p:spPr>
          <a:xfrm>
            <a:off x="383931" y="306220"/>
            <a:ext cx="8376138" cy="369332"/>
          </a:xfrm>
        </p:spPr>
        <p:txBody>
          <a:bodyPr/>
          <a:lstStyle/>
          <a:p>
            <a:r>
              <a:rPr lang="nl-NL" sz="2400" dirty="0" smtClean="0"/>
              <a:t>Beamforming Output (Nov 5-27, 2017  2.6-4.6 </a:t>
            </a:r>
            <a:r>
              <a:rPr lang="nl-NL" sz="2400" dirty="0"/>
              <a:t>H</a:t>
            </a:r>
            <a:r>
              <a:rPr lang="nl-NL" sz="2400" dirty="0" smtClean="0"/>
              <a:t>z)</a:t>
            </a:r>
            <a:endParaRPr lang="en-US" sz="2400" dirty="0"/>
          </a:p>
        </p:txBody>
      </p:sp>
      <p:sp>
        <p:nvSpPr>
          <p:cNvPr id="5" name="Slide Number Placeholder 4"/>
          <p:cNvSpPr>
            <a:spLocks noGrp="1"/>
          </p:cNvSpPr>
          <p:nvPr>
            <p:ph type="sldNum" sz="quarter" idx="4"/>
          </p:nvPr>
        </p:nvSpPr>
        <p:spPr/>
        <p:txBody>
          <a:bodyPr/>
          <a:lstStyle/>
          <a:p>
            <a:pPr defTabSz="422041"/>
            <a:fld id="{7C7B4FCA-D758-EB48-BD46-5EEF226FD218}" type="slidenum">
              <a:rPr lang="en-US" smtClean="0"/>
              <a:pPr defTabSz="422041"/>
              <a:t>10</a:t>
            </a:fld>
            <a:endParaRPr lang="en-US" dirty="0"/>
          </a:p>
        </p:txBody>
      </p:sp>
      <p:sp>
        <p:nvSpPr>
          <p:cNvPr id="6" name="Footer Placeholder 5"/>
          <p:cNvSpPr>
            <a:spLocks noGrp="1"/>
          </p:cNvSpPr>
          <p:nvPr>
            <p:ph type="ftr" sz="quarter" idx="3"/>
          </p:nvPr>
        </p:nvSpPr>
        <p:spPr>
          <a:xfrm>
            <a:off x="949441" y="6436522"/>
            <a:ext cx="966611" cy="153888"/>
          </a:xfrm>
        </p:spPr>
        <p:txBody>
          <a:bodyPr/>
          <a:lstStyle/>
          <a:p>
            <a:pPr defTabSz="422041"/>
            <a:r>
              <a:rPr lang="en-US" dirty="0" smtClean="0"/>
              <a:t>skoley@nikhef.nl</a:t>
            </a:r>
            <a:endParaRPr lang="en-US" dirty="0"/>
          </a:p>
        </p:txBody>
      </p:sp>
      <p:sp>
        <p:nvSpPr>
          <p:cNvPr id="10" name="TextBox 9"/>
          <p:cNvSpPr txBox="1"/>
          <p:nvPr/>
        </p:nvSpPr>
        <p:spPr>
          <a:xfrm>
            <a:off x="797443" y="5907990"/>
            <a:ext cx="8006316" cy="338554"/>
          </a:xfrm>
          <a:prstGeom prst="rect">
            <a:avLst/>
          </a:prstGeom>
          <a:noFill/>
        </p:spPr>
        <p:txBody>
          <a:bodyPr wrap="square" lIns="0" tIns="0" rIns="0" bIns="0" rtlCol="0">
            <a:spAutoFit/>
          </a:bodyPr>
          <a:lstStyle/>
          <a:p>
            <a:pPr algn="ctr">
              <a:spcBef>
                <a:spcPts val="600"/>
              </a:spcBef>
              <a:buClr>
                <a:schemeClr val="tx2"/>
              </a:buClr>
            </a:pPr>
            <a:r>
              <a:rPr lang="nl-NL" sz="1100" b="1" dirty="0" smtClean="0">
                <a:solidFill>
                  <a:schemeClr val="accent1"/>
                </a:solidFill>
              </a:rPr>
              <a:t>Figure 6. </a:t>
            </a:r>
            <a:r>
              <a:rPr lang="nl-NL" sz="1100" b="1" i="1" dirty="0" smtClean="0">
                <a:solidFill>
                  <a:schemeClr val="accent1"/>
                </a:solidFill>
                <a:latin typeface="+mj-lt"/>
              </a:rPr>
              <a:t>Beamforming output averaged over Nov 5-25, 2017. Radial axis coresponds to slowness in units of s/m and azimuth is measured anticlockwise from x-axis (east)</a:t>
            </a:r>
            <a:endParaRPr lang="nl-NL" sz="1100" b="1" i="1" dirty="0" smtClean="0">
              <a:solidFill>
                <a:schemeClr val="accent1"/>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299" r="7480"/>
          <a:stretch/>
        </p:blipFill>
        <p:spPr>
          <a:xfrm>
            <a:off x="100358" y="1425783"/>
            <a:ext cx="8735300" cy="4156312"/>
          </a:xfrm>
          <a:prstGeom prst="rect">
            <a:avLst/>
          </a:prstGeom>
        </p:spPr>
      </p:pic>
    </p:spTree>
    <p:extLst>
      <p:ext uri="{BB962C8B-B14F-4D97-AF65-F5344CB8AC3E}">
        <p14:creationId xmlns:p14="http://schemas.microsoft.com/office/powerpoint/2010/main" val="4130152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8211" y="817664"/>
            <a:ext cx="8173135" cy="501016"/>
          </a:xfrm>
        </p:spPr>
        <p:txBody>
          <a:bodyPr/>
          <a:lstStyle/>
          <a:p>
            <a:pPr marL="285750" indent="-285750">
              <a:buFont typeface="Arial" panose="020B0604020202020204" pitchFamily="34" charset="0"/>
              <a:buChar char="•"/>
            </a:pPr>
            <a:r>
              <a:rPr lang="nl-NL" sz="1600" dirty="0"/>
              <a:t>Dominant noise originates from south west direction, possibly from the road nearby.</a:t>
            </a:r>
          </a:p>
          <a:p>
            <a:pPr marL="285750" indent="-285750">
              <a:buFont typeface="Arial" panose="020B0604020202020204" pitchFamily="34" charset="0"/>
              <a:buChar char="•"/>
            </a:pPr>
            <a:r>
              <a:rPr lang="nl-NL" sz="1600" dirty="0"/>
              <a:t>Higher mode observed at frequencies &gt; 5 Hz</a:t>
            </a:r>
            <a:endParaRPr lang="en-US" sz="1600" dirty="0"/>
          </a:p>
        </p:txBody>
      </p:sp>
      <p:sp>
        <p:nvSpPr>
          <p:cNvPr id="4" name="Title 3"/>
          <p:cNvSpPr>
            <a:spLocks noGrp="1"/>
          </p:cNvSpPr>
          <p:nvPr>
            <p:ph type="title"/>
          </p:nvPr>
        </p:nvSpPr>
        <p:spPr>
          <a:xfrm>
            <a:off x="383931" y="306220"/>
            <a:ext cx="8376138" cy="369332"/>
          </a:xfrm>
        </p:spPr>
        <p:txBody>
          <a:bodyPr/>
          <a:lstStyle/>
          <a:p>
            <a:r>
              <a:rPr lang="nl-NL" sz="2400" dirty="0" smtClean="0"/>
              <a:t>Beamforming Output (Nov 5-27, 2017  5.0 - 7.0 </a:t>
            </a:r>
            <a:r>
              <a:rPr lang="nl-NL" sz="2400" dirty="0"/>
              <a:t>H</a:t>
            </a:r>
            <a:r>
              <a:rPr lang="nl-NL" sz="2400" dirty="0" smtClean="0"/>
              <a:t>z)</a:t>
            </a:r>
            <a:endParaRPr lang="en-US" sz="2400" dirty="0"/>
          </a:p>
        </p:txBody>
      </p:sp>
      <p:sp>
        <p:nvSpPr>
          <p:cNvPr id="5" name="Slide Number Placeholder 4"/>
          <p:cNvSpPr>
            <a:spLocks noGrp="1"/>
          </p:cNvSpPr>
          <p:nvPr>
            <p:ph type="sldNum" sz="quarter" idx="4"/>
          </p:nvPr>
        </p:nvSpPr>
        <p:spPr/>
        <p:txBody>
          <a:bodyPr/>
          <a:lstStyle/>
          <a:p>
            <a:pPr defTabSz="422041"/>
            <a:fld id="{7C7B4FCA-D758-EB48-BD46-5EEF226FD218}" type="slidenum">
              <a:rPr lang="en-US" smtClean="0"/>
              <a:pPr defTabSz="422041"/>
              <a:t>11</a:t>
            </a:fld>
            <a:endParaRPr lang="en-US" dirty="0"/>
          </a:p>
        </p:txBody>
      </p:sp>
      <p:sp>
        <p:nvSpPr>
          <p:cNvPr id="6" name="Footer Placeholder 5"/>
          <p:cNvSpPr>
            <a:spLocks noGrp="1"/>
          </p:cNvSpPr>
          <p:nvPr>
            <p:ph type="ftr" sz="quarter" idx="3"/>
          </p:nvPr>
        </p:nvSpPr>
        <p:spPr>
          <a:xfrm>
            <a:off x="949441" y="6436522"/>
            <a:ext cx="966611" cy="153888"/>
          </a:xfrm>
        </p:spPr>
        <p:txBody>
          <a:bodyPr/>
          <a:lstStyle/>
          <a:p>
            <a:pPr defTabSz="422041"/>
            <a:r>
              <a:rPr lang="en-US" dirty="0" smtClean="0"/>
              <a:t>skoley@nikhef.nl</a:t>
            </a:r>
            <a:endParaRPr lang="en-US" dirty="0"/>
          </a:p>
        </p:txBody>
      </p:sp>
      <p:sp>
        <p:nvSpPr>
          <p:cNvPr id="10" name="TextBox 9"/>
          <p:cNvSpPr txBox="1"/>
          <p:nvPr/>
        </p:nvSpPr>
        <p:spPr>
          <a:xfrm>
            <a:off x="797443" y="5907990"/>
            <a:ext cx="8006316" cy="338554"/>
          </a:xfrm>
          <a:prstGeom prst="rect">
            <a:avLst/>
          </a:prstGeom>
          <a:noFill/>
        </p:spPr>
        <p:txBody>
          <a:bodyPr wrap="square" lIns="0" tIns="0" rIns="0" bIns="0" rtlCol="0">
            <a:spAutoFit/>
          </a:bodyPr>
          <a:lstStyle/>
          <a:p>
            <a:pPr algn="ctr">
              <a:spcBef>
                <a:spcPts val="600"/>
              </a:spcBef>
              <a:buClr>
                <a:schemeClr val="tx2"/>
              </a:buClr>
            </a:pPr>
            <a:r>
              <a:rPr lang="nl-NL" sz="1100" b="1" dirty="0" smtClean="0">
                <a:solidFill>
                  <a:schemeClr val="accent1"/>
                </a:solidFill>
              </a:rPr>
              <a:t>Figure </a:t>
            </a:r>
            <a:r>
              <a:rPr lang="nl-NL" sz="1100" b="1" dirty="0">
                <a:solidFill>
                  <a:schemeClr val="accent1"/>
                </a:solidFill>
              </a:rPr>
              <a:t>7</a:t>
            </a:r>
            <a:r>
              <a:rPr lang="nl-NL" sz="1100" b="1" dirty="0" smtClean="0">
                <a:solidFill>
                  <a:schemeClr val="accent1"/>
                </a:solidFill>
              </a:rPr>
              <a:t>. </a:t>
            </a:r>
            <a:r>
              <a:rPr lang="nl-NL" sz="1100" b="1" i="1" dirty="0" smtClean="0">
                <a:solidFill>
                  <a:schemeClr val="accent1"/>
                </a:solidFill>
                <a:latin typeface="+mj-lt"/>
              </a:rPr>
              <a:t>Beamforming output averaged over Nov 5-25, 2017. Radial axis coresponds to slowness in units of s/m and azimuth is measured anticlockwise from x-axis (east)</a:t>
            </a:r>
            <a:endParaRPr lang="nl-NL" sz="1100" b="1" i="1" dirty="0" smtClean="0">
              <a:solidFill>
                <a:schemeClr val="accent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300" r="7874"/>
          <a:stretch/>
        </p:blipFill>
        <p:spPr>
          <a:xfrm>
            <a:off x="74428" y="1318680"/>
            <a:ext cx="8742988" cy="4157087"/>
          </a:xfrm>
          <a:prstGeom prst="rect">
            <a:avLst/>
          </a:prstGeom>
        </p:spPr>
      </p:pic>
    </p:spTree>
    <p:extLst>
      <p:ext uri="{BB962C8B-B14F-4D97-AF65-F5344CB8AC3E}">
        <p14:creationId xmlns:p14="http://schemas.microsoft.com/office/powerpoint/2010/main" val="1231826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8211" y="817664"/>
            <a:ext cx="8173135" cy="564570"/>
          </a:xfrm>
        </p:spPr>
        <p:txBody>
          <a:bodyPr/>
          <a:lstStyle/>
          <a:p>
            <a:pPr marL="285750" indent="-285750">
              <a:buFont typeface="Arial" panose="020B0604020202020204" pitchFamily="34" charset="0"/>
              <a:buChar char="•"/>
            </a:pPr>
            <a:r>
              <a:rPr lang="nl-NL" sz="1600" dirty="0" smtClean="0"/>
              <a:t>Rayleigh wave phase velocity computed using data between Nov 5-25, 2017.</a:t>
            </a:r>
          </a:p>
          <a:p>
            <a:pPr marL="285750" indent="-285750">
              <a:buFont typeface="Arial" panose="020B0604020202020204" pitchFamily="34" charset="0"/>
              <a:buChar char="•"/>
            </a:pPr>
            <a:r>
              <a:rPr lang="nl-NL" sz="1600" dirty="0" smtClean="0"/>
              <a:t>The possible first order mode matches well with the theoretical dispersion curve.</a:t>
            </a:r>
            <a:endParaRPr lang="en-US" sz="1600" dirty="0"/>
          </a:p>
        </p:txBody>
      </p:sp>
      <p:sp>
        <p:nvSpPr>
          <p:cNvPr id="4" name="Title 3"/>
          <p:cNvSpPr>
            <a:spLocks noGrp="1"/>
          </p:cNvSpPr>
          <p:nvPr>
            <p:ph type="title"/>
          </p:nvPr>
        </p:nvSpPr>
        <p:spPr>
          <a:xfrm>
            <a:off x="383931" y="290831"/>
            <a:ext cx="8376138" cy="400110"/>
          </a:xfrm>
        </p:spPr>
        <p:txBody>
          <a:bodyPr/>
          <a:lstStyle/>
          <a:p>
            <a:r>
              <a:rPr lang="nl-NL" dirty="0" smtClean="0"/>
              <a:t>Rayleigh wave phase velocity dispersion curve</a:t>
            </a:r>
            <a:endParaRPr lang="en-US" dirty="0"/>
          </a:p>
        </p:txBody>
      </p:sp>
      <p:sp>
        <p:nvSpPr>
          <p:cNvPr id="5" name="Slide Number Placeholder 4"/>
          <p:cNvSpPr>
            <a:spLocks noGrp="1"/>
          </p:cNvSpPr>
          <p:nvPr>
            <p:ph type="sldNum" sz="quarter" idx="4"/>
          </p:nvPr>
        </p:nvSpPr>
        <p:spPr/>
        <p:txBody>
          <a:bodyPr/>
          <a:lstStyle/>
          <a:p>
            <a:pPr defTabSz="422041"/>
            <a:fld id="{7C7B4FCA-D758-EB48-BD46-5EEF226FD218}" type="slidenum">
              <a:rPr lang="en-US" smtClean="0"/>
              <a:pPr defTabSz="422041"/>
              <a:t>12</a:t>
            </a:fld>
            <a:endParaRPr lang="en-US" dirty="0"/>
          </a:p>
        </p:txBody>
      </p:sp>
      <p:sp>
        <p:nvSpPr>
          <p:cNvPr id="6" name="Footer Placeholder 5"/>
          <p:cNvSpPr>
            <a:spLocks noGrp="1"/>
          </p:cNvSpPr>
          <p:nvPr>
            <p:ph type="ftr" sz="quarter" idx="3"/>
          </p:nvPr>
        </p:nvSpPr>
        <p:spPr>
          <a:xfrm>
            <a:off x="949441" y="6436522"/>
            <a:ext cx="966611" cy="153888"/>
          </a:xfrm>
        </p:spPr>
        <p:txBody>
          <a:bodyPr/>
          <a:lstStyle/>
          <a:p>
            <a:pPr defTabSz="422041"/>
            <a:r>
              <a:rPr lang="en-US" dirty="0" smtClean="0"/>
              <a:t>skoley@nikhef.nl</a:t>
            </a:r>
            <a:endParaRPr lang="en-US" dirty="0"/>
          </a:p>
        </p:txBody>
      </p:sp>
      <p:sp>
        <p:nvSpPr>
          <p:cNvPr id="10" name="TextBox 9"/>
          <p:cNvSpPr txBox="1"/>
          <p:nvPr/>
        </p:nvSpPr>
        <p:spPr>
          <a:xfrm>
            <a:off x="265815" y="1867624"/>
            <a:ext cx="2711301" cy="338554"/>
          </a:xfrm>
          <a:prstGeom prst="rect">
            <a:avLst/>
          </a:prstGeom>
          <a:noFill/>
        </p:spPr>
        <p:txBody>
          <a:bodyPr wrap="square" lIns="0" tIns="0" rIns="0" bIns="0" rtlCol="0">
            <a:spAutoFit/>
          </a:bodyPr>
          <a:lstStyle/>
          <a:p>
            <a:pPr algn="ctr">
              <a:spcBef>
                <a:spcPts val="600"/>
              </a:spcBef>
              <a:buClr>
                <a:schemeClr val="tx2"/>
              </a:buClr>
            </a:pPr>
            <a:r>
              <a:rPr lang="nl-NL" sz="1100" b="1" dirty="0" smtClean="0">
                <a:solidFill>
                  <a:schemeClr val="accent1"/>
                </a:solidFill>
              </a:rPr>
              <a:t>Figure </a:t>
            </a:r>
            <a:r>
              <a:rPr lang="nl-NL" sz="1100" b="1" dirty="0">
                <a:solidFill>
                  <a:schemeClr val="accent1"/>
                </a:solidFill>
              </a:rPr>
              <a:t>8</a:t>
            </a:r>
            <a:r>
              <a:rPr lang="nl-NL" sz="1100" b="1" dirty="0" smtClean="0">
                <a:solidFill>
                  <a:schemeClr val="accent1"/>
                </a:solidFill>
              </a:rPr>
              <a:t>. </a:t>
            </a:r>
            <a:r>
              <a:rPr lang="nl-NL" sz="1100" b="1" i="1" dirty="0" smtClean="0">
                <a:solidFill>
                  <a:schemeClr val="accent1"/>
                </a:solidFill>
                <a:latin typeface="+mj-lt"/>
              </a:rPr>
              <a:t>Rayleigh wave phase velocity as a function of frequency.</a:t>
            </a:r>
            <a:endParaRPr lang="nl-NL" sz="1100" b="1" i="1" dirty="0" smtClean="0">
              <a:solidFill>
                <a:schemeClr val="accent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087" t="4346" r="45669" b="3664"/>
          <a:stretch/>
        </p:blipFill>
        <p:spPr>
          <a:xfrm>
            <a:off x="3434317" y="1741087"/>
            <a:ext cx="5620818" cy="4702241"/>
          </a:xfrm>
          <a:prstGeom prst="rect">
            <a:avLst/>
          </a:prstGeom>
        </p:spPr>
      </p:pic>
    </p:spTree>
    <p:extLst>
      <p:ext uri="{BB962C8B-B14F-4D97-AF65-F5344CB8AC3E}">
        <p14:creationId xmlns:p14="http://schemas.microsoft.com/office/powerpoint/2010/main" val="303017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8212" y="817664"/>
            <a:ext cx="8541872" cy="585834"/>
          </a:xfrm>
        </p:spPr>
        <p:txBody>
          <a:bodyPr/>
          <a:lstStyle/>
          <a:p>
            <a:r>
              <a:rPr lang="nl-NL" sz="1600" dirty="0" smtClean="0"/>
              <a:t>Inversion using a stochastic direct search method (Wathelet et al., 2004) based on Malcolm Sambridge’s neighbourhood algorithm (1999) for a 5 layer model.</a:t>
            </a:r>
            <a:endParaRPr lang="en-US" sz="1600" dirty="0"/>
          </a:p>
        </p:txBody>
      </p:sp>
      <mc:AlternateContent xmlns:mc="http://schemas.openxmlformats.org/markup-compatibility/2006" xmlns:a14="http://schemas.microsoft.com/office/drawing/2010/main">
        <mc:Choice Requires="a14">
          <p:sp>
            <p:nvSpPr>
              <p:cNvPr id="4" name="Title 3"/>
              <p:cNvSpPr>
                <a:spLocks noGrp="1"/>
              </p:cNvSpPr>
              <p:nvPr>
                <p:ph type="title"/>
              </p:nvPr>
            </p:nvSpPr>
            <p:spPr>
              <a:xfrm>
                <a:off x="383931" y="290831"/>
                <a:ext cx="8376138" cy="400110"/>
              </a:xfrm>
            </p:spPr>
            <p:txBody>
              <a:bodyPr/>
              <a:lstStyle/>
              <a:p>
                <a:r>
                  <a:rPr lang="nl-NL" dirty="0" smtClean="0"/>
                  <a:t>Inversion, Phase velocities </a:t>
                </a:r>
                <a14:m>
                  <m:oMath xmlns:m="http://schemas.openxmlformats.org/officeDocument/2006/math">
                    <m:r>
                      <a:rPr lang="nl-NL" i="1" smtClean="0">
                        <a:latin typeface="Cambria Math"/>
                        <a:ea typeface="Cambria Math"/>
                      </a:rPr>
                      <m:t>→</m:t>
                    </m:r>
                  </m:oMath>
                </a14:m>
                <a:r>
                  <a:rPr lang="en-US" dirty="0" smtClean="0"/>
                  <a:t> Velocity depth model</a:t>
                </a:r>
                <a:endParaRPr lang="en-US"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383931" y="290831"/>
                <a:ext cx="8376138" cy="400110"/>
              </a:xfrm>
              <a:blipFill rotWithShape="1">
                <a:blip r:embed="rId2"/>
                <a:stretch>
                  <a:fillRect l="-2402" t="-24615" b="-50769"/>
                </a:stretch>
              </a:blipFill>
            </p:spPr>
            <p:txBody>
              <a:bodyPr/>
              <a:lstStyle/>
              <a:p>
                <a:r>
                  <a:rPr lang="en-US">
                    <a:noFill/>
                  </a:rPr>
                  <a:t> </a:t>
                </a:r>
              </a:p>
            </p:txBody>
          </p:sp>
        </mc:Fallback>
      </mc:AlternateContent>
      <p:sp>
        <p:nvSpPr>
          <p:cNvPr id="5" name="Slide Number Placeholder 4"/>
          <p:cNvSpPr>
            <a:spLocks noGrp="1"/>
          </p:cNvSpPr>
          <p:nvPr>
            <p:ph type="sldNum" sz="quarter" idx="4"/>
          </p:nvPr>
        </p:nvSpPr>
        <p:spPr>
          <a:xfrm>
            <a:off x="250390" y="6606511"/>
            <a:ext cx="235642" cy="153888"/>
          </a:xfrm>
        </p:spPr>
        <p:txBody>
          <a:bodyPr/>
          <a:lstStyle/>
          <a:p>
            <a:pPr defTabSz="422041"/>
            <a:fld id="{7C7B4FCA-D758-EB48-BD46-5EEF226FD218}" type="slidenum">
              <a:rPr lang="en-US" smtClean="0"/>
              <a:pPr defTabSz="422041"/>
              <a:t>13</a:t>
            </a:fld>
            <a:endParaRPr lang="en-US" dirty="0"/>
          </a:p>
        </p:txBody>
      </p:sp>
      <p:sp>
        <p:nvSpPr>
          <p:cNvPr id="6" name="Footer Placeholder 5"/>
          <p:cNvSpPr>
            <a:spLocks noGrp="1"/>
          </p:cNvSpPr>
          <p:nvPr>
            <p:ph type="ftr" sz="quarter" idx="3"/>
          </p:nvPr>
        </p:nvSpPr>
        <p:spPr>
          <a:xfrm>
            <a:off x="906909" y="6606650"/>
            <a:ext cx="966611" cy="153888"/>
          </a:xfrm>
        </p:spPr>
        <p:txBody>
          <a:bodyPr/>
          <a:lstStyle/>
          <a:p>
            <a:pPr defTabSz="422041"/>
            <a:r>
              <a:rPr lang="en-US" dirty="0" smtClean="0"/>
              <a:t>skoley@nikhef.nl</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754" y="1666932"/>
            <a:ext cx="4433565" cy="2894436"/>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86070" y="4838624"/>
                <a:ext cx="5380075" cy="1733936"/>
              </a:xfrm>
              <a:prstGeom prst="rect">
                <a:avLst/>
              </a:prstGeom>
              <a:noFill/>
            </p:spPr>
            <p:txBody>
              <a:bodyPr wrap="square" lIns="0" tIns="0" rIns="0" bIns="0" rtlCol="0">
                <a:spAutoFit/>
              </a:bodyPr>
              <a:lstStyle/>
              <a:p>
                <a:pPr>
                  <a:spcBef>
                    <a:spcPts val="600"/>
                  </a:spcBef>
                  <a:buClr>
                    <a:schemeClr val="tx2"/>
                  </a:buClr>
                </a:pPr>
                <a:r>
                  <a:rPr lang="nl-NL" sz="1400" b="1" dirty="0" smtClean="0">
                    <a:solidFill>
                      <a:schemeClr val="accent1">
                        <a:lumMod val="40000"/>
                        <a:lumOff val="60000"/>
                      </a:schemeClr>
                    </a:solidFill>
                  </a:rPr>
                  <a:t>Misfit definition</a:t>
                </a:r>
                <a:endParaRPr lang="en-US" sz="1400" b="1" dirty="0" smtClean="0">
                  <a:solidFill>
                    <a:schemeClr val="accent1">
                      <a:lumMod val="40000"/>
                      <a:lumOff val="60000"/>
                    </a:schemeClr>
                  </a:solidFill>
                </a:endParaRPr>
              </a:p>
              <a:p>
                <a:pPr marL="285750" indent="-285750">
                  <a:spcBef>
                    <a:spcPts val="600"/>
                  </a:spcBef>
                  <a:buClr>
                    <a:schemeClr val="tx2"/>
                  </a:buClr>
                  <a:buFont typeface="Arial" panose="020B0604020202020204" pitchFamily="34" charset="0"/>
                  <a:buChar char="•"/>
                </a:pPr>
                <a:r>
                  <a:rPr lang="nl-NL" sz="1400" dirty="0" smtClean="0"/>
                  <a:t>Misfit = </a:t>
                </a:r>
                <a14:m>
                  <m:oMath xmlns:m="http://schemas.openxmlformats.org/officeDocument/2006/math">
                    <m:r>
                      <a:rPr lang="nl-NL" b="0" i="1" smtClean="0">
                        <a:latin typeface="Cambria Math"/>
                      </a:rPr>
                      <m:t>√(</m:t>
                    </m:r>
                    <m:nary>
                      <m:naryPr>
                        <m:chr m:val="∑"/>
                        <m:ctrlPr>
                          <a:rPr lang="nl-NL" b="0" i="1" smtClean="0">
                            <a:latin typeface="Cambria Math" charset="0"/>
                          </a:rPr>
                        </m:ctrlPr>
                      </m:naryPr>
                      <m:sub>
                        <m:r>
                          <a:rPr lang="nl-NL" b="0" i="1" smtClean="0">
                            <a:latin typeface="Cambria Math"/>
                          </a:rPr>
                          <m:t>𝑖</m:t>
                        </m:r>
                        <m:r>
                          <a:rPr lang="nl-NL" b="0" i="1" smtClean="0">
                            <a:latin typeface="Cambria Math"/>
                          </a:rPr>
                          <m:t>=1</m:t>
                        </m:r>
                      </m:sub>
                      <m:sup>
                        <m:sSub>
                          <m:sSubPr>
                            <m:ctrlPr>
                              <a:rPr lang="nl-NL" b="0" i="1" smtClean="0">
                                <a:latin typeface="Cambria Math" charset="0"/>
                              </a:rPr>
                            </m:ctrlPr>
                          </m:sSubPr>
                          <m:e>
                            <m:r>
                              <a:rPr lang="nl-NL" b="0" i="1" smtClean="0">
                                <a:latin typeface="Cambria Math"/>
                              </a:rPr>
                              <m:t>𝑁</m:t>
                            </m:r>
                          </m:e>
                          <m:sub>
                            <m:r>
                              <a:rPr lang="nl-NL" b="0" i="1" smtClean="0">
                                <a:latin typeface="Cambria Math"/>
                              </a:rPr>
                              <m:t>𝑓</m:t>
                            </m:r>
                          </m:sub>
                        </m:sSub>
                      </m:sup>
                      <m:e>
                        <m:f>
                          <m:fPr>
                            <m:ctrlPr>
                              <a:rPr lang="nl-NL" i="1">
                                <a:latin typeface="Cambria Math" charset="0"/>
                              </a:rPr>
                            </m:ctrlPr>
                          </m:fPr>
                          <m:num>
                            <m:sSup>
                              <m:sSupPr>
                                <m:ctrlPr>
                                  <a:rPr lang="nl-NL" i="1">
                                    <a:latin typeface="Cambria Math" charset="0"/>
                                  </a:rPr>
                                </m:ctrlPr>
                              </m:sSupPr>
                              <m:e>
                                <m:d>
                                  <m:dPr>
                                    <m:ctrlPr>
                                      <a:rPr lang="nl-NL" i="1">
                                        <a:latin typeface="Cambria Math" charset="0"/>
                                      </a:rPr>
                                    </m:ctrlPr>
                                  </m:dPr>
                                  <m:e>
                                    <m:r>
                                      <a:rPr lang="nl-NL" i="1">
                                        <a:latin typeface="Cambria Math"/>
                                      </a:rPr>
                                      <m:t>1−</m:t>
                                    </m:r>
                                    <m:f>
                                      <m:fPr>
                                        <m:ctrlPr>
                                          <a:rPr lang="nl-NL" i="1">
                                            <a:latin typeface="Cambria Math" charset="0"/>
                                          </a:rPr>
                                        </m:ctrlPr>
                                      </m:fPr>
                                      <m:num>
                                        <m:sSub>
                                          <m:sSubPr>
                                            <m:ctrlPr>
                                              <a:rPr lang="nl-NL" i="1">
                                                <a:latin typeface="Cambria Math" charset="0"/>
                                              </a:rPr>
                                            </m:ctrlPr>
                                          </m:sSubPr>
                                          <m:e>
                                            <m:r>
                                              <a:rPr lang="nl-NL" i="1">
                                                <a:latin typeface="Cambria Math"/>
                                              </a:rPr>
                                              <m:t>𝑥</m:t>
                                            </m:r>
                                          </m:e>
                                          <m:sub>
                                            <m:r>
                                              <a:rPr lang="nl-NL" i="1">
                                                <a:latin typeface="Cambria Math"/>
                                              </a:rPr>
                                              <m:t>𝑐𝑖</m:t>
                                            </m:r>
                                          </m:sub>
                                        </m:sSub>
                                      </m:num>
                                      <m:den>
                                        <m:sSub>
                                          <m:sSubPr>
                                            <m:ctrlPr>
                                              <a:rPr lang="nl-NL" i="1">
                                                <a:latin typeface="Cambria Math" charset="0"/>
                                              </a:rPr>
                                            </m:ctrlPr>
                                          </m:sSubPr>
                                          <m:e>
                                            <m:r>
                                              <a:rPr lang="nl-NL" i="1">
                                                <a:latin typeface="Cambria Math"/>
                                              </a:rPr>
                                              <m:t>𝑥</m:t>
                                            </m:r>
                                          </m:e>
                                          <m:sub>
                                            <m:r>
                                              <a:rPr lang="nl-NL" i="1">
                                                <a:latin typeface="Cambria Math"/>
                                              </a:rPr>
                                              <m:t>𝑜𝑖</m:t>
                                            </m:r>
                                          </m:sub>
                                        </m:sSub>
                                      </m:den>
                                    </m:f>
                                  </m:e>
                                </m:d>
                              </m:e>
                              <m:sup>
                                <m:r>
                                  <a:rPr lang="nl-NL" i="1">
                                    <a:latin typeface="Cambria Math"/>
                                  </a:rPr>
                                  <m:t>2</m:t>
                                </m:r>
                              </m:sup>
                            </m:sSup>
                          </m:num>
                          <m:den>
                            <m:sSub>
                              <m:sSubPr>
                                <m:ctrlPr>
                                  <a:rPr lang="nl-NL" i="1">
                                    <a:latin typeface="Cambria Math" charset="0"/>
                                  </a:rPr>
                                </m:ctrlPr>
                              </m:sSubPr>
                              <m:e>
                                <m:r>
                                  <a:rPr lang="nl-NL" i="1">
                                    <a:latin typeface="Cambria Math"/>
                                  </a:rPr>
                                  <m:t>𝑁</m:t>
                                </m:r>
                              </m:e>
                              <m:sub>
                                <m:r>
                                  <a:rPr lang="nl-NL" i="1">
                                    <a:latin typeface="Cambria Math"/>
                                  </a:rPr>
                                  <m:t>𝑓</m:t>
                                </m:r>
                              </m:sub>
                            </m:sSub>
                          </m:den>
                        </m:f>
                        <m:r>
                          <a:rPr lang="nl-NL" b="0" i="1" smtClean="0">
                            <a:latin typeface="Cambria Math"/>
                          </a:rPr>
                          <m:t>)</m:t>
                        </m:r>
                      </m:e>
                    </m:nary>
                  </m:oMath>
                </a14:m>
                <a:r>
                  <a:rPr lang="nl-NL" dirty="0" smtClean="0"/>
                  <a:t>, </a:t>
                </a:r>
                <a:r>
                  <a:rPr lang="nl-NL" sz="1400" dirty="0" smtClean="0"/>
                  <a:t>where </a:t>
                </a:r>
                <a14:m>
                  <m:oMath xmlns:m="http://schemas.openxmlformats.org/officeDocument/2006/math">
                    <m:sSub>
                      <m:sSubPr>
                        <m:ctrlPr>
                          <a:rPr lang="nl-NL" sz="1400" b="0" i="1" smtClean="0">
                            <a:latin typeface="Cambria Math" charset="0"/>
                          </a:rPr>
                        </m:ctrlPr>
                      </m:sSubPr>
                      <m:e>
                        <m:r>
                          <a:rPr lang="nl-NL" sz="1400" b="0" i="1" smtClean="0">
                            <a:latin typeface="Cambria Math"/>
                          </a:rPr>
                          <m:t>𝑥</m:t>
                        </m:r>
                      </m:e>
                      <m:sub>
                        <m:r>
                          <a:rPr lang="nl-NL" sz="1400" b="0" i="1" smtClean="0">
                            <a:latin typeface="Cambria Math"/>
                          </a:rPr>
                          <m:t>𝑐𝑖</m:t>
                        </m:r>
                      </m:sub>
                    </m:sSub>
                  </m:oMath>
                </a14:m>
                <a:r>
                  <a:rPr lang="nl-NL" sz="1400" dirty="0" smtClean="0"/>
                  <a:t> and </a:t>
                </a:r>
                <a14:m>
                  <m:oMath xmlns:m="http://schemas.openxmlformats.org/officeDocument/2006/math">
                    <m:sSub>
                      <m:sSubPr>
                        <m:ctrlPr>
                          <a:rPr lang="nl-NL" sz="1400" b="0" i="1" smtClean="0">
                            <a:latin typeface="Cambria Math" charset="0"/>
                          </a:rPr>
                        </m:ctrlPr>
                      </m:sSubPr>
                      <m:e>
                        <m:r>
                          <a:rPr lang="nl-NL" sz="1400" b="0" i="1" smtClean="0">
                            <a:latin typeface="Cambria Math"/>
                          </a:rPr>
                          <m:t>𝑥</m:t>
                        </m:r>
                      </m:e>
                      <m:sub>
                        <m:r>
                          <a:rPr lang="nl-NL" sz="1400" b="0" i="1" smtClean="0">
                            <a:latin typeface="Cambria Math"/>
                          </a:rPr>
                          <m:t>𝑜𝑖</m:t>
                        </m:r>
                      </m:sub>
                    </m:sSub>
                  </m:oMath>
                </a14:m>
                <a:r>
                  <a:rPr lang="nl-NL" sz="1400" dirty="0" smtClean="0"/>
                  <a:t> are the theoretical and the observed phase velocity at the </a:t>
                </a:r>
                <a14:m>
                  <m:oMath xmlns:m="http://schemas.openxmlformats.org/officeDocument/2006/math">
                    <m:sSup>
                      <m:sSupPr>
                        <m:ctrlPr>
                          <a:rPr lang="nl-NL" sz="1400" b="0" i="1" smtClean="0">
                            <a:latin typeface="Cambria Math" charset="0"/>
                          </a:rPr>
                        </m:ctrlPr>
                      </m:sSupPr>
                      <m:e>
                        <m:r>
                          <a:rPr lang="nl-NL" sz="1400" b="0" i="1" smtClean="0">
                            <a:latin typeface="Cambria Math"/>
                          </a:rPr>
                          <m:t>𝑖</m:t>
                        </m:r>
                      </m:e>
                      <m:sup>
                        <m:r>
                          <a:rPr lang="nl-NL" sz="1400" b="0" i="1" smtClean="0">
                            <a:latin typeface="Cambria Math"/>
                          </a:rPr>
                          <m:t>𝑡h</m:t>
                        </m:r>
                      </m:sup>
                    </m:sSup>
                  </m:oMath>
                </a14:m>
                <a:r>
                  <a:rPr lang="nl-NL" sz="1400" dirty="0" smtClean="0"/>
                  <a:t> frequency, and </a:t>
                </a:r>
                <a14:m>
                  <m:oMath xmlns:m="http://schemas.openxmlformats.org/officeDocument/2006/math">
                    <m:sSub>
                      <m:sSubPr>
                        <m:ctrlPr>
                          <a:rPr lang="nl-NL" sz="1400" b="0" i="1" smtClean="0">
                            <a:latin typeface="Cambria Math" charset="0"/>
                          </a:rPr>
                        </m:ctrlPr>
                      </m:sSubPr>
                      <m:e>
                        <m:r>
                          <a:rPr lang="nl-NL" sz="1400" b="0" i="1" smtClean="0">
                            <a:latin typeface="Cambria Math"/>
                          </a:rPr>
                          <m:t>𝑁</m:t>
                        </m:r>
                      </m:e>
                      <m:sub>
                        <m:r>
                          <a:rPr lang="nl-NL" sz="1400" b="0" i="1" smtClean="0">
                            <a:latin typeface="Cambria Math"/>
                          </a:rPr>
                          <m:t>𝑓</m:t>
                        </m:r>
                      </m:sub>
                    </m:sSub>
                  </m:oMath>
                </a14:m>
                <a:r>
                  <a:rPr lang="nl-NL" sz="1400" dirty="0" smtClean="0"/>
                  <a:t> is the number of frequency bins.</a:t>
                </a:r>
              </a:p>
              <a:p>
                <a:pPr marL="285750" indent="-285750">
                  <a:spcBef>
                    <a:spcPts val="600"/>
                  </a:spcBef>
                  <a:buClr>
                    <a:schemeClr val="tx2"/>
                  </a:buClr>
                  <a:buFont typeface="Arial" panose="020B0604020202020204" pitchFamily="34" charset="0"/>
                  <a:buChar char="•"/>
                </a:pPr>
                <a:r>
                  <a:rPr lang="nl-NL" sz="1400" dirty="0" smtClean="0"/>
                  <a:t>A minimum misfit of 0.13309 is achieved.</a:t>
                </a:r>
              </a:p>
            </p:txBody>
          </p:sp>
        </mc:Choice>
        <mc:Fallback xmlns="">
          <p:sp>
            <p:nvSpPr>
              <p:cNvPr id="9" name="TextBox 8"/>
              <p:cNvSpPr txBox="1">
                <a:spLocks noRot="1" noChangeAspect="1" noMove="1" noResize="1" noEditPoints="1" noAdjustHandles="1" noChangeArrowheads="1" noChangeShapeType="1" noTextEdit="1"/>
              </p:cNvSpPr>
              <p:nvPr/>
            </p:nvSpPr>
            <p:spPr>
              <a:xfrm>
                <a:off x="186070" y="4838624"/>
                <a:ext cx="5380075" cy="1733936"/>
              </a:xfrm>
              <a:prstGeom prst="rect">
                <a:avLst/>
              </a:prstGeom>
              <a:blipFill rotWithShape="1">
                <a:blip r:embed="rId4"/>
                <a:stretch>
                  <a:fillRect l="-2041" t="-3169" r="-1701" b="-5282"/>
                </a:stretch>
              </a:blipFill>
            </p:spPr>
            <p:txBody>
              <a:bodyPr/>
              <a:lstStyle/>
              <a:p>
                <a:r>
                  <a:rPr lang="en-US">
                    <a:noFill/>
                  </a:rPr>
                  <a:t> </a:t>
                </a:r>
              </a:p>
            </p:txBody>
          </p:sp>
        </mc:Fallback>
      </mc:AlternateContent>
      <p:sp>
        <p:nvSpPr>
          <p:cNvPr id="11" name="TextBox 10"/>
          <p:cNvSpPr txBox="1"/>
          <p:nvPr/>
        </p:nvSpPr>
        <p:spPr>
          <a:xfrm>
            <a:off x="5039833" y="1519110"/>
            <a:ext cx="3561907" cy="507831"/>
          </a:xfrm>
          <a:prstGeom prst="rect">
            <a:avLst/>
          </a:prstGeom>
          <a:noFill/>
        </p:spPr>
        <p:txBody>
          <a:bodyPr wrap="square" lIns="0" tIns="0" rIns="0" bIns="0" rtlCol="0">
            <a:spAutoFit/>
          </a:bodyPr>
          <a:lstStyle/>
          <a:p>
            <a:pPr>
              <a:spcBef>
                <a:spcPts val="600"/>
              </a:spcBef>
              <a:buClr>
                <a:schemeClr val="tx2"/>
              </a:buClr>
            </a:pPr>
            <a:r>
              <a:rPr lang="nl-NL" sz="1400" b="1" dirty="0" smtClean="0">
                <a:solidFill>
                  <a:schemeClr val="accent1">
                    <a:lumMod val="40000"/>
                    <a:lumOff val="60000"/>
                  </a:schemeClr>
                </a:solidFill>
              </a:rPr>
              <a:t>Inverted 1D model (Well constrained)</a:t>
            </a:r>
            <a:endParaRPr lang="nl-NL" sz="1400" dirty="0"/>
          </a:p>
          <a:p>
            <a:pPr>
              <a:spcBef>
                <a:spcPts val="600"/>
              </a:spcBef>
              <a:buClr>
                <a:schemeClr val="tx2"/>
              </a:buClr>
            </a:pPr>
            <a:endParaRPr lang="nl-NL" sz="1400" dirty="0" smtClean="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4105747044"/>
                  </p:ext>
                </p:extLst>
              </p:nvPr>
            </p:nvGraphicFramePr>
            <p:xfrm>
              <a:off x="4571578" y="1927970"/>
              <a:ext cx="4316831" cy="2372360"/>
            </p:xfrm>
            <a:graphic>
              <a:graphicData uri="http://schemas.openxmlformats.org/drawingml/2006/table">
                <a:tbl>
                  <a:tblPr firstRow="1" bandRow="1">
                    <a:tableStyleId>{5C22544A-7EE6-4342-B048-85BDC9FD1C3A}</a:tableStyleId>
                  </a:tblPr>
                  <a:tblGrid>
                    <a:gridCol w="499731"/>
                    <a:gridCol w="1010093"/>
                    <a:gridCol w="914412"/>
                    <a:gridCol w="1116419"/>
                    <a:gridCol w="776176"/>
                  </a:tblGrid>
                  <a:tr h="370840">
                    <a:tc>
                      <a:txBody>
                        <a:bodyPr/>
                        <a:lstStyle/>
                        <a:p>
                          <a:pPr algn="ctr"/>
                          <a:r>
                            <a:rPr lang="nl-NL" sz="1400" dirty="0" smtClean="0"/>
                            <a:t>Sr no</a:t>
                          </a:r>
                          <a:endParaRPr lang="en-US" sz="1400" dirty="0"/>
                        </a:p>
                      </a:txBody>
                      <a:tcPr/>
                    </a:tc>
                    <a:tc>
                      <a:txBody>
                        <a:bodyPr/>
                        <a:lstStyle/>
                        <a:p>
                          <a:pPr algn="ctr"/>
                          <a14:m>
                            <m:oMath xmlns:m="http://schemas.openxmlformats.org/officeDocument/2006/math">
                              <m:sSub>
                                <m:sSubPr>
                                  <m:ctrlPr>
                                    <a:rPr lang="nl-NL" sz="1400" b="1" i="1" smtClean="0">
                                      <a:latin typeface="Cambria Math" charset="0"/>
                                    </a:rPr>
                                  </m:ctrlPr>
                                </m:sSubPr>
                                <m:e>
                                  <m:r>
                                    <a:rPr lang="nl-NL" sz="1400" b="1" i="1" smtClean="0">
                                      <a:latin typeface="Cambria Math"/>
                                    </a:rPr>
                                    <m:t>𝑽</m:t>
                                  </m:r>
                                </m:e>
                                <m:sub>
                                  <m:r>
                                    <a:rPr lang="nl-NL" sz="1400" b="1" i="1" smtClean="0">
                                      <a:latin typeface="Cambria Math"/>
                                    </a:rPr>
                                    <m:t>𝒑</m:t>
                                  </m:r>
                                </m:sub>
                              </m:sSub>
                            </m:oMath>
                          </a14:m>
                          <a:r>
                            <a:rPr lang="en-US" sz="1400" dirty="0" smtClean="0"/>
                            <a:t> (m/s)</a:t>
                          </a:r>
                          <a:endParaRPr lang="en-US" sz="1400" dirty="0"/>
                        </a:p>
                      </a:txBody>
                      <a:tcPr/>
                    </a:tc>
                    <a:tc>
                      <a:txBody>
                        <a:bodyPr/>
                        <a:lstStyle/>
                        <a:p>
                          <a:pPr algn="ctr"/>
                          <a14:m>
                            <m:oMath xmlns:m="http://schemas.openxmlformats.org/officeDocument/2006/math">
                              <m:sSub>
                                <m:sSubPr>
                                  <m:ctrlPr>
                                    <a:rPr lang="nl-NL" sz="1400" b="1" i="1" smtClean="0">
                                      <a:latin typeface="Cambria Math" charset="0"/>
                                    </a:rPr>
                                  </m:ctrlPr>
                                </m:sSubPr>
                                <m:e>
                                  <m:r>
                                    <a:rPr lang="nl-NL" sz="1400" b="1" i="1" smtClean="0">
                                      <a:latin typeface="Cambria Math"/>
                                    </a:rPr>
                                    <m:t>𝑽</m:t>
                                  </m:r>
                                </m:e>
                                <m:sub>
                                  <m:r>
                                    <a:rPr lang="nl-NL" sz="1400" b="1" i="1" smtClean="0">
                                      <a:latin typeface="Cambria Math"/>
                                    </a:rPr>
                                    <m:t>𝒔</m:t>
                                  </m:r>
                                </m:sub>
                              </m:sSub>
                            </m:oMath>
                          </a14:m>
                          <a:r>
                            <a:rPr lang="en-US" sz="1400" dirty="0" smtClean="0"/>
                            <a:t> (m/s)</a:t>
                          </a:r>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nl-NL" sz="1400" b="1" i="1" smtClean="0">
                                    <a:latin typeface="Cambria Math"/>
                                  </a:rPr>
                                  <m:t>𝝆</m:t>
                                </m:r>
                                <m:r>
                                  <a:rPr lang="nl-NL" sz="1400" b="1" i="1" smtClean="0">
                                    <a:latin typeface="Cambria Math"/>
                                  </a:rPr>
                                  <m:t> (</m:t>
                                </m:r>
                                <m:r>
                                  <a:rPr lang="nl-NL" sz="1400" b="1" i="1" smtClean="0">
                                    <a:latin typeface="Cambria Math"/>
                                  </a:rPr>
                                  <m:t>𝒌𝒈</m:t>
                                </m:r>
                                <m:r>
                                  <a:rPr lang="nl-NL" sz="1400" b="1" i="1" smtClean="0">
                                    <a:latin typeface="Cambria Math"/>
                                  </a:rPr>
                                  <m:t>/</m:t>
                                </m:r>
                                <m:sSup>
                                  <m:sSupPr>
                                    <m:ctrlPr>
                                      <a:rPr lang="nl-NL" sz="1400" b="1" i="1" smtClean="0">
                                        <a:latin typeface="Cambria Math" charset="0"/>
                                      </a:rPr>
                                    </m:ctrlPr>
                                  </m:sSupPr>
                                  <m:e>
                                    <m:r>
                                      <a:rPr lang="nl-NL" sz="1400" b="1" i="1" smtClean="0">
                                        <a:latin typeface="Cambria Math"/>
                                      </a:rPr>
                                      <m:t>𝒎</m:t>
                                    </m:r>
                                  </m:e>
                                  <m:sup>
                                    <m:r>
                                      <a:rPr lang="nl-NL" sz="1400" b="1" i="1" smtClean="0">
                                        <a:latin typeface="Cambria Math"/>
                                      </a:rPr>
                                      <m:t>𝟑</m:t>
                                    </m:r>
                                  </m:sup>
                                </m:sSup>
                                <m:r>
                                  <a:rPr lang="nl-NL" sz="1400" b="1" i="1" smtClean="0">
                                    <a:latin typeface="Cambria Math"/>
                                  </a:rPr>
                                  <m:t>)</m:t>
                                </m:r>
                              </m:oMath>
                            </m:oMathPara>
                          </a14:m>
                          <a:endParaRPr lang="en-US" sz="1400" dirty="0"/>
                        </a:p>
                      </a:txBody>
                      <a:tcPr/>
                    </a:tc>
                    <a:tc>
                      <a:txBody>
                        <a:bodyPr/>
                        <a:lstStyle/>
                        <a:p>
                          <a:pPr algn="ctr"/>
                          <a:r>
                            <a:rPr lang="nl-NL" sz="1400" dirty="0" smtClean="0"/>
                            <a:t>Depth (m)</a:t>
                          </a:r>
                          <a:endParaRPr lang="en-US" sz="1400" dirty="0"/>
                        </a:p>
                      </a:txBody>
                      <a:tcPr/>
                    </a:tc>
                  </a:tr>
                  <a:tr h="370840">
                    <a:tc>
                      <a:txBody>
                        <a:bodyPr/>
                        <a:lstStyle/>
                        <a:p>
                          <a:pPr algn="ctr"/>
                          <a:r>
                            <a:rPr lang="nl-NL" sz="1400" dirty="0" smtClean="0"/>
                            <a:t>1</a:t>
                          </a:r>
                          <a:endParaRPr lang="en-US" sz="1400" dirty="0"/>
                        </a:p>
                      </a:txBody>
                      <a:tcPr/>
                    </a:tc>
                    <a:tc>
                      <a:txBody>
                        <a:bodyPr/>
                        <a:lstStyle/>
                        <a:p>
                          <a:pPr algn="ctr"/>
                          <a:r>
                            <a:rPr lang="nl-NL" sz="1400" dirty="0" smtClean="0"/>
                            <a:t>300</a:t>
                          </a:r>
                          <a:endParaRPr lang="en-US" sz="1400" dirty="0"/>
                        </a:p>
                      </a:txBody>
                      <a:tcPr/>
                    </a:tc>
                    <a:tc>
                      <a:txBody>
                        <a:bodyPr/>
                        <a:lstStyle/>
                        <a:p>
                          <a:pPr algn="ctr"/>
                          <a:r>
                            <a:rPr lang="nl-NL" sz="1400" dirty="0" smtClean="0"/>
                            <a:t>160</a:t>
                          </a:r>
                          <a:endParaRPr lang="en-US" sz="1400" dirty="0"/>
                        </a:p>
                      </a:txBody>
                      <a:tcPr/>
                    </a:tc>
                    <a:tc>
                      <a:txBody>
                        <a:bodyPr/>
                        <a:lstStyle/>
                        <a:p>
                          <a:pPr algn="ctr"/>
                          <a:r>
                            <a:rPr lang="nl-NL" sz="1400" dirty="0" smtClean="0"/>
                            <a:t>1950</a:t>
                          </a:r>
                          <a:endParaRPr lang="en-US" sz="1400" dirty="0"/>
                        </a:p>
                      </a:txBody>
                      <a:tcPr/>
                    </a:tc>
                    <a:tc>
                      <a:txBody>
                        <a:bodyPr/>
                        <a:lstStyle/>
                        <a:p>
                          <a:pPr algn="ctr"/>
                          <a:r>
                            <a:rPr lang="nl-NL" sz="1400" dirty="0" smtClean="0"/>
                            <a:t>4.2</a:t>
                          </a:r>
                          <a:endParaRPr lang="en-US" sz="1400" dirty="0"/>
                        </a:p>
                      </a:txBody>
                      <a:tcPr/>
                    </a:tc>
                  </a:tr>
                  <a:tr h="370840">
                    <a:tc>
                      <a:txBody>
                        <a:bodyPr/>
                        <a:lstStyle/>
                        <a:p>
                          <a:pPr algn="ctr"/>
                          <a:r>
                            <a:rPr lang="nl-NL" sz="1400" dirty="0" smtClean="0"/>
                            <a:t>2</a:t>
                          </a:r>
                          <a:endParaRPr lang="en-US" sz="1400" dirty="0"/>
                        </a:p>
                      </a:txBody>
                      <a:tcPr/>
                    </a:tc>
                    <a:tc>
                      <a:txBody>
                        <a:bodyPr/>
                        <a:lstStyle/>
                        <a:p>
                          <a:pPr algn="ctr"/>
                          <a:r>
                            <a:rPr lang="nl-NL" sz="1400" dirty="0" smtClean="0"/>
                            <a:t>470</a:t>
                          </a:r>
                          <a:endParaRPr lang="en-US" sz="1400" dirty="0"/>
                        </a:p>
                      </a:txBody>
                      <a:tcPr/>
                    </a:tc>
                    <a:tc>
                      <a:txBody>
                        <a:bodyPr/>
                        <a:lstStyle/>
                        <a:p>
                          <a:pPr algn="ctr"/>
                          <a:r>
                            <a:rPr lang="nl-NL" sz="1400" dirty="0" smtClean="0"/>
                            <a:t>280</a:t>
                          </a:r>
                          <a:endParaRPr lang="en-US" sz="1400" dirty="0"/>
                        </a:p>
                      </a:txBody>
                      <a:tcPr/>
                    </a:tc>
                    <a:tc>
                      <a:txBody>
                        <a:bodyPr/>
                        <a:lstStyle/>
                        <a:p>
                          <a:pPr algn="ctr"/>
                          <a:r>
                            <a:rPr lang="nl-NL" sz="1400" dirty="0" smtClean="0"/>
                            <a:t>2200</a:t>
                          </a:r>
                          <a:endParaRPr lang="en-US" sz="1400" dirty="0"/>
                        </a:p>
                      </a:txBody>
                      <a:tcPr/>
                    </a:tc>
                    <a:tc>
                      <a:txBody>
                        <a:bodyPr/>
                        <a:lstStyle/>
                        <a:p>
                          <a:pPr algn="ctr"/>
                          <a:r>
                            <a:rPr lang="nl-NL" sz="1400" dirty="0" smtClean="0"/>
                            <a:t>14.7</a:t>
                          </a:r>
                          <a:endParaRPr lang="en-US" sz="1400" dirty="0"/>
                        </a:p>
                      </a:txBody>
                      <a:tcPr/>
                    </a:tc>
                  </a:tr>
                  <a:tr h="370840">
                    <a:tc>
                      <a:txBody>
                        <a:bodyPr/>
                        <a:lstStyle/>
                        <a:p>
                          <a:pPr algn="ctr"/>
                          <a:r>
                            <a:rPr lang="nl-NL" sz="1400" dirty="0" smtClean="0"/>
                            <a:t>3</a:t>
                          </a:r>
                          <a:endParaRPr lang="en-US" sz="1400" dirty="0"/>
                        </a:p>
                      </a:txBody>
                      <a:tcPr/>
                    </a:tc>
                    <a:tc>
                      <a:txBody>
                        <a:bodyPr/>
                        <a:lstStyle/>
                        <a:p>
                          <a:pPr algn="ctr"/>
                          <a:r>
                            <a:rPr lang="nl-NL" sz="1400" dirty="0" smtClean="0"/>
                            <a:t>600</a:t>
                          </a:r>
                          <a:endParaRPr lang="en-US" sz="1400" dirty="0"/>
                        </a:p>
                      </a:txBody>
                      <a:tcPr/>
                    </a:tc>
                    <a:tc>
                      <a:txBody>
                        <a:bodyPr/>
                        <a:lstStyle/>
                        <a:p>
                          <a:pPr algn="ctr"/>
                          <a:r>
                            <a:rPr lang="nl-NL" sz="1400" dirty="0" smtClean="0"/>
                            <a:t>320</a:t>
                          </a:r>
                          <a:endParaRPr lang="en-US" sz="1400" dirty="0"/>
                        </a:p>
                      </a:txBody>
                      <a:tcPr/>
                    </a:tc>
                    <a:tc>
                      <a:txBody>
                        <a:bodyPr/>
                        <a:lstStyle/>
                        <a:p>
                          <a:pPr algn="ctr"/>
                          <a:r>
                            <a:rPr lang="nl-NL" sz="1400" dirty="0" smtClean="0"/>
                            <a:t>2500</a:t>
                          </a:r>
                          <a:endParaRPr lang="en-US" sz="1400" dirty="0"/>
                        </a:p>
                      </a:txBody>
                      <a:tcPr/>
                    </a:tc>
                    <a:tc>
                      <a:txBody>
                        <a:bodyPr/>
                        <a:lstStyle/>
                        <a:p>
                          <a:pPr algn="ctr"/>
                          <a:r>
                            <a:rPr lang="nl-NL" sz="1400" dirty="0" smtClean="0"/>
                            <a:t>32</a:t>
                          </a:r>
                          <a:endParaRPr lang="en-US" sz="1400" dirty="0"/>
                        </a:p>
                      </a:txBody>
                      <a:tcPr/>
                    </a:tc>
                  </a:tr>
                  <a:tr h="370840">
                    <a:tc>
                      <a:txBody>
                        <a:bodyPr/>
                        <a:lstStyle/>
                        <a:p>
                          <a:pPr algn="ctr"/>
                          <a:r>
                            <a:rPr lang="nl-NL" sz="1400" dirty="0" smtClean="0"/>
                            <a:t>4</a:t>
                          </a:r>
                          <a:endParaRPr lang="en-US" sz="1400" dirty="0"/>
                        </a:p>
                      </a:txBody>
                      <a:tcPr/>
                    </a:tc>
                    <a:tc>
                      <a:txBody>
                        <a:bodyPr/>
                        <a:lstStyle/>
                        <a:p>
                          <a:pPr algn="ctr"/>
                          <a:r>
                            <a:rPr lang="nl-NL" sz="1400" dirty="0" smtClean="0"/>
                            <a:t>2130</a:t>
                          </a:r>
                          <a:endParaRPr lang="en-US" sz="1400" dirty="0"/>
                        </a:p>
                      </a:txBody>
                      <a:tcPr/>
                    </a:tc>
                    <a:tc>
                      <a:txBody>
                        <a:bodyPr/>
                        <a:lstStyle/>
                        <a:p>
                          <a:pPr algn="ctr"/>
                          <a:r>
                            <a:rPr lang="nl-NL" sz="1400" dirty="0" smtClean="0"/>
                            <a:t>1140</a:t>
                          </a:r>
                          <a:endParaRPr lang="en-US" sz="1400" dirty="0"/>
                        </a:p>
                      </a:txBody>
                      <a:tcPr/>
                    </a:tc>
                    <a:tc>
                      <a:txBody>
                        <a:bodyPr/>
                        <a:lstStyle/>
                        <a:p>
                          <a:pPr algn="ctr"/>
                          <a:r>
                            <a:rPr lang="nl-NL" sz="1400" dirty="0" smtClean="0"/>
                            <a:t>2800</a:t>
                          </a:r>
                          <a:endParaRPr lang="en-US" sz="1400" dirty="0"/>
                        </a:p>
                      </a:txBody>
                      <a:tcPr/>
                    </a:tc>
                    <a:tc>
                      <a:txBody>
                        <a:bodyPr/>
                        <a:lstStyle/>
                        <a:p>
                          <a:pPr algn="ctr"/>
                          <a:r>
                            <a:rPr lang="nl-NL" sz="1400" dirty="0" smtClean="0"/>
                            <a:t>112.5</a:t>
                          </a:r>
                          <a:endParaRPr lang="en-US" sz="1400" dirty="0"/>
                        </a:p>
                      </a:txBody>
                      <a:tcPr/>
                    </a:tc>
                  </a:tr>
                  <a:tr h="370840">
                    <a:tc>
                      <a:txBody>
                        <a:bodyPr/>
                        <a:lstStyle/>
                        <a:p>
                          <a:pPr algn="ctr"/>
                          <a:r>
                            <a:rPr lang="nl-NL" sz="1400" dirty="0" smtClean="0"/>
                            <a:t>5</a:t>
                          </a:r>
                          <a:endParaRPr lang="en-US" sz="1400" dirty="0"/>
                        </a:p>
                      </a:txBody>
                      <a:tcPr/>
                    </a:tc>
                    <a:tc>
                      <a:txBody>
                        <a:bodyPr/>
                        <a:lstStyle/>
                        <a:p>
                          <a:pPr algn="ctr"/>
                          <a:r>
                            <a:rPr lang="nl-NL" sz="1400" dirty="0" smtClean="0"/>
                            <a:t>3290</a:t>
                          </a:r>
                          <a:endParaRPr lang="en-US" sz="1400" dirty="0"/>
                        </a:p>
                      </a:txBody>
                      <a:tcPr/>
                    </a:tc>
                    <a:tc>
                      <a:txBody>
                        <a:bodyPr/>
                        <a:lstStyle/>
                        <a:p>
                          <a:pPr algn="ctr"/>
                          <a:r>
                            <a:rPr lang="nl-NL" sz="1400" dirty="0" smtClean="0"/>
                            <a:t>2000</a:t>
                          </a:r>
                          <a:endParaRPr lang="en-US" sz="1400" dirty="0"/>
                        </a:p>
                      </a:txBody>
                      <a:tcPr/>
                    </a:tc>
                    <a:tc>
                      <a:txBody>
                        <a:bodyPr/>
                        <a:lstStyle/>
                        <a:p>
                          <a:pPr algn="ctr"/>
                          <a:r>
                            <a:rPr lang="nl-NL" sz="1400" dirty="0" smtClean="0"/>
                            <a:t>2800</a:t>
                          </a:r>
                          <a:endParaRPr lang="en-US" sz="1400" dirty="0"/>
                        </a:p>
                      </a:txBody>
                      <a:tcPr/>
                    </a:tc>
                    <a:tc>
                      <a:txBody>
                        <a:bodyPr/>
                        <a:lstStyle/>
                        <a:p>
                          <a:pPr algn="ctr"/>
                          <a:r>
                            <a:rPr lang="nl-NL" sz="1400" dirty="0" smtClean="0"/>
                            <a:t>Inf</a:t>
                          </a:r>
                          <a:endParaRPr lang="en-US" sz="1400" dirty="0"/>
                        </a:p>
                      </a:txBody>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390602609"/>
                  </p:ext>
                </p:extLst>
              </p:nvPr>
            </p:nvGraphicFramePr>
            <p:xfrm>
              <a:off x="4571578" y="1927970"/>
              <a:ext cx="4316831" cy="2372360"/>
            </p:xfrm>
            <a:graphic>
              <a:graphicData uri="http://schemas.openxmlformats.org/drawingml/2006/table">
                <a:tbl>
                  <a:tblPr firstRow="1" bandRow="1">
                    <a:tableStyleId>{5C22544A-7EE6-4342-B048-85BDC9FD1C3A}</a:tableStyleId>
                  </a:tblPr>
                  <a:tblGrid>
                    <a:gridCol w="499731"/>
                    <a:gridCol w="1010093"/>
                    <a:gridCol w="914412"/>
                    <a:gridCol w="1116419"/>
                    <a:gridCol w="776176"/>
                  </a:tblGrid>
                  <a:tr h="518160">
                    <a:tc>
                      <a:txBody>
                        <a:bodyPr/>
                        <a:lstStyle/>
                        <a:p>
                          <a:pPr algn="ctr"/>
                          <a:r>
                            <a:rPr lang="nl-NL" sz="1400" dirty="0" smtClean="0"/>
                            <a:t>Sr no</a:t>
                          </a:r>
                          <a:endParaRPr lang="en-US" sz="1400" dirty="0"/>
                        </a:p>
                      </a:txBody>
                      <a:tcPr/>
                    </a:tc>
                    <a:tc>
                      <a:txBody>
                        <a:bodyPr/>
                        <a:lstStyle/>
                        <a:p>
                          <a:endParaRPr lang="en-US"/>
                        </a:p>
                      </a:txBody>
                      <a:tcPr>
                        <a:blipFill rotWithShape="1">
                          <a:blip r:embed="rId5"/>
                          <a:stretch>
                            <a:fillRect l="-50000" t="-1176" r="-277711" b="-358824"/>
                          </a:stretch>
                        </a:blipFill>
                      </a:tcPr>
                    </a:tc>
                    <a:tc>
                      <a:txBody>
                        <a:bodyPr/>
                        <a:lstStyle/>
                        <a:p>
                          <a:endParaRPr lang="en-US"/>
                        </a:p>
                      </a:txBody>
                      <a:tcPr>
                        <a:blipFill rotWithShape="1">
                          <a:blip r:embed="rId5"/>
                          <a:stretch>
                            <a:fillRect l="-166000" t="-1176" r="-207333" b="-358824"/>
                          </a:stretch>
                        </a:blipFill>
                      </a:tcPr>
                    </a:tc>
                    <a:tc>
                      <a:txBody>
                        <a:bodyPr/>
                        <a:lstStyle/>
                        <a:p>
                          <a:endParaRPr lang="en-US"/>
                        </a:p>
                      </a:txBody>
                      <a:tcPr>
                        <a:blipFill rotWithShape="1">
                          <a:blip r:embed="rId5"/>
                          <a:stretch>
                            <a:fillRect l="-218033" t="-1176" r="-69945" b="-358824"/>
                          </a:stretch>
                        </a:blipFill>
                      </a:tcPr>
                    </a:tc>
                    <a:tc>
                      <a:txBody>
                        <a:bodyPr/>
                        <a:lstStyle/>
                        <a:p>
                          <a:pPr algn="ctr"/>
                          <a:r>
                            <a:rPr lang="nl-NL" sz="1400" dirty="0" smtClean="0"/>
                            <a:t>Depth (m)</a:t>
                          </a:r>
                          <a:endParaRPr lang="en-US" sz="1400" dirty="0"/>
                        </a:p>
                      </a:txBody>
                      <a:tcPr/>
                    </a:tc>
                  </a:tr>
                  <a:tr h="370840">
                    <a:tc>
                      <a:txBody>
                        <a:bodyPr/>
                        <a:lstStyle/>
                        <a:p>
                          <a:pPr algn="ctr"/>
                          <a:r>
                            <a:rPr lang="nl-NL" sz="1400" dirty="0" smtClean="0"/>
                            <a:t>1</a:t>
                          </a:r>
                          <a:endParaRPr lang="en-US" sz="1400" dirty="0"/>
                        </a:p>
                      </a:txBody>
                      <a:tcPr/>
                    </a:tc>
                    <a:tc>
                      <a:txBody>
                        <a:bodyPr/>
                        <a:lstStyle/>
                        <a:p>
                          <a:pPr algn="ctr"/>
                          <a:r>
                            <a:rPr lang="nl-NL" sz="1400" dirty="0" smtClean="0"/>
                            <a:t>300</a:t>
                          </a:r>
                          <a:endParaRPr lang="en-US" sz="1400" dirty="0"/>
                        </a:p>
                      </a:txBody>
                      <a:tcPr/>
                    </a:tc>
                    <a:tc>
                      <a:txBody>
                        <a:bodyPr/>
                        <a:lstStyle/>
                        <a:p>
                          <a:pPr algn="ctr"/>
                          <a:r>
                            <a:rPr lang="nl-NL" sz="1400" dirty="0" smtClean="0"/>
                            <a:t>160</a:t>
                          </a:r>
                          <a:endParaRPr lang="en-US" sz="1400" dirty="0"/>
                        </a:p>
                      </a:txBody>
                      <a:tcPr/>
                    </a:tc>
                    <a:tc>
                      <a:txBody>
                        <a:bodyPr/>
                        <a:lstStyle/>
                        <a:p>
                          <a:pPr algn="ctr"/>
                          <a:r>
                            <a:rPr lang="nl-NL" sz="1400" dirty="0" smtClean="0"/>
                            <a:t>1950</a:t>
                          </a:r>
                          <a:endParaRPr lang="en-US" sz="1400" dirty="0"/>
                        </a:p>
                      </a:txBody>
                      <a:tcPr/>
                    </a:tc>
                    <a:tc>
                      <a:txBody>
                        <a:bodyPr/>
                        <a:lstStyle/>
                        <a:p>
                          <a:pPr algn="ctr"/>
                          <a:r>
                            <a:rPr lang="nl-NL" sz="1400" dirty="0" smtClean="0"/>
                            <a:t>4.2</a:t>
                          </a:r>
                          <a:endParaRPr lang="en-US" sz="1400" dirty="0"/>
                        </a:p>
                      </a:txBody>
                      <a:tcPr/>
                    </a:tc>
                  </a:tr>
                  <a:tr h="370840">
                    <a:tc>
                      <a:txBody>
                        <a:bodyPr/>
                        <a:lstStyle/>
                        <a:p>
                          <a:pPr algn="ctr"/>
                          <a:r>
                            <a:rPr lang="nl-NL" sz="1400" dirty="0" smtClean="0"/>
                            <a:t>2</a:t>
                          </a:r>
                          <a:endParaRPr lang="en-US" sz="1400" dirty="0"/>
                        </a:p>
                      </a:txBody>
                      <a:tcPr/>
                    </a:tc>
                    <a:tc>
                      <a:txBody>
                        <a:bodyPr/>
                        <a:lstStyle/>
                        <a:p>
                          <a:pPr algn="ctr"/>
                          <a:r>
                            <a:rPr lang="nl-NL" sz="1400" dirty="0" smtClean="0"/>
                            <a:t>470</a:t>
                          </a:r>
                          <a:endParaRPr lang="en-US" sz="1400" dirty="0"/>
                        </a:p>
                      </a:txBody>
                      <a:tcPr/>
                    </a:tc>
                    <a:tc>
                      <a:txBody>
                        <a:bodyPr/>
                        <a:lstStyle/>
                        <a:p>
                          <a:pPr algn="ctr"/>
                          <a:r>
                            <a:rPr lang="nl-NL" sz="1400" dirty="0" smtClean="0"/>
                            <a:t>280</a:t>
                          </a:r>
                          <a:endParaRPr lang="en-US" sz="1400" dirty="0"/>
                        </a:p>
                      </a:txBody>
                      <a:tcPr/>
                    </a:tc>
                    <a:tc>
                      <a:txBody>
                        <a:bodyPr/>
                        <a:lstStyle/>
                        <a:p>
                          <a:pPr algn="ctr"/>
                          <a:r>
                            <a:rPr lang="nl-NL" sz="1400" dirty="0" smtClean="0"/>
                            <a:t>2200</a:t>
                          </a:r>
                          <a:endParaRPr lang="en-US" sz="1400" dirty="0"/>
                        </a:p>
                      </a:txBody>
                      <a:tcPr/>
                    </a:tc>
                    <a:tc>
                      <a:txBody>
                        <a:bodyPr/>
                        <a:lstStyle/>
                        <a:p>
                          <a:pPr algn="ctr"/>
                          <a:r>
                            <a:rPr lang="nl-NL" sz="1400" dirty="0" smtClean="0"/>
                            <a:t>14.7</a:t>
                          </a:r>
                          <a:endParaRPr lang="en-US" sz="1400" dirty="0"/>
                        </a:p>
                      </a:txBody>
                      <a:tcPr/>
                    </a:tc>
                  </a:tr>
                  <a:tr h="370840">
                    <a:tc>
                      <a:txBody>
                        <a:bodyPr/>
                        <a:lstStyle/>
                        <a:p>
                          <a:pPr algn="ctr"/>
                          <a:r>
                            <a:rPr lang="nl-NL" sz="1400" dirty="0" smtClean="0"/>
                            <a:t>3</a:t>
                          </a:r>
                          <a:endParaRPr lang="en-US" sz="1400" dirty="0"/>
                        </a:p>
                      </a:txBody>
                      <a:tcPr/>
                    </a:tc>
                    <a:tc>
                      <a:txBody>
                        <a:bodyPr/>
                        <a:lstStyle/>
                        <a:p>
                          <a:pPr algn="ctr"/>
                          <a:r>
                            <a:rPr lang="nl-NL" sz="1400" dirty="0" smtClean="0"/>
                            <a:t>600</a:t>
                          </a:r>
                          <a:endParaRPr lang="en-US" sz="1400" dirty="0"/>
                        </a:p>
                      </a:txBody>
                      <a:tcPr/>
                    </a:tc>
                    <a:tc>
                      <a:txBody>
                        <a:bodyPr/>
                        <a:lstStyle/>
                        <a:p>
                          <a:pPr algn="ctr"/>
                          <a:r>
                            <a:rPr lang="nl-NL" sz="1400" dirty="0" smtClean="0"/>
                            <a:t>320</a:t>
                          </a:r>
                          <a:endParaRPr lang="en-US" sz="1400" dirty="0"/>
                        </a:p>
                      </a:txBody>
                      <a:tcPr/>
                    </a:tc>
                    <a:tc>
                      <a:txBody>
                        <a:bodyPr/>
                        <a:lstStyle/>
                        <a:p>
                          <a:pPr algn="ctr"/>
                          <a:r>
                            <a:rPr lang="nl-NL" sz="1400" dirty="0" smtClean="0"/>
                            <a:t>2500</a:t>
                          </a:r>
                          <a:endParaRPr lang="en-US" sz="1400" dirty="0"/>
                        </a:p>
                      </a:txBody>
                      <a:tcPr/>
                    </a:tc>
                    <a:tc>
                      <a:txBody>
                        <a:bodyPr/>
                        <a:lstStyle/>
                        <a:p>
                          <a:pPr algn="ctr"/>
                          <a:r>
                            <a:rPr lang="nl-NL" sz="1400" dirty="0" smtClean="0"/>
                            <a:t>32</a:t>
                          </a:r>
                          <a:endParaRPr lang="en-US" sz="1400" dirty="0"/>
                        </a:p>
                      </a:txBody>
                      <a:tcPr/>
                    </a:tc>
                  </a:tr>
                  <a:tr h="370840">
                    <a:tc>
                      <a:txBody>
                        <a:bodyPr/>
                        <a:lstStyle/>
                        <a:p>
                          <a:pPr algn="ctr"/>
                          <a:r>
                            <a:rPr lang="nl-NL" sz="1400" dirty="0" smtClean="0"/>
                            <a:t>4</a:t>
                          </a:r>
                          <a:endParaRPr lang="en-US" sz="1400" dirty="0"/>
                        </a:p>
                      </a:txBody>
                      <a:tcPr/>
                    </a:tc>
                    <a:tc>
                      <a:txBody>
                        <a:bodyPr/>
                        <a:lstStyle/>
                        <a:p>
                          <a:pPr algn="ctr"/>
                          <a:r>
                            <a:rPr lang="nl-NL" sz="1400" dirty="0" smtClean="0"/>
                            <a:t>2130</a:t>
                          </a:r>
                          <a:endParaRPr lang="en-US" sz="1400" dirty="0"/>
                        </a:p>
                      </a:txBody>
                      <a:tcPr/>
                    </a:tc>
                    <a:tc>
                      <a:txBody>
                        <a:bodyPr/>
                        <a:lstStyle/>
                        <a:p>
                          <a:pPr algn="ctr"/>
                          <a:r>
                            <a:rPr lang="nl-NL" sz="1400" dirty="0" smtClean="0"/>
                            <a:t>1140</a:t>
                          </a:r>
                          <a:endParaRPr lang="en-US" sz="1400" dirty="0"/>
                        </a:p>
                      </a:txBody>
                      <a:tcPr/>
                    </a:tc>
                    <a:tc>
                      <a:txBody>
                        <a:bodyPr/>
                        <a:lstStyle/>
                        <a:p>
                          <a:pPr algn="ctr"/>
                          <a:r>
                            <a:rPr lang="nl-NL" sz="1400" dirty="0" smtClean="0"/>
                            <a:t>2800</a:t>
                          </a:r>
                          <a:endParaRPr lang="en-US" sz="1400" dirty="0"/>
                        </a:p>
                      </a:txBody>
                      <a:tcPr/>
                    </a:tc>
                    <a:tc>
                      <a:txBody>
                        <a:bodyPr/>
                        <a:lstStyle/>
                        <a:p>
                          <a:pPr algn="ctr"/>
                          <a:r>
                            <a:rPr lang="nl-NL" sz="1400" dirty="0" smtClean="0"/>
                            <a:t>112.5</a:t>
                          </a:r>
                          <a:endParaRPr lang="en-US" sz="1400" dirty="0"/>
                        </a:p>
                      </a:txBody>
                      <a:tcPr/>
                    </a:tc>
                  </a:tr>
                  <a:tr h="370840">
                    <a:tc>
                      <a:txBody>
                        <a:bodyPr/>
                        <a:lstStyle/>
                        <a:p>
                          <a:pPr algn="ctr"/>
                          <a:r>
                            <a:rPr lang="nl-NL" sz="1400" dirty="0" smtClean="0"/>
                            <a:t>5</a:t>
                          </a:r>
                          <a:endParaRPr lang="en-US" sz="1400" dirty="0"/>
                        </a:p>
                      </a:txBody>
                      <a:tcPr/>
                    </a:tc>
                    <a:tc>
                      <a:txBody>
                        <a:bodyPr/>
                        <a:lstStyle/>
                        <a:p>
                          <a:pPr algn="ctr"/>
                          <a:r>
                            <a:rPr lang="nl-NL" sz="1400" dirty="0" smtClean="0"/>
                            <a:t>3290</a:t>
                          </a:r>
                          <a:endParaRPr lang="en-US" sz="1400" dirty="0"/>
                        </a:p>
                      </a:txBody>
                      <a:tcPr/>
                    </a:tc>
                    <a:tc>
                      <a:txBody>
                        <a:bodyPr/>
                        <a:lstStyle/>
                        <a:p>
                          <a:pPr algn="ctr"/>
                          <a:r>
                            <a:rPr lang="nl-NL" sz="1400" dirty="0" smtClean="0"/>
                            <a:t>2000</a:t>
                          </a:r>
                          <a:endParaRPr lang="en-US" sz="1400" dirty="0"/>
                        </a:p>
                      </a:txBody>
                      <a:tcPr/>
                    </a:tc>
                    <a:tc>
                      <a:txBody>
                        <a:bodyPr/>
                        <a:lstStyle/>
                        <a:p>
                          <a:pPr algn="ctr"/>
                          <a:r>
                            <a:rPr lang="nl-NL" sz="1400" dirty="0" smtClean="0"/>
                            <a:t>2800</a:t>
                          </a:r>
                          <a:endParaRPr lang="en-US" sz="1400" dirty="0"/>
                        </a:p>
                      </a:txBody>
                      <a:tcPr/>
                    </a:tc>
                    <a:tc>
                      <a:txBody>
                        <a:bodyPr/>
                        <a:lstStyle/>
                        <a:p>
                          <a:pPr algn="ctr"/>
                          <a:r>
                            <a:rPr lang="nl-NL" sz="1400" dirty="0" smtClean="0"/>
                            <a:t>Inf</a:t>
                          </a:r>
                          <a:endParaRPr lang="en-US" sz="1400" dirty="0"/>
                        </a:p>
                      </a:txBody>
                      <a:tcPr/>
                    </a:tc>
                  </a:tr>
                </a:tbl>
              </a:graphicData>
            </a:graphic>
          </p:graphicFrame>
        </mc:Fallback>
      </mc:AlternateContent>
    </p:spTree>
    <p:extLst>
      <p:ext uri="{BB962C8B-B14F-4D97-AF65-F5344CB8AC3E}">
        <p14:creationId xmlns:p14="http://schemas.microsoft.com/office/powerpoint/2010/main" val="2395416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8212" y="817664"/>
            <a:ext cx="8541872" cy="585834"/>
          </a:xfrm>
        </p:spPr>
        <p:txBody>
          <a:bodyPr/>
          <a:lstStyle/>
          <a:p>
            <a:r>
              <a:rPr lang="nl-NL" sz="1600" dirty="0" smtClean="0"/>
              <a:t>On close examination of the Deltares report, there is a layer between 60-70 meters, but we do not get that from inversion.</a:t>
            </a:r>
            <a:endParaRPr lang="en-US" sz="1600" dirty="0"/>
          </a:p>
        </p:txBody>
      </p:sp>
      <p:sp>
        <p:nvSpPr>
          <p:cNvPr id="4" name="Title 3"/>
          <p:cNvSpPr>
            <a:spLocks noGrp="1"/>
          </p:cNvSpPr>
          <p:nvPr>
            <p:ph type="title"/>
          </p:nvPr>
        </p:nvSpPr>
        <p:spPr>
          <a:xfrm>
            <a:off x="383931" y="290831"/>
            <a:ext cx="8376138" cy="400110"/>
          </a:xfrm>
        </p:spPr>
        <p:txBody>
          <a:bodyPr/>
          <a:lstStyle/>
          <a:p>
            <a:r>
              <a:rPr lang="nl-NL" dirty="0" smtClean="0"/>
              <a:t>Question 1: Why 5 layers and not 6 ?(Deltares Report)</a:t>
            </a:r>
            <a:endParaRPr lang="en-US" dirty="0"/>
          </a:p>
        </p:txBody>
      </p:sp>
      <p:sp>
        <p:nvSpPr>
          <p:cNvPr id="5" name="Slide Number Placeholder 4"/>
          <p:cNvSpPr>
            <a:spLocks noGrp="1"/>
          </p:cNvSpPr>
          <p:nvPr>
            <p:ph type="sldNum" sz="quarter" idx="4"/>
          </p:nvPr>
        </p:nvSpPr>
        <p:spPr>
          <a:xfrm>
            <a:off x="250390" y="6606511"/>
            <a:ext cx="235642" cy="153888"/>
          </a:xfrm>
        </p:spPr>
        <p:txBody>
          <a:bodyPr/>
          <a:lstStyle/>
          <a:p>
            <a:pPr defTabSz="422041"/>
            <a:fld id="{7C7B4FCA-D758-EB48-BD46-5EEF226FD218}" type="slidenum">
              <a:rPr lang="en-US" smtClean="0"/>
              <a:pPr defTabSz="422041"/>
              <a:t>14</a:t>
            </a:fld>
            <a:endParaRPr lang="en-US" dirty="0"/>
          </a:p>
        </p:txBody>
      </p:sp>
      <p:sp>
        <p:nvSpPr>
          <p:cNvPr id="6" name="Footer Placeholder 5"/>
          <p:cNvSpPr>
            <a:spLocks noGrp="1"/>
          </p:cNvSpPr>
          <p:nvPr>
            <p:ph type="ftr" sz="quarter" idx="3"/>
          </p:nvPr>
        </p:nvSpPr>
        <p:spPr>
          <a:xfrm>
            <a:off x="906909" y="6606650"/>
            <a:ext cx="966611" cy="153888"/>
          </a:xfrm>
        </p:spPr>
        <p:txBody>
          <a:bodyPr/>
          <a:lstStyle/>
          <a:p>
            <a:pPr defTabSz="422041"/>
            <a:r>
              <a:rPr lang="en-US" dirty="0" smtClean="0"/>
              <a:t>skoley@nikhef.nl</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71045" b="36746"/>
          <a:stretch/>
        </p:blipFill>
        <p:spPr>
          <a:xfrm>
            <a:off x="265615" y="1382221"/>
            <a:ext cx="1352409" cy="4178596"/>
          </a:xfrm>
          <a:prstGeom prst="rect">
            <a:avLst/>
          </a:prstGeom>
        </p:spPr>
      </p:pic>
      <p:sp>
        <p:nvSpPr>
          <p:cNvPr id="12" name="TextBox 11"/>
          <p:cNvSpPr txBox="1"/>
          <p:nvPr/>
        </p:nvSpPr>
        <p:spPr>
          <a:xfrm>
            <a:off x="74429" y="5639528"/>
            <a:ext cx="1903228" cy="507831"/>
          </a:xfrm>
          <a:prstGeom prst="rect">
            <a:avLst/>
          </a:prstGeom>
          <a:noFill/>
        </p:spPr>
        <p:txBody>
          <a:bodyPr wrap="square" lIns="0" tIns="0" rIns="0" bIns="0" rtlCol="0">
            <a:spAutoFit/>
          </a:bodyPr>
          <a:lstStyle/>
          <a:p>
            <a:pPr algn="ctr">
              <a:spcBef>
                <a:spcPts val="600"/>
              </a:spcBef>
              <a:buClr>
                <a:schemeClr val="tx2"/>
              </a:buClr>
            </a:pPr>
            <a:r>
              <a:rPr lang="nl-NL" sz="1100" b="1" dirty="0" smtClean="0">
                <a:solidFill>
                  <a:schemeClr val="accent1"/>
                </a:solidFill>
              </a:rPr>
              <a:t>Figure 10. Terziet Stratigraphy obtained from the borehole.</a:t>
            </a:r>
          </a:p>
        </p:txBody>
      </p:sp>
      <p:sp>
        <p:nvSpPr>
          <p:cNvPr id="13" name="TextBox 12"/>
          <p:cNvSpPr txBox="1"/>
          <p:nvPr/>
        </p:nvSpPr>
        <p:spPr>
          <a:xfrm>
            <a:off x="1802218" y="1404296"/>
            <a:ext cx="7214191" cy="1446550"/>
          </a:xfrm>
          <a:prstGeom prst="rect">
            <a:avLst/>
          </a:prstGeom>
          <a:noFill/>
        </p:spPr>
        <p:txBody>
          <a:bodyPr wrap="square" lIns="0" tIns="0" rIns="0" bIns="0" rtlCol="0">
            <a:spAutoFit/>
          </a:bodyPr>
          <a:lstStyle/>
          <a:p>
            <a:pPr>
              <a:spcBef>
                <a:spcPts val="600"/>
              </a:spcBef>
              <a:buClr>
                <a:schemeClr val="tx2"/>
              </a:buClr>
            </a:pPr>
            <a:r>
              <a:rPr lang="nl-NL" sz="1400" b="1" dirty="0" smtClean="0">
                <a:solidFill>
                  <a:schemeClr val="accent1">
                    <a:lumMod val="40000"/>
                    <a:lumOff val="60000"/>
                  </a:schemeClr>
                </a:solidFill>
              </a:rPr>
              <a:t>Test</a:t>
            </a:r>
            <a:endParaRPr lang="en-US" sz="1400" b="1" dirty="0" smtClean="0">
              <a:solidFill>
                <a:schemeClr val="accent1">
                  <a:lumMod val="40000"/>
                  <a:lumOff val="60000"/>
                </a:schemeClr>
              </a:solidFill>
            </a:endParaRPr>
          </a:p>
          <a:p>
            <a:pPr marL="285750" indent="-285750">
              <a:spcBef>
                <a:spcPts val="600"/>
              </a:spcBef>
              <a:buClr>
                <a:schemeClr val="tx2"/>
              </a:buClr>
              <a:buFont typeface="Arial" panose="020B0604020202020204" pitchFamily="34" charset="0"/>
              <a:buChar char="•"/>
            </a:pPr>
            <a:r>
              <a:rPr lang="nl-NL" sz="1400" dirty="0" smtClean="0"/>
              <a:t>So I introduced another layer for the inversion. The depth search was between 50-80 m and Vs between 800-2500 m/s and same for Vp.</a:t>
            </a:r>
          </a:p>
          <a:p>
            <a:pPr marL="285750" indent="-285750">
              <a:spcBef>
                <a:spcPts val="600"/>
              </a:spcBef>
              <a:buClr>
                <a:schemeClr val="tx2"/>
              </a:buClr>
              <a:buFont typeface="Arial" panose="020B0604020202020204" pitchFamily="34" charset="0"/>
              <a:buChar char="•"/>
            </a:pPr>
            <a:r>
              <a:rPr lang="nl-NL" sz="1400" dirty="0" smtClean="0"/>
              <a:t>Results indicate very less velocity fluctuation at the new interface, hence we can confirm that there is no layer there. The minimum misfit was 0.0136365 slighly more than observed for our previous result (slide 3).</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55454" b="78740"/>
          <a:stretch/>
        </p:blipFill>
        <p:spPr>
          <a:xfrm>
            <a:off x="2147576" y="2943323"/>
            <a:ext cx="4997501" cy="3373313"/>
          </a:xfrm>
          <a:prstGeom prst="rect">
            <a:avLst/>
          </a:prstGeom>
        </p:spPr>
      </p:pic>
      <p:sp>
        <p:nvSpPr>
          <p:cNvPr id="15" name="TextBox 14"/>
          <p:cNvSpPr txBox="1"/>
          <p:nvPr/>
        </p:nvSpPr>
        <p:spPr>
          <a:xfrm>
            <a:off x="6882810" y="3132965"/>
            <a:ext cx="1903228" cy="1015663"/>
          </a:xfrm>
          <a:prstGeom prst="rect">
            <a:avLst/>
          </a:prstGeom>
          <a:noFill/>
        </p:spPr>
        <p:txBody>
          <a:bodyPr wrap="square" lIns="0" tIns="0" rIns="0" bIns="0" rtlCol="0">
            <a:spAutoFit/>
          </a:bodyPr>
          <a:lstStyle/>
          <a:p>
            <a:pPr algn="ctr">
              <a:spcBef>
                <a:spcPts val="600"/>
              </a:spcBef>
              <a:buClr>
                <a:schemeClr val="tx2"/>
              </a:buClr>
            </a:pPr>
            <a:r>
              <a:rPr lang="nl-NL" sz="1100" b="1" dirty="0" smtClean="0">
                <a:solidFill>
                  <a:schemeClr val="accent1"/>
                </a:solidFill>
              </a:rPr>
              <a:t>Figure 11. Inversion results with a 6 layer model, the extra layer being inserted between 50-80 m. Results show that there is no layer at that depth.</a:t>
            </a:r>
          </a:p>
        </p:txBody>
      </p:sp>
    </p:spTree>
    <p:extLst>
      <p:ext uri="{BB962C8B-B14F-4D97-AF65-F5344CB8AC3E}">
        <p14:creationId xmlns:p14="http://schemas.microsoft.com/office/powerpoint/2010/main" val="2381641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1E76DBB-009F-4141-A73D-D4D3D88EB719}"/>
              </a:ext>
            </a:extLst>
          </p:cNvPr>
          <p:cNvSpPr>
            <a:spLocks noGrp="1"/>
          </p:cNvSpPr>
          <p:nvPr>
            <p:ph sz="quarter" idx="15"/>
          </p:nvPr>
        </p:nvSpPr>
        <p:spPr>
          <a:xfrm>
            <a:off x="383930" y="1484318"/>
            <a:ext cx="7696814" cy="1960632"/>
          </a:xfrm>
        </p:spPr>
        <p:txBody>
          <a:bodyPr/>
          <a:lstStyle/>
          <a:p>
            <a:r>
              <a:rPr lang="en-US" b="1" dirty="0">
                <a:solidFill>
                  <a:srgbClr val="00B0F0"/>
                </a:solidFill>
              </a:rPr>
              <a:t>Conclusion</a:t>
            </a:r>
          </a:p>
          <a:p>
            <a:pPr marL="285750" indent="-285750">
              <a:buFont typeface="Arial" panose="020B0604020202020204" pitchFamily="34" charset="0"/>
              <a:buChar char="•"/>
            </a:pPr>
            <a:r>
              <a:rPr lang="nl-NL" dirty="0" smtClean="0"/>
              <a:t>Passive seismic studies are very useful for understanding the propagation of seismic noise at the site especially in an urban setting where active seismic methods are not feasible.</a:t>
            </a:r>
          </a:p>
          <a:p>
            <a:pPr marL="285750" indent="-285750">
              <a:buFont typeface="Arial" panose="020B0604020202020204" pitchFamily="34" charset="0"/>
              <a:buChar char="•"/>
            </a:pPr>
            <a:r>
              <a:rPr lang="nl-NL" dirty="0" smtClean="0"/>
              <a:t>Inverting for the shear wave velocity model is a bonus.</a:t>
            </a:r>
          </a:p>
          <a:p>
            <a:pPr marL="451908" lvl="2" indent="-285750"/>
            <a:r>
              <a:rPr lang="nl-NL" dirty="0" smtClean="0"/>
              <a:t>This velocity model is useful for carrying out simulations for computing the level of seismic noise at depths where seismometers cannot be installed.</a:t>
            </a:r>
          </a:p>
          <a:p>
            <a:pPr marL="451908" lvl="2" indent="-285750"/>
            <a:r>
              <a:rPr lang="nl-NL" dirty="0" smtClean="0"/>
              <a:t>An obvious outcome is also the Newtonian estimate as a function of frequency and depth.</a:t>
            </a:r>
            <a:endParaRPr lang="en-US" dirty="0"/>
          </a:p>
          <a:p>
            <a:endParaRPr lang="en-US" dirty="0"/>
          </a:p>
          <a:p>
            <a:pPr marL="285750" indent="-285750">
              <a:buFont typeface="Arial" panose="020B0604020202020204" pitchFamily="34" charset="0"/>
              <a:buChar char="•"/>
            </a:pPr>
            <a:endParaRPr lang="en-US" dirty="0"/>
          </a:p>
          <a:p>
            <a:endParaRPr lang="en-US" dirty="0"/>
          </a:p>
        </p:txBody>
      </p:sp>
      <p:sp>
        <p:nvSpPr>
          <p:cNvPr id="4" name="Title 3">
            <a:extLst>
              <a:ext uri="{FF2B5EF4-FFF2-40B4-BE49-F238E27FC236}">
                <a16:creationId xmlns="" xmlns:a16="http://schemas.microsoft.com/office/drawing/2014/main" id="{7B851FBE-4850-5941-BFAE-685FEE8EB24F}"/>
              </a:ext>
            </a:extLst>
          </p:cNvPr>
          <p:cNvSpPr>
            <a:spLocks noGrp="1"/>
          </p:cNvSpPr>
          <p:nvPr>
            <p:ph type="title"/>
          </p:nvPr>
        </p:nvSpPr>
        <p:spPr/>
        <p:txBody>
          <a:bodyPr/>
          <a:lstStyle/>
          <a:p>
            <a:r>
              <a:rPr lang="en-US" dirty="0"/>
              <a:t>Conclusion and outlook</a:t>
            </a:r>
          </a:p>
        </p:txBody>
      </p:sp>
      <p:sp>
        <p:nvSpPr>
          <p:cNvPr id="5" name="Slide Number Placeholder 4">
            <a:extLst>
              <a:ext uri="{FF2B5EF4-FFF2-40B4-BE49-F238E27FC236}">
                <a16:creationId xmlns="" xmlns:a16="http://schemas.microsoft.com/office/drawing/2014/main" id="{BE214D7B-4A3D-AC47-B16F-B661A266A284}"/>
              </a:ext>
            </a:extLst>
          </p:cNvPr>
          <p:cNvSpPr>
            <a:spLocks noGrp="1"/>
          </p:cNvSpPr>
          <p:nvPr>
            <p:ph type="sldNum" sz="quarter" idx="4"/>
          </p:nvPr>
        </p:nvSpPr>
        <p:spPr/>
        <p:txBody>
          <a:bodyPr/>
          <a:lstStyle/>
          <a:p>
            <a:pPr defTabSz="422041"/>
            <a:fld id="{7C7B4FCA-D758-EB48-BD46-5EEF226FD218}" type="slidenum">
              <a:rPr lang="en-US" smtClean="0"/>
              <a:pPr defTabSz="422041"/>
              <a:t>15</a:t>
            </a:fld>
            <a:endParaRPr lang="en-US" dirty="0"/>
          </a:p>
        </p:txBody>
      </p:sp>
      <p:sp>
        <p:nvSpPr>
          <p:cNvPr id="6" name="Footer Placeholder 5">
            <a:extLst>
              <a:ext uri="{FF2B5EF4-FFF2-40B4-BE49-F238E27FC236}">
                <a16:creationId xmlns="" xmlns:a16="http://schemas.microsoft.com/office/drawing/2014/main" id="{49916227-2F29-DA47-8F48-13A10D8B4BD9}"/>
              </a:ext>
            </a:extLst>
          </p:cNvPr>
          <p:cNvSpPr>
            <a:spLocks noGrp="1"/>
          </p:cNvSpPr>
          <p:nvPr>
            <p:ph type="ftr" sz="quarter" idx="3"/>
          </p:nvPr>
        </p:nvSpPr>
        <p:spPr>
          <a:xfrm>
            <a:off x="949441" y="6436522"/>
            <a:ext cx="966611" cy="153888"/>
          </a:xfrm>
        </p:spPr>
        <p:txBody>
          <a:bodyPr/>
          <a:lstStyle/>
          <a:p>
            <a:pPr defTabSz="422041"/>
            <a:r>
              <a:rPr lang="nl-NL" dirty="0" smtClean="0"/>
              <a:t>skoley@nikhef.nl</a:t>
            </a:r>
            <a:endParaRPr lang="en-US" dirty="0"/>
          </a:p>
        </p:txBody>
      </p:sp>
    </p:spTree>
    <p:extLst>
      <p:ext uri="{BB962C8B-B14F-4D97-AF65-F5344CB8AC3E}">
        <p14:creationId xmlns:p14="http://schemas.microsoft.com/office/powerpoint/2010/main" val="2984947513"/>
      </p:ext>
    </p:extLst>
  </p:cSld>
  <p:clrMapOvr>
    <a:masterClrMapping/>
  </p:clrMapOvr>
  <mc:AlternateContent xmlns:mc="http://schemas.openxmlformats.org/markup-compatibility/2006" xmlns:p14="http://schemas.microsoft.com/office/powerpoint/2010/main">
    <mc:Choice Requires="p14">
      <p:transition spd="slow" p14:dur="2000" advTm="28743"/>
    </mc:Choice>
    <mc:Fallback xmlns="">
      <p:transition spd="slow" advTm="2874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093" y="3172254"/>
            <a:ext cx="8376138" cy="400110"/>
          </a:xfrm>
        </p:spPr>
        <p:txBody>
          <a:bodyPr/>
          <a:lstStyle/>
          <a:p>
            <a:pPr algn="ctr"/>
            <a:r>
              <a:rPr lang="en-US" dirty="0" smtClean="0"/>
              <a:t>Questions?</a:t>
            </a:r>
            <a:endParaRPr lang="en-US" dirty="0"/>
          </a:p>
        </p:txBody>
      </p:sp>
      <p:sp>
        <p:nvSpPr>
          <p:cNvPr id="5" name="Slide Number Placeholder 4"/>
          <p:cNvSpPr>
            <a:spLocks noGrp="1"/>
          </p:cNvSpPr>
          <p:nvPr>
            <p:ph type="sldNum" sz="quarter" idx="4"/>
          </p:nvPr>
        </p:nvSpPr>
        <p:spPr/>
        <p:txBody>
          <a:bodyPr/>
          <a:lstStyle/>
          <a:p>
            <a:pPr defTabSz="422041"/>
            <a:fld id="{7C7B4FCA-D758-EB48-BD46-5EEF226FD218}" type="slidenum">
              <a:rPr lang="en-US" smtClean="0"/>
              <a:pPr defTabSz="422041"/>
              <a:t>16</a:t>
            </a:fld>
            <a:endParaRPr lang="en-US" dirty="0"/>
          </a:p>
        </p:txBody>
      </p:sp>
      <p:sp>
        <p:nvSpPr>
          <p:cNvPr id="6" name="Footer Placeholder 5"/>
          <p:cNvSpPr>
            <a:spLocks noGrp="1"/>
          </p:cNvSpPr>
          <p:nvPr>
            <p:ph type="ftr" sz="quarter" idx="3"/>
          </p:nvPr>
        </p:nvSpPr>
        <p:spPr>
          <a:xfrm>
            <a:off x="949441" y="6436522"/>
            <a:ext cx="966611" cy="153888"/>
          </a:xfrm>
        </p:spPr>
        <p:txBody>
          <a:bodyPr/>
          <a:lstStyle/>
          <a:p>
            <a:pPr defTabSz="422041"/>
            <a:r>
              <a:rPr lang="en-US" dirty="0" smtClean="0"/>
              <a:t>skoley@nikhef.nl</a:t>
            </a:r>
            <a:endParaRPr lang="en-US" dirty="0"/>
          </a:p>
        </p:txBody>
      </p:sp>
    </p:spTree>
    <p:extLst>
      <p:ext uri="{BB962C8B-B14F-4D97-AF65-F5344CB8AC3E}">
        <p14:creationId xmlns:p14="http://schemas.microsoft.com/office/powerpoint/2010/main" val="2887934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8211" y="817665"/>
            <a:ext cx="8173135" cy="330652"/>
          </a:xfrm>
        </p:spPr>
        <p:txBody>
          <a:bodyPr/>
          <a:lstStyle/>
          <a:p>
            <a:r>
              <a:rPr lang="nl-NL" sz="1600" dirty="0" smtClean="0"/>
              <a:t>Seismic waves are elastic waves propagating through the earth surface.</a:t>
            </a:r>
            <a:endParaRPr lang="en-US" sz="1600" dirty="0"/>
          </a:p>
        </p:txBody>
      </p:sp>
      <p:sp>
        <p:nvSpPr>
          <p:cNvPr id="4" name="Title 3"/>
          <p:cNvSpPr>
            <a:spLocks noGrp="1"/>
          </p:cNvSpPr>
          <p:nvPr>
            <p:ph type="title"/>
          </p:nvPr>
        </p:nvSpPr>
        <p:spPr>
          <a:xfrm>
            <a:off x="383931" y="290831"/>
            <a:ext cx="8376138" cy="400110"/>
          </a:xfrm>
        </p:spPr>
        <p:txBody>
          <a:bodyPr/>
          <a:lstStyle/>
          <a:p>
            <a:r>
              <a:rPr lang="nl-NL" dirty="0" smtClean="0"/>
              <a:t>Seismology Basics</a:t>
            </a:r>
            <a:endParaRPr lang="en-US" dirty="0"/>
          </a:p>
        </p:txBody>
      </p:sp>
      <p:sp>
        <p:nvSpPr>
          <p:cNvPr id="5" name="Slide Number Placeholder 4"/>
          <p:cNvSpPr>
            <a:spLocks noGrp="1"/>
          </p:cNvSpPr>
          <p:nvPr>
            <p:ph type="sldNum" sz="quarter" idx="4"/>
          </p:nvPr>
        </p:nvSpPr>
        <p:spPr/>
        <p:txBody>
          <a:bodyPr/>
          <a:lstStyle/>
          <a:p>
            <a:pPr defTabSz="422041"/>
            <a:fld id="{7C7B4FCA-D758-EB48-BD46-5EEF226FD218}" type="slidenum">
              <a:rPr lang="en-US" smtClean="0"/>
              <a:pPr defTabSz="422041"/>
              <a:t>2</a:t>
            </a:fld>
            <a:endParaRPr lang="en-US" dirty="0"/>
          </a:p>
        </p:txBody>
      </p:sp>
      <p:sp>
        <p:nvSpPr>
          <p:cNvPr id="6" name="Footer Placeholder 5"/>
          <p:cNvSpPr>
            <a:spLocks noGrp="1"/>
          </p:cNvSpPr>
          <p:nvPr>
            <p:ph type="ftr" sz="quarter" idx="3"/>
          </p:nvPr>
        </p:nvSpPr>
        <p:spPr>
          <a:xfrm>
            <a:off x="949441" y="6436522"/>
            <a:ext cx="966611" cy="153888"/>
          </a:xfrm>
        </p:spPr>
        <p:txBody>
          <a:bodyPr/>
          <a:lstStyle/>
          <a:p>
            <a:pPr defTabSz="422041"/>
            <a:r>
              <a:rPr lang="en-US" dirty="0" smtClean="0"/>
              <a:t>skoley@nikhef.nl</a:t>
            </a:r>
            <a:endParaRPr lang="en-US" dirty="0"/>
          </a:p>
        </p:txBody>
      </p:sp>
      <p:sp>
        <p:nvSpPr>
          <p:cNvPr id="9" name="TextBox 8"/>
          <p:cNvSpPr txBox="1"/>
          <p:nvPr/>
        </p:nvSpPr>
        <p:spPr>
          <a:xfrm>
            <a:off x="350875" y="1399255"/>
            <a:ext cx="8282762" cy="1523494"/>
          </a:xfrm>
          <a:prstGeom prst="rect">
            <a:avLst/>
          </a:prstGeom>
          <a:noFill/>
        </p:spPr>
        <p:txBody>
          <a:bodyPr wrap="square" lIns="0" tIns="0" rIns="0" bIns="0" rtlCol="0">
            <a:spAutoFit/>
          </a:bodyPr>
          <a:lstStyle/>
          <a:p>
            <a:pPr>
              <a:spcBef>
                <a:spcPts val="600"/>
              </a:spcBef>
              <a:buClr>
                <a:schemeClr val="tx2"/>
              </a:buClr>
            </a:pPr>
            <a:r>
              <a:rPr lang="nl-NL" sz="1400" b="1" dirty="0" smtClean="0">
                <a:solidFill>
                  <a:schemeClr val="accent1">
                    <a:lumMod val="40000"/>
                    <a:lumOff val="60000"/>
                  </a:schemeClr>
                </a:solidFill>
              </a:rPr>
              <a:t>Seismic Sources</a:t>
            </a:r>
            <a:endParaRPr lang="en-US" sz="1400" b="1" dirty="0" smtClean="0">
              <a:solidFill>
                <a:schemeClr val="accent1">
                  <a:lumMod val="40000"/>
                  <a:lumOff val="60000"/>
                </a:schemeClr>
              </a:solidFill>
            </a:endParaRPr>
          </a:p>
          <a:p>
            <a:pPr marL="285750" indent="-285750">
              <a:spcBef>
                <a:spcPts val="600"/>
              </a:spcBef>
              <a:buClr>
                <a:schemeClr val="tx2"/>
              </a:buClr>
              <a:buFont typeface="Arial" panose="020B0604020202020204" pitchFamily="34" charset="0"/>
              <a:buChar char="•"/>
            </a:pPr>
            <a:r>
              <a:rPr lang="nl-NL" sz="1400" dirty="0" smtClean="0"/>
              <a:t>Seismic waves can be generated by both normal and shear stress acting on the medium of propagation.</a:t>
            </a:r>
          </a:p>
          <a:p>
            <a:pPr marL="742950" lvl="1" indent="-285750">
              <a:spcBef>
                <a:spcPts val="600"/>
              </a:spcBef>
              <a:buClr>
                <a:schemeClr val="tx2"/>
              </a:buClr>
              <a:buFont typeface="Arial" panose="020B0604020202020204" pitchFamily="34" charset="0"/>
              <a:buChar char="•"/>
            </a:pPr>
            <a:r>
              <a:rPr lang="nl-NL" sz="1400" dirty="0" smtClean="0"/>
              <a:t>Natural sources of seismic waves are earthquakes, or even the microseismic energy originating due to interaction of ocean waves with land mass.</a:t>
            </a:r>
          </a:p>
          <a:p>
            <a:pPr marL="742950" lvl="1" indent="-285750">
              <a:spcBef>
                <a:spcPts val="600"/>
              </a:spcBef>
              <a:buClr>
                <a:schemeClr val="tx2"/>
              </a:buClr>
              <a:buFont typeface="Arial" panose="020B0604020202020204" pitchFamily="34" charset="0"/>
              <a:buChar char="•"/>
            </a:pPr>
            <a:r>
              <a:rPr lang="nl-NL" sz="1400" dirty="0" smtClean="0"/>
              <a:t>Man made sources like cars passing – generally dominant at high frequencies. </a:t>
            </a:r>
          </a:p>
        </p:txBody>
      </p:sp>
      <p:sp>
        <p:nvSpPr>
          <p:cNvPr id="10" name="TextBox 9"/>
          <p:cNvSpPr txBox="1"/>
          <p:nvPr/>
        </p:nvSpPr>
        <p:spPr>
          <a:xfrm>
            <a:off x="2446909" y="6460019"/>
            <a:ext cx="4778374" cy="169277"/>
          </a:xfrm>
          <a:prstGeom prst="rect">
            <a:avLst/>
          </a:prstGeom>
          <a:noFill/>
        </p:spPr>
        <p:txBody>
          <a:bodyPr wrap="square" lIns="0" tIns="0" rIns="0" bIns="0" rtlCol="0">
            <a:spAutoFit/>
          </a:bodyPr>
          <a:lstStyle/>
          <a:p>
            <a:pPr algn="ctr">
              <a:spcBef>
                <a:spcPts val="600"/>
              </a:spcBef>
              <a:buClr>
                <a:schemeClr val="tx2"/>
              </a:buClr>
            </a:pPr>
            <a:r>
              <a:rPr lang="nl-NL" sz="1100" b="1" dirty="0" smtClean="0">
                <a:solidFill>
                  <a:schemeClr val="accent1"/>
                </a:solidFill>
              </a:rPr>
              <a:t>Figure 1. An example earthquake record</a:t>
            </a:r>
          </a:p>
        </p:txBody>
      </p:sp>
      <p:sp>
        <p:nvSpPr>
          <p:cNvPr id="11" name="TextBox 10"/>
          <p:cNvSpPr txBox="1"/>
          <p:nvPr/>
        </p:nvSpPr>
        <p:spPr>
          <a:xfrm>
            <a:off x="333147" y="3242232"/>
            <a:ext cx="8282762" cy="215444"/>
          </a:xfrm>
          <a:prstGeom prst="rect">
            <a:avLst/>
          </a:prstGeom>
          <a:noFill/>
        </p:spPr>
        <p:txBody>
          <a:bodyPr wrap="square" lIns="0" tIns="0" rIns="0" bIns="0" rtlCol="0">
            <a:spAutoFit/>
          </a:bodyPr>
          <a:lstStyle/>
          <a:p>
            <a:pPr>
              <a:spcBef>
                <a:spcPts val="600"/>
              </a:spcBef>
              <a:buClr>
                <a:schemeClr val="tx2"/>
              </a:buClr>
            </a:pPr>
            <a:r>
              <a:rPr lang="nl-NL" sz="1400" b="1" dirty="0" smtClean="0">
                <a:solidFill>
                  <a:schemeClr val="accent1">
                    <a:lumMod val="40000"/>
                    <a:lumOff val="60000"/>
                  </a:schemeClr>
                </a:solidFill>
              </a:rPr>
              <a:t>An example earthquake record</a:t>
            </a:r>
            <a:endParaRPr lang="en-US" sz="1400" b="1" dirty="0" smtClean="0">
              <a:solidFill>
                <a:schemeClr val="accent1">
                  <a:lumMod val="40000"/>
                  <a:lumOff val="60000"/>
                </a:schemeClr>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7874" r="7874"/>
          <a:stretch/>
        </p:blipFill>
        <p:spPr>
          <a:xfrm>
            <a:off x="1416558" y="3604437"/>
            <a:ext cx="6151395" cy="2568503"/>
          </a:xfrm>
          <a:prstGeom prst="rect">
            <a:avLst/>
          </a:prstGeom>
        </p:spPr>
      </p:pic>
    </p:spTree>
    <p:extLst>
      <p:ext uri="{BB962C8B-B14F-4D97-AF65-F5344CB8AC3E}">
        <p14:creationId xmlns:p14="http://schemas.microsoft.com/office/powerpoint/2010/main" val="1978066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368211" y="817664"/>
                <a:ext cx="8173135" cy="1351377"/>
              </a:xfrm>
            </p:spPr>
            <p:txBody>
              <a:bodyPr/>
              <a:lstStyle/>
              <a:p>
                <a:r>
                  <a:rPr lang="nl-NL" sz="1600" dirty="0" smtClean="0"/>
                  <a:t>Seismic propagation is governed by the elastic wave equation,</a:t>
                </a:r>
              </a:p>
              <a:p>
                <a:pPr/>
                <a14:m>
                  <m:oMathPara xmlns:m="http://schemas.openxmlformats.org/officeDocument/2006/math">
                    <m:oMathParaPr>
                      <m:jc m:val="centerGroup"/>
                    </m:oMathParaPr>
                    <m:oMath xmlns:m="http://schemas.openxmlformats.org/officeDocument/2006/math">
                      <m:r>
                        <a:rPr lang="nl-NL" sz="1600" b="0" i="1" smtClean="0">
                          <a:latin typeface="Cambria Math"/>
                        </a:rPr>
                        <m:t>𝜌</m:t>
                      </m:r>
                      <m:sSubSup>
                        <m:sSubSupPr>
                          <m:ctrlPr>
                            <a:rPr lang="nl-NL" sz="1600" b="0" i="1" smtClean="0">
                              <a:latin typeface="Cambria Math" charset="0"/>
                            </a:rPr>
                          </m:ctrlPr>
                        </m:sSubSupPr>
                        <m:e>
                          <m:r>
                            <a:rPr lang="nl-NL" sz="1600" b="0" i="1" smtClean="0">
                              <a:latin typeface="Cambria Math"/>
                            </a:rPr>
                            <m:t>𝜕</m:t>
                          </m:r>
                        </m:e>
                        <m:sub>
                          <m:r>
                            <a:rPr lang="nl-NL" sz="1600" b="0" i="1" smtClean="0">
                              <a:latin typeface="Cambria Math"/>
                            </a:rPr>
                            <m:t>𝑡</m:t>
                          </m:r>
                        </m:sub>
                        <m:sup>
                          <m:r>
                            <a:rPr lang="nl-NL" sz="1600" b="0" i="1" smtClean="0">
                              <a:latin typeface="Cambria Math"/>
                            </a:rPr>
                            <m:t>2</m:t>
                          </m:r>
                        </m:sup>
                      </m:sSubSup>
                      <m:d>
                        <m:dPr>
                          <m:ctrlPr>
                            <a:rPr lang="nl-NL" sz="1600" b="0" i="1" smtClean="0">
                              <a:latin typeface="Cambria Math" charset="0"/>
                            </a:rPr>
                          </m:ctrlPr>
                        </m:dPr>
                        <m:e>
                          <m:r>
                            <a:rPr lang="nl-NL" sz="1600" b="1" i="1" smtClean="0">
                              <a:latin typeface="Cambria Math"/>
                            </a:rPr>
                            <m:t>𝒖</m:t>
                          </m:r>
                        </m:e>
                      </m:d>
                      <m:r>
                        <a:rPr lang="nl-NL" sz="1600" b="0" i="1" smtClean="0">
                          <a:latin typeface="Cambria Math"/>
                        </a:rPr>
                        <m:t>=</m:t>
                      </m:r>
                      <m:r>
                        <a:rPr lang="nl-NL" sz="1600" b="1" i="1" smtClean="0">
                          <a:latin typeface="Cambria Math"/>
                        </a:rPr>
                        <m:t>𝒇</m:t>
                      </m:r>
                      <m:r>
                        <a:rPr lang="nl-NL" sz="1600" b="0" i="1" smtClean="0">
                          <a:latin typeface="Cambria Math"/>
                        </a:rPr>
                        <m:t>+</m:t>
                      </m:r>
                      <m:d>
                        <m:dPr>
                          <m:ctrlPr>
                            <a:rPr lang="nl-NL" sz="1600" b="0" i="1" smtClean="0">
                              <a:latin typeface="Cambria Math" charset="0"/>
                            </a:rPr>
                          </m:ctrlPr>
                        </m:dPr>
                        <m:e>
                          <m:r>
                            <a:rPr lang="nl-NL" sz="1600" b="0" i="1" smtClean="0">
                              <a:latin typeface="Cambria Math"/>
                            </a:rPr>
                            <m:t>𝜆</m:t>
                          </m:r>
                          <m:r>
                            <a:rPr lang="nl-NL" sz="1600" b="0" i="1" smtClean="0">
                              <a:latin typeface="Cambria Math"/>
                            </a:rPr>
                            <m:t>+2</m:t>
                          </m:r>
                          <m:r>
                            <a:rPr lang="nl-NL" sz="1600" b="0" i="1" smtClean="0">
                              <a:latin typeface="Cambria Math"/>
                            </a:rPr>
                            <m:t>𝜇</m:t>
                          </m:r>
                        </m:e>
                      </m:d>
                      <m:r>
                        <a:rPr lang="nl-NL" sz="1600" b="1" i="0" smtClean="0">
                          <a:latin typeface="Cambria Math"/>
                        </a:rPr>
                        <m:t>𝛁𝛁</m:t>
                      </m:r>
                      <m:r>
                        <a:rPr lang="nl-NL" sz="1600" b="0" i="1" smtClean="0">
                          <a:latin typeface="Cambria Math"/>
                        </a:rPr>
                        <m:t>.</m:t>
                      </m:r>
                      <m:r>
                        <a:rPr lang="nl-NL" sz="1600" b="1" i="1" smtClean="0">
                          <a:latin typeface="Cambria Math"/>
                        </a:rPr>
                        <m:t>𝒖</m:t>
                      </m:r>
                      <m:r>
                        <a:rPr lang="nl-NL" sz="1600" b="1" i="1" smtClean="0">
                          <a:latin typeface="Cambria Math"/>
                        </a:rPr>
                        <m:t>−</m:t>
                      </m:r>
                      <m:r>
                        <a:rPr lang="nl-NL" sz="1600" b="0" i="1" smtClean="0">
                          <a:latin typeface="Cambria Math"/>
                        </a:rPr>
                        <m:t>𝜇</m:t>
                      </m:r>
                      <m:r>
                        <a:rPr lang="nl-NL" sz="1600" b="1" i="0" smtClean="0">
                          <a:latin typeface="Cambria Math"/>
                        </a:rPr>
                        <m:t>𝛁</m:t>
                      </m:r>
                      <m:r>
                        <a:rPr lang="nl-NL" sz="1600" b="1" i="1" smtClean="0">
                          <a:latin typeface="Cambria Math"/>
                        </a:rPr>
                        <m:t>×</m:t>
                      </m:r>
                      <m:r>
                        <a:rPr lang="nl-NL" sz="1600" b="1" i="0" smtClean="0">
                          <a:latin typeface="Cambria Math"/>
                        </a:rPr>
                        <m:t>𝛁</m:t>
                      </m:r>
                      <m:r>
                        <a:rPr lang="nl-NL" sz="1600" b="1" i="1" smtClean="0">
                          <a:latin typeface="Cambria Math"/>
                        </a:rPr>
                        <m:t>×</m:t>
                      </m:r>
                      <m:r>
                        <a:rPr lang="nl-NL" sz="1600" b="1" i="1" smtClean="0">
                          <a:latin typeface="Cambria Math"/>
                        </a:rPr>
                        <m:t>𝒖</m:t>
                      </m:r>
                    </m:oMath>
                  </m:oMathPara>
                </a14:m>
                <a:endParaRPr lang="nl-NL" sz="1600" b="1" dirty="0" smtClean="0"/>
              </a:p>
              <a:p>
                <a:endParaRPr lang="nl-NL" sz="1600" b="1" dirty="0" smtClean="0"/>
              </a:p>
              <a:p>
                <a:r>
                  <a:rPr lang="nl-NL" sz="1600" dirty="0" smtClean="0"/>
                  <a:t>Where, </a:t>
                </a:r>
                <a14:m>
                  <m:oMath xmlns:m="http://schemas.openxmlformats.org/officeDocument/2006/math">
                    <m:r>
                      <a:rPr lang="nl-NL" sz="1600" b="1" i="1" smtClean="0">
                        <a:latin typeface="Cambria Math"/>
                      </a:rPr>
                      <m:t>𝒖</m:t>
                    </m:r>
                  </m:oMath>
                </a14:m>
                <a:r>
                  <a:rPr lang="nl-NL" sz="1600" dirty="0" smtClean="0"/>
                  <a:t> is the seismic displacement, </a:t>
                </a:r>
                <a14:m>
                  <m:oMath xmlns:m="http://schemas.openxmlformats.org/officeDocument/2006/math">
                    <m:r>
                      <a:rPr lang="nl-NL" sz="1600" b="0" i="1" smtClean="0">
                        <a:latin typeface="Cambria Math"/>
                      </a:rPr>
                      <m:t>𝜆</m:t>
                    </m:r>
                  </m:oMath>
                </a14:m>
                <a:r>
                  <a:rPr lang="nl-NL" sz="1600" dirty="0" smtClean="0"/>
                  <a:t> and </a:t>
                </a:r>
                <a14:m>
                  <m:oMath xmlns:m="http://schemas.openxmlformats.org/officeDocument/2006/math">
                    <m:r>
                      <a:rPr lang="nl-NL" sz="1600" b="0" i="1" smtClean="0">
                        <a:latin typeface="Cambria Math"/>
                      </a:rPr>
                      <m:t>𝜇</m:t>
                    </m:r>
                  </m:oMath>
                </a14:m>
                <a:r>
                  <a:rPr lang="nl-NL" sz="1600" dirty="0" smtClean="0"/>
                  <a:t> are Lame’s parameters, </a:t>
                </a:r>
                <a14:m>
                  <m:oMath xmlns:m="http://schemas.openxmlformats.org/officeDocument/2006/math">
                    <m:r>
                      <a:rPr lang="nl-NL" sz="1600" b="1" i="1" smtClean="0">
                        <a:latin typeface="Cambria Math"/>
                      </a:rPr>
                      <m:t>𝒇</m:t>
                    </m:r>
                  </m:oMath>
                </a14:m>
                <a:r>
                  <a:rPr lang="nl-NL" sz="1600" b="1" dirty="0" smtClean="0"/>
                  <a:t> </a:t>
                </a:r>
                <a:r>
                  <a:rPr lang="nl-NL" sz="1600" dirty="0" smtClean="0"/>
                  <a:t>is the external force acting on the medium.</a:t>
                </a:r>
              </a:p>
              <a:p>
                <a:endParaRPr lang="nl-NL" sz="1600" dirty="0" smtClean="0"/>
              </a:p>
              <a:p>
                <a:endParaRPr lang="en-US" sz="1600" dirty="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368211" y="817664"/>
                <a:ext cx="8173135" cy="1351377"/>
              </a:xfrm>
              <a:blipFill rotWithShape="1">
                <a:blip r:embed="rId2"/>
                <a:stretch>
                  <a:fillRect l="-1491" t="-4505"/>
                </a:stretch>
              </a:blipFill>
            </p:spPr>
            <p:txBody>
              <a:bodyPr/>
              <a:lstStyle/>
              <a:p>
                <a:r>
                  <a:rPr lang="en-US">
                    <a:noFill/>
                  </a:rPr>
                  <a:t> </a:t>
                </a:r>
              </a:p>
            </p:txBody>
          </p:sp>
        </mc:Fallback>
      </mc:AlternateContent>
      <p:sp>
        <p:nvSpPr>
          <p:cNvPr id="4" name="Title 3"/>
          <p:cNvSpPr>
            <a:spLocks noGrp="1"/>
          </p:cNvSpPr>
          <p:nvPr>
            <p:ph type="title"/>
          </p:nvPr>
        </p:nvSpPr>
        <p:spPr>
          <a:xfrm>
            <a:off x="383931" y="290831"/>
            <a:ext cx="8376138" cy="400110"/>
          </a:xfrm>
        </p:spPr>
        <p:txBody>
          <a:bodyPr/>
          <a:lstStyle/>
          <a:p>
            <a:r>
              <a:rPr lang="nl-NL" dirty="0" smtClean="0"/>
              <a:t>Types of seismic waves</a:t>
            </a:r>
            <a:endParaRPr lang="en-US" dirty="0"/>
          </a:p>
        </p:txBody>
      </p:sp>
      <p:sp>
        <p:nvSpPr>
          <p:cNvPr id="5" name="Slide Number Placeholder 4"/>
          <p:cNvSpPr>
            <a:spLocks noGrp="1"/>
          </p:cNvSpPr>
          <p:nvPr>
            <p:ph type="sldNum" sz="quarter" idx="4"/>
          </p:nvPr>
        </p:nvSpPr>
        <p:spPr/>
        <p:txBody>
          <a:bodyPr/>
          <a:lstStyle/>
          <a:p>
            <a:pPr defTabSz="422041"/>
            <a:fld id="{7C7B4FCA-D758-EB48-BD46-5EEF226FD218}" type="slidenum">
              <a:rPr lang="en-US" smtClean="0"/>
              <a:pPr defTabSz="422041"/>
              <a:t>3</a:t>
            </a:fld>
            <a:endParaRPr lang="en-US" dirty="0"/>
          </a:p>
        </p:txBody>
      </p:sp>
      <p:sp>
        <p:nvSpPr>
          <p:cNvPr id="6" name="Footer Placeholder 5"/>
          <p:cNvSpPr>
            <a:spLocks noGrp="1"/>
          </p:cNvSpPr>
          <p:nvPr>
            <p:ph type="ftr" sz="quarter" idx="3"/>
          </p:nvPr>
        </p:nvSpPr>
        <p:spPr>
          <a:xfrm>
            <a:off x="949441" y="6436522"/>
            <a:ext cx="966611" cy="153888"/>
          </a:xfrm>
        </p:spPr>
        <p:txBody>
          <a:bodyPr/>
          <a:lstStyle/>
          <a:p>
            <a:pPr defTabSz="422041"/>
            <a:r>
              <a:rPr lang="en-US" dirty="0" smtClean="0"/>
              <a:t>skoley@nikhef.nl</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287080" y="2228540"/>
                <a:ext cx="8282762" cy="3670748"/>
              </a:xfrm>
              <a:prstGeom prst="rect">
                <a:avLst/>
              </a:prstGeom>
              <a:noFill/>
            </p:spPr>
            <p:txBody>
              <a:bodyPr wrap="square" lIns="0" tIns="0" rIns="0" bIns="0" rtlCol="0">
                <a:spAutoFit/>
              </a:bodyPr>
              <a:lstStyle/>
              <a:p>
                <a:pPr>
                  <a:spcBef>
                    <a:spcPts val="600"/>
                  </a:spcBef>
                  <a:buClr>
                    <a:schemeClr val="tx2"/>
                  </a:buClr>
                </a:pPr>
                <a:r>
                  <a:rPr lang="nl-NL" sz="1400" b="1" dirty="0" smtClean="0">
                    <a:solidFill>
                      <a:schemeClr val="accent1">
                        <a:lumMod val="40000"/>
                        <a:lumOff val="60000"/>
                      </a:schemeClr>
                    </a:solidFill>
                  </a:rPr>
                  <a:t>Seismic Waves</a:t>
                </a:r>
                <a:endParaRPr lang="en-US" sz="1400" b="1" dirty="0" smtClean="0">
                  <a:solidFill>
                    <a:schemeClr val="accent1">
                      <a:lumMod val="40000"/>
                      <a:lumOff val="60000"/>
                    </a:schemeClr>
                  </a:solidFill>
                </a:endParaRPr>
              </a:p>
              <a:p>
                <a:pPr marL="285750" indent="-285750">
                  <a:spcBef>
                    <a:spcPts val="600"/>
                  </a:spcBef>
                  <a:buClr>
                    <a:schemeClr val="tx2"/>
                  </a:buClr>
                  <a:buFont typeface="Arial" panose="020B0604020202020204" pitchFamily="34" charset="0"/>
                  <a:buChar char="•"/>
                </a:pPr>
                <a:r>
                  <a:rPr lang="nl-NL" sz="1400" dirty="0" smtClean="0"/>
                  <a:t>P waves</a:t>
                </a:r>
              </a:p>
              <a:p>
                <a:pPr marL="742950" lvl="1" indent="-285750">
                  <a:spcBef>
                    <a:spcPts val="600"/>
                  </a:spcBef>
                  <a:buClr>
                    <a:schemeClr val="tx2"/>
                  </a:buClr>
                  <a:buFont typeface="Arial" panose="020B0604020202020204" pitchFamily="34" charset="0"/>
                  <a:buChar char="•"/>
                </a:pPr>
                <a:r>
                  <a:rPr lang="nl-NL" sz="1400" dirty="0" smtClean="0"/>
                  <a:t>Longitudinal waves</a:t>
                </a:r>
              </a:p>
              <a:p>
                <a:pPr marL="742950" lvl="1" indent="-285750">
                  <a:spcBef>
                    <a:spcPts val="600"/>
                  </a:spcBef>
                  <a:buClr>
                    <a:schemeClr val="tx2"/>
                  </a:buClr>
                  <a:buFont typeface="Arial" panose="020B0604020202020204" pitchFamily="34" charset="0"/>
                  <a:buChar char="•"/>
                </a:pPr>
                <a:r>
                  <a:rPr lang="nl-NL" sz="1400" dirty="0" smtClean="0"/>
                  <a:t>Propagates the fastest in the medium with velocity = </a:t>
                </a:r>
                <a14:m>
                  <m:oMath xmlns:m="http://schemas.openxmlformats.org/officeDocument/2006/math">
                    <m:rad>
                      <m:radPr>
                        <m:degHide m:val="on"/>
                        <m:ctrlPr>
                          <a:rPr lang="nl-NL" sz="1400" b="0" i="1" smtClean="0">
                            <a:latin typeface="Cambria Math" charset="0"/>
                          </a:rPr>
                        </m:ctrlPr>
                      </m:radPr>
                      <m:deg/>
                      <m:e>
                        <m:r>
                          <a:rPr lang="nl-NL" sz="1400" b="0" i="1" smtClean="0">
                            <a:latin typeface="Cambria Math"/>
                          </a:rPr>
                          <m:t>(</m:t>
                        </m:r>
                        <m:r>
                          <a:rPr lang="nl-NL" sz="1400" b="0" i="1" smtClean="0">
                            <a:latin typeface="Cambria Math"/>
                          </a:rPr>
                          <m:t>𝜆</m:t>
                        </m:r>
                        <m:r>
                          <a:rPr lang="nl-NL" sz="1400" b="0" i="1" smtClean="0">
                            <a:latin typeface="Cambria Math"/>
                          </a:rPr>
                          <m:t>+</m:t>
                        </m:r>
                        <m:f>
                          <m:fPr>
                            <m:ctrlPr>
                              <a:rPr lang="nl-NL" sz="1400" b="0" i="1" smtClean="0">
                                <a:latin typeface="Cambria Math" charset="0"/>
                              </a:rPr>
                            </m:ctrlPr>
                          </m:fPr>
                          <m:num>
                            <m:r>
                              <a:rPr lang="nl-NL" sz="1400" b="0" i="1" smtClean="0">
                                <a:latin typeface="Cambria Math"/>
                              </a:rPr>
                              <m:t>4</m:t>
                            </m:r>
                          </m:num>
                          <m:den>
                            <m:r>
                              <a:rPr lang="nl-NL" sz="1400" b="0" i="1" smtClean="0">
                                <a:latin typeface="Cambria Math"/>
                              </a:rPr>
                              <m:t>3</m:t>
                            </m:r>
                          </m:den>
                        </m:f>
                        <m:r>
                          <a:rPr lang="nl-NL" sz="1400" b="0" i="1" smtClean="0">
                            <a:latin typeface="Cambria Math"/>
                          </a:rPr>
                          <m:t>𝜇</m:t>
                        </m:r>
                        <m:r>
                          <a:rPr lang="nl-NL" sz="1400" b="0" i="1" smtClean="0">
                            <a:latin typeface="Cambria Math"/>
                          </a:rPr>
                          <m:t>)/</m:t>
                        </m:r>
                        <m:r>
                          <a:rPr lang="nl-NL" sz="1400" b="0" i="1" smtClean="0">
                            <a:latin typeface="Cambria Math"/>
                          </a:rPr>
                          <m:t>𝜌</m:t>
                        </m:r>
                      </m:e>
                    </m:rad>
                  </m:oMath>
                </a14:m>
                <a:endParaRPr lang="nl-NL" sz="1400" dirty="0" smtClean="0"/>
              </a:p>
              <a:p>
                <a:pPr marL="285750" indent="-285750">
                  <a:spcBef>
                    <a:spcPts val="600"/>
                  </a:spcBef>
                  <a:buClr>
                    <a:schemeClr val="tx2"/>
                  </a:buClr>
                  <a:buFont typeface="Arial" panose="020B0604020202020204" pitchFamily="34" charset="0"/>
                  <a:buChar char="•"/>
                </a:pPr>
                <a:r>
                  <a:rPr lang="nl-NL" sz="1400" dirty="0" smtClean="0"/>
                  <a:t>S waves</a:t>
                </a:r>
              </a:p>
              <a:p>
                <a:pPr marL="742950" lvl="1" indent="-285750">
                  <a:spcBef>
                    <a:spcPts val="600"/>
                  </a:spcBef>
                  <a:buClr>
                    <a:schemeClr val="tx2"/>
                  </a:buClr>
                  <a:buFont typeface="Arial" panose="020B0604020202020204" pitchFamily="34" charset="0"/>
                  <a:buChar char="•"/>
                </a:pPr>
                <a:r>
                  <a:rPr lang="nl-NL" sz="1400" dirty="0" smtClean="0"/>
                  <a:t>Transverse waves or shear waves</a:t>
                </a:r>
              </a:p>
              <a:p>
                <a:pPr marL="742950" lvl="1" indent="-285750">
                  <a:spcBef>
                    <a:spcPts val="600"/>
                  </a:spcBef>
                  <a:buClr>
                    <a:schemeClr val="tx2"/>
                  </a:buClr>
                  <a:buFont typeface="Arial" panose="020B0604020202020204" pitchFamily="34" charset="0"/>
                  <a:buChar char="•"/>
                </a:pPr>
                <a:r>
                  <a:rPr lang="nl-NL" sz="1400" dirty="0" smtClean="0"/>
                  <a:t>Second fastest after P waves with velocity = </a:t>
                </a:r>
                <a14:m>
                  <m:oMath xmlns:m="http://schemas.openxmlformats.org/officeDocument/2006/math">
                    <m:r>
                      <a:rPr lang="nl-NL" sz="1400" b="0" i="1" smtClean="0">
                        <a:latin typeface="Cambria Math"/>
                      </a:rPr>
                      <m:t>√(</m:t>
                    </m:r>
                    <m:r>
                      <a:rPr lang="nl-NL" sz="1400" b="0" i="1" smtClean="0">
                        <a:latin typeface="Cambria Math"/>
                      </a:rPr>
                      <m:t>𝜇</m:t>
                    </m:r>
                    <m:r>
                      <a:rPr lang="nl-NL" sz="1400" b="0" i="1" smtClean="0">
                        <a:latin typeface="Cambria Math"/>
                      </a:rPr>
                      <m:t>/</m:t>
                    </m:r>
                    <m:r>
                      <a:rPr lang="nl-NL" sz="1400" b="0" i="1" smtClean="0">
                        <a:latin typeface="Cambria Math"/>
                      </a:rPr>
                      <m:t>𝜌</m:t>
                    </m:r>
                    <m:r>
                      <a:rPr lang="nl-NL" sz="1400" b="0" i="1" smtClean="0">
                        <a:latin typeface="Cambria Math"/>
                      </a:rPr>
                      <m:t>)</m:t>
                    </m:r>
                  </m:oMath>
                </a14:m>
                <a:r>
                  <a:rPr lang="nl-NL" sz="1400" dirty="0" smtClean="0"/>
                  <a:t>.</a:t>
                </a:r>
              </a:p>
              <a:p>
                <a:pPr marL="285750" indent="-285750">
                  <a:spcBef>
                    <a:spcPts val="600"/>
                  </a:spcBef>
                  <a:buClr>
                    <a:schemeClr val="tx2"/>
                  </a:buClr>
                  <a:buFont typeface="Arial" panose="020B0604020202020204" pitchFamily="34" charset="0"/>
                  <a:buChar char="•"/>
                </a:pPr>
                <a:r>
                  <a:rPr lang="nl-NL" sz="1400" dirty="0" smtClean="0"/>
                  <a:t>Surface waves</a:t>
                </a:r>
              </a:p>
              <a:p>
                <a:pPr marL="742950" lvl="1" indent="-285750">
                  <a:spcBef>
                    <a:spcPts val="600"/>
                  </a:spcBef>
                  <a:buClr>
                    <a:schemeClr val="tx2"/>
                  </a:buClr>
                  <a:buFont typeface="Arial" panose="020B0604020202020204" pitchFamily="34" charset="0"/>
                  <a:buChar char="•"/>
                </a:pPr>
                <a:r>
                  <a:rPr lang="nl-NL" sz="1400" dirty="0" smtClean="0"/>
                  <a:t>Waves propagating along the surface of the earth and are the slowest.</a:t>
                </a:r>
              </a:p>
              <a:p>
                <a:pPr marL="742950" lvl="1" indent="-285750">
                  <a:spcBef>
                    <a:spcPts val="600"/>
                  </a:spcBef>
                  <a:buClr>
                    <a:schemeClr val="tx2"/>
                  </a:buClr>
                  <a:buFont typeface="Arial" panose="020B0604020202020204" pitchFamily="34" charset="0"/>
                  <a:buChar char="•"/>
                </a:pPr>
                <a:r>
                  <a:rPr lang="nl-NL" sz="1400" dirty="0" smtClean="0"/>
                  <a:t>Types:</a:t>
                </a:r>
              </a:p>
              <a:p>
                <a:pPr marL="1200150" lvl="2" indent="-285750">
                  <a:spcBef>
                    <a:spcPts val="600"/>
                  </a:spcBef>
                  <a:buClr>
                    <a:schemeClr val="tx2"/>
                  </a:buClr>
                  <a:buFont typeface="Arial" panose="020B0604020202020204" pitchFamily="34" charset="0"/>
                  <a:buChar char="•"/>
                </a:pPr>
                <a:r>
                  <a:rPr lang="nl-NL" sz="1400" dirty="0" smtClean="0"/>
                  <a:t>Rayleigh waves</a:t>
                </a:r>
              </a:p>
              <a:p>
                <a:pPr marL="1200150" lvl="2" indent="-285750">
                  <a:spcBef>
                    <a:spcPts val="600"/>
                  </a:spcBef>
                  <a:buClr>
                    <a:schemeClr val="tx2"/>
                  </a:buClr>
                  <a:buFont typeface="Arial" panose="020B0604020202020204" pitchFamily="34" charset="0"/>
                  <a:buChar char="•"/>
                </a:pPr>
                <a:r>
                  <a:rPr lang="nl-NL" sz="1400" dirty="0" smtClean="0"/>
                  <a:t>Love waves</a:t>
                </a:r>
              </a:p>
            </p:txBody>
          </p:sp>
        </mc:Choice>
        <mc:Fallback xmlns="">
          <p:sp>
            <p:nvSpPr>
              <p:cNvPr id="9" name="TextBox 8"/>
              <p:cNvSpPr txBox="1">
                <a:spLocks noRot="1" noChangeAspect="1" noMove="1" noResize="1" noEditPoints="1" noAdjustHandles="1" noChangeArrowheads="1" noChangeShapeType="1" noTextEdit="1"/>
              </p:cNvSpPr>
              <p:nvPr/>
            </p:nvSpPr>
            <p:spPr>
              <a:xfrm>
                <a:off x="287080" y="2228540"/>
                <a:ext cx="8282762" cy="3670748"/>
              </a:xfrm>
              <a:prstGeom prst="rect">
                <a:avLst/>
              </a:prstGeom>
              <a:blipFill rotWithShape="1">
                <a:blip r:embed="rId3"/>
                <a:stretch>
                  <a:fillRect l="-1251" t="-1495" b="-19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446909" y="6460019"/>
                <a:ext cx="4778374" cy="169277"/>
              </a:xfrm>
              <a:prstGeom prst="rect">
                <a:avLst/>
              </a:prstGeom>
              <a:noFill/>
            </p:spPr>
            <p:txBody>
              <a:bodyPr wrap="square" lIns="0" tIns="0" rIns="0" bIns="0" rtlCol="0">
                <a:spAutoFit/>
              </a:bodyPr>
              <a:lstStyle/>
              <a:p>
                <a:pPr algn="ctr">
                  <a:spcBef>
                    <a:spcPts val="600"/>
                  </a:spcBef>
                  <a:buClr>
                    <a:schemeClr val="tx2"/>
                  </a:buClr>
                </a:pPr>
                <a:r>
                  <a:rPr lang="nl-NL" sz="1100" b="1" dirty="0" smtClean="0">
                    <a:solidFill>
                      <a:schemeClr val="accent1"/>
                    </a:solidFill>
                  </a:rPr>
                  <a:t>Figure 1. </a:t>
                </a:r>
                <a14:m>
                  <m:oMath xmlns:m="http://schemas.openxmlformats.org/officeDocument/2006/math">
                    <m:r>
                      <a:rPr lang="nl-NL" sz="1100" b="1" i="1" smtClean="0">
                        <a:solidFill>
                          <a:schemeClr val="accent1"/>
                        </a:solidFill>
                        <a:latin typeface="Cambria Math"/>
                      </a:rPr>
                      <m:t>𝑺𝒆𝒏𝒔𝒐𝒓</m:t>
                    </m:r>
                    <m:r>
                      <a:rPr lang="nl-NL" sz="1100" b="1" i="1" smtClean="0">
                        <a:solidFill>
                          <a:schemeClr val="accent1"/>
                        </a:solidFill>
                        <a:latin typeface="Cambria Math"/>
                      </a:rPr>
                      <m:t> </m:t>
                    </m:r>
                    <m:r>
                      <a:rPr lang="nl-NL" sz="1100" b="1" i="1" smtClean="0">
                        <a:solidFill>
                          <a:schemeClr val="accent1"/>
                        </a:solidFill>
                        <a:latin typeface="Cambria Math"/>
                      </a:rPr>
                      <m:t>𝑳𝒂𝒚𝒐𝒖𝒕</m:t>
                    </m:r>
                  </m:oMath>
                </a14:m>
                <a:endParaRPr lang="nl-NL" sz="1100" b="1" dirty="0" smtClean="0">
                  <a:solidFill>
                    <a:schemeClr val="accent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446909" y="6460019"/>
                <a:ext cx="4778374" cy="169277"/>
              </a:xfrm>
              <a:prstGeom prst="rect">
                <a:avLst/>
              </a:prstGeom>
              <a:blipFill rotWithShape="1">
                <a:blip r:embed="rId4"/>
                <a:stretch>
                  <a:fillRect t="-33333" b="-51852"/>
                </a:stretch>
              </a:blipFill>
            </p:spPr>
            <p:txBody>
              <a:bodyPr/>
              <a:lstStyle/>
              <a:p>
                <a:r>
                  <a:rPr lang="en-US">
                    <a:noFill/>
                  </a:rPr>
                  <a:t> </a:t>
                </a:r>
              </a:p>
            </p:txBody>
          </p:sp>
        </mc:Fallback>
      </mc:AlternateContent>
    </p:spTree>
    <p:extLst>
      <p:ext uri="{BB962C8B-B14F-4D97-AF65-F5344CB8AC3E}">
        <p14:creationId xmlns:p14="http://schemas.microsoft.com/office/powerpoint/2010/main" val="3073439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8211" y="817664"/>
            <a:ext cx="8173135" cy="1351377"/>
          </a:xfrm>
        </p:spPr>
        <p:txBody>
          <a:bodyPr/>
          <a:lstStyle/>
          <a:p>
            <a:r>
              <a:rPr lang="nl-NL" sz="1600" dirty="0" smtClean="0"/>
              <a:t>Seismic surface waves are particular solutions to wave equation, first discovered by Lord Rayleigh in 1885.</a:t>
            </a:r>
          </a:p>
          <a:p>
            <a:endParaRPr lang="en-US" sz="1600" dirty="0"/>
          </a:p>
        </p:txBody>
      </p:sp>
      <p:sp>
        <p:nvSpPr>
          <p:cNvPr id="4" name="Title 3"/>
          <p:cNvSpPr>
            <a:spLocks noGrp="1"/>
          </p:cNvSpPr>
          <p:nvPr>
            <p:ph type="title"/>
          </p:nvPr>
        </p:nvSpPr>
        <p:spPr>
          <a:xfrm>
            <a:off x="383931" y="290831"/>
            <a:ext cx="8376138" cy="400110"/>
          </a:xfrm>
        </p:spPr>
        <p:txBody>
          <a:bodyPr/>
          <a:lstStyle/>
          <a:p>
            <a:r>
              <a:rPr lang="nl-NL" dirty="0"/>
              <a:t>S</a:t>
            </a:r>
            <a:r>
              <a:rPr lang="nl-NL" dirty="0" smtClean="0"/>
              <a:t>eismic surface waves – Rayleigh waves</a:t>
            </a:r>
            <a:endParaRPr lang="en-US" dirty="0"/>
          </a:p>
        </p:txBody>
      </p:sp>
      <p:sp>
        <p:nvSpPr>
          <p:cNvPr id="5" name="Slide Number Placeholder 4"/>
          <p:cNvSpPr>
            <a:spLocks noGrp="1"/>
          </p:cNvSpPr>
          <p:nvPr>
            <p:ph type="sldNum" sz="quarter" idx="4"/>
          </p:nvPr>
        </p:nvSpPr>
        <p:spPr/>
        <p:txBody>
          <a:bodyPr/>
          <a:lstStyle/>
          <a:p>
            <a:pPr defTabSz="422041"/>
            <a:fld id="{7C7B4FCA-D758-EB48-BD46-5EEF226FD218}" type="slidenum">
              <a:rPr lang="en-US" smtClean="0"/>
              <a:pPr defTabSz="422041"/>
              <a:t>4</a:t>
            </a:fld>
            <a:endParaRPr lang="en-US" dirty="0"/>
          </a:p>
        </p:txBody>
      </p:sp>
      <p:sp>
        <p:nvSpPr>
          <p:cNvPr id="6" name="Footer Placeholder 5"/>
          <p:cNvSpPr>
            <a:spLocks noGrp="1"/>
          </p:cNvSpPr>
          <p:nvPr>
            <p:ph type="ftr" sz="quarter" idx="3"/>
          </p:nvPr>
        </p:nvSpPr>
        <p:spPr>
          <a:xfrm>
            <a:off x="949441" y="6436522"/>
            <a:ext cx="966611" cy="153888"/>
          </a:xfrm>
        </p:spPr>
        <p:txBody>
          <a:bodyPr/>
          <a:lstStyle/>
          <a:p>
            <a:pPr defTabSz="422041"/>
            <a:r>
              <a:rPr lang="en-US" dirty="0" smtClean="0"/>
              <a:t>skoley@nikhef.nl</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287080" y="1537395"/>
                <a:ext cx="8282762" cy="1092607"/>
              </a:xfrm>
              <a:prstGeom prst="rect">
                <a:avLst/>
              </a:prstGeom>
              <a:noFill/>
            </p:spPr>
            <p:txBody>
              <a:bodyPr wrap="square" lIns="0" tIns="0" rIns="0" bIns="0" rtlCol="0">
                <a:spAutoFit/>
              </a:bodyPr>
              <a:lstStyle/>
              <a:p>
                <a:pPr>
                  <a:spcBef>
                    <a:spcPts val="600"/>
                  </a:spcBef>
                  <a:buClr>
                    <a:schemeClr val="tx2"/>
                  </a:buClr>
                </a:pPr>
                <a:r>
                  <a:rPr lang="nl-NL" sz="1400" b="1" dirty="0" smtClean="0">
                    <a:solidFill>
                      <a:schemeClr val="accent1">
                        <a:lumMod val="40000"/>
                        <a:lumOff val="60000"/>
                      </a:schemeClr>
                    </a:solidFill>
                  </a:rPr>
                  <a:t>Generation of Rayleigh waves </a:t>
                </a:r>
                <a:endParaRPr lang="en-US" sz="1400" b="1" dirty="0" smtClean="0">
                  <a:solidFill>
                    <a:schemeClr val="accent1">
                      <a:lumMod val="40000"/>
                      <a:lumOff val="60000"/>
                    </a:schemeClr>
                  </a:solidFill>
                </a:endParaRPr>
              </a:p>
              <a:p>
                <a:pPr marL="285750" indent="-285750">
                  <a:spcBef>
                    <a:spcPts val="600"/>
                  </a:spcBef>
                  <a:buClr>
                    <a:schemeClr val="tx2"/>
                  </a:buClr>
                  <a:buFont typeface="Arial" panose="020B0604020202020204" pitchFamily="34" charset="0"/>
                  <a:buChar char="•"/>
                </a:pPr>
                <a:r>
                  <a:rPr lang="nl-NL" sz="1400" dirty="0" smtClean="0"/>
                  <a:t>Solutions of the elastic wave equation given the boundary conditions,</a:t>
                </a:r>
              </a:p>
              <a:p>
                <a:pPr marL="742950" lvl="1" indent="-285750">
                  <a:spcBef>
                    <a:spcPts val="600"/>
                  </a:spcBef>
                  <a:buClr>
                    <a:schemeClr val="tx2"/>
                  </a:buClr>
                  <a:buFont typeface="Arial" panose="020B0604020202020204" pitchFamily="34" charset="0"/>
                  <a:buChar char="•"/>
                </a:pPr>
                <a:r>
                  <a:rPr lang="nl-NL" sz="1400" dirty="0" smtClean="0"/>
                  <a:t>Normal and shear stress vanishes at the surface.</a:t>
                </a:r>
              </a:p>
              <a:p>
                <a:pPr marL="742950" lvl="1" indent="-285750">
                  <a:spcBef>
                    <a:spcPts val="600"/>
                  </a:spcBef>
                  <a:buClr>
                    <a:schemeClr val="tx2"/>
                  </a:buClr>
                  <a:buFont typeface="Arial" panose="020B0604020202020204" pitchFamily="34" charset="0"/>
                  <a:buChar char="•"/>
                </a:pPr>
                <a:r>
                  <a:rPr lang="nl-NL" sz="1400" dirty="0" smtClean="0"/>
                  <a:t>Amplitude </a:t>
                </a:r>
                <a14:m>
                  <m:oMath xmlns:m="http://schemas.openxmlformats.org/officeDocument/2006/math">
                    <m:r>
                      <a:rPr lang="nl-NL" sz="1400" i="1" smtClean="0">
                        <a:latin typeface="Cambria Math"/>
                        <a:ea typeface="Cambria Math"/>
                      </a:rPr>
                      <m:t>→</m:t>
                    </m:r>
                    <m:r>
                      <a:rPr lang="nl-NL" sz="1400" b="0" i="1" smtClean="0">
                        <a:latin typeface="Cambria Math"/>
                        <a:ea typeface="Cambria Math"/>
                      </a:rPr>
                      <m:t>0</m:t>
                    </m:r>
                  </m:oMath>
                </a14:m>
                <a:r>
                  <a:rPr lang="nl-NL" sz="1400" dirty="0" smtClean="0"/>
                  <a:t> at infinite depth.</a:t>
                </a:r>
              </a:p>
            </p:txBody>
          </p:sp>
        </mc:Choice>
        <mc:Fallback xmlns="">
          <p:sp>
            <p:nvSpPr>
              <p:cNvPr id="9" name="TextBox 8"/>
              <p:cNvSpPr txBox="1">
                <a:spLocks noRot="1" noChangeAspect="1" noMove="1" noResize="1" noEditPoints="1" noAdjustHandles="1" noChangeArrowheads="1" noChangeShapeType="1" noTextEdit="1"/>
              </p:cNvSpPr>
              <p:nvPr/>
            </p:nvSpPr>
            <p:spPr>
              <a:xfrm>
                <a:off x="287080" y="1537395"/>
                <a:ext cx="8282762" cy="1092607"/>
              </a:xfrm>
              <a:prstGeom prst="rect">
                <a:avLst/>
              </a:prstGeom>
              <a:blipFill rotWithShape="1">
                <a:blip r:embed="rId2"/>
                <a:stretch>
                  <a:fillRect l="-1251" t="-4469" b="-9497"/>
                </a:stretch>
              </a:blipFill>
            </p:spPr>
            <p:txBody>
              <a:bodyPr/>
              <a:lstStyle/>
              <a:p>
                <a:r>
                  <a:rPr lang="en-US">
                    <a:noFill/>
                  </a:rPr>
                  <a:t> </a:t>
                </a:r>
              </a:p>
            </p:txBody>
          </p:sp>
        </mc:Fallback>
      </mc:AlternateContent>
      <p:sp>
        <p:nvSpPr>
          <p:cNvPr id="10" name="TextBox 9"/>
          <p:cNvSpPr txBox="1"/>
          <p:nvPr/>
        </p:nvSpPr>
        <p:spPr>
          <a:xfrm>
            <a:off x="2216129" y="6165844"/>
            <a:ext cx="4778374" cy="338554"/>
          </a:xfrm>
          <a:prstGeom prst="rect">
            <a:avLst/>
          </a:prstGeom>
          <a:noFill/>
        </p:spPr>
        <p:txBody>
          <a:bodyPr wrap="square" lIns="0" tIns="0" rIns="0" bIns="0" rtlCol="0">
            <a:spAutoFit/>
          </a:bodyPr>
          <a:lstStyle/>
          <a:p>
            <a:pPr algn="ctr">
              <a:spcBef>
                <a:spcPts val="600"/>
              </a:spcBef>
              <a:buClr>
                <a:schemeClr val="tx2"/>
              </a:buClr>
            </a:pPr>
            <a:r>
              <a:rPr lang="nl-NL" sz="1100" b="1" dirty="0" smtClean="0">
                <a:solidFill>
                  <a:schemeClr val="accent1"/>
                </a:solidFill>
              </a:rPr>
              <a:t>Figure 2. Rayleigh wave propagation and the retrograde elliptical particle motion at the surface.</a:t>
            </a:r>
          </a:p>
        </p:txBody>
      </p:sp>
      <p:sp>
        <p:nvSpPr>
          <p:cNvPr id="8" name="TextBox 7"/>
          <p:cNvSpPr txBox="1"/>
          <p:nvPr/>
        </p:nvSpPr>
        <p:spPr>
          <a:xfrm>
            <a:off x="287080" y="2785032"/>
            <a:ext cx="8282762" cy="215444"/>
          </a:xfrm>
          <a:prstGeom prst="rect">
            <a:avLst/>
          </a:prstGeom>
          <a:noFill/>
        </p:spPr>
        <p:txBody>
          <a:bodyPr wrap="square" lIns="0" tIns="0" rIns="0" bIns="0" rtlCol="0">
            <a:spAutoFit/>
          </a:bodyPr>
          <a:lstStyle/>
          <a:p>
            <a:pPr>
              <a:spcBef>
                <a:spcPts val="600"/>
              </a:spcBef>
              <a:buClr>
                <a:schemeClr val="tx2"/>
              </a:buClr>
            </a:pPr>
            <a:r>
              <a:rPr lang="nl-NL" sz="1400" b="1" dirty="0" smtClean="0">
                <a:solidFill>
                  <a:schemeClr val="accent1">
                    <a:lumMod val="40000"/>
                    <a:lumOff val="60000"/>
                  </a:schemeClr>
                </a:solidFill>
              </a:rPr>
              <a:t>Ground motion during Rayleigh wave propagation</a:t>
            </a:r>
            <a:endParaRPr lang="en-US" sz="1400" b="1" dirty="0" smtClean="0">
              <a:solidFill>
                <a:schemeClr val="accent1">
                  <a:lumMod val="40000"/>
                  <a:lumOff val="60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256" y="3117434"/>
            <a:ext cx="5770537" cy="3048410"/>
          </a:xfrm>
          <a:prstGeom prst="rect">
            <a:avLst/>
          </a:prstGeom>
        </p:spPr>
      </p:pic>
    </p:spTree>
    <p:extLst>
      <p:ext uri="{BB962C8B-B14F-4D97-AF65-F5344CB8AC3E}">
        <p14:creationId xmlns:p14="http://schemas.microsoft.com/office/powerpoint/2010/main" val="135329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368211" y="817665"/>
                <a:ext cx="8173135" cy="638996"/>
              </a:xfrm>
            </p:spPr>
            <p:txBody>
              <a:bodyPr/>
              <a:lstStyle/>
              <a:p>
                <a:r>
                  <a:rPr lang="nl-NL" sz="1600" dirty="0" smtClean="0"/>
                  <a:t>Unlike P and S waves that attenuate by </a:t>
                </a:r>
                <a14:m>
                  <m:oMath xmlns:m="http://schemas.openxmlformats.org/officeDocument/2006/math">
                    <m:r>
                      <a:rPr lang="nl-NL" sz="1600" b="0" i="1" smtClean="0">
                        <a:latin typeface="Cambria Math"/>
                      </a:rPr>
                      <m:t>1/</m:t>
                    </m:r>
                    <m:sSup>
                      <m:sSupPr>
                        <m:ctrlPr>
                          <a:rPr lang="nl-NL" sz="1600" b="0" i="1" smtClean="0">
                            <a:latin typeface="Cambria Math" charset="0"/>
                          </a:rPr>
                        </m:ctrlPr>
                      </m:sSupPr>
                      <m:e>
                        <m:r>
                          <a:rPr lang="nl-NL" sz="1600" b="0" i="1" smtClean="0">
                            <a:latin typeface="Cambria Math"/>
                          </a:rPr>
                          <m:t>𝑟</m:t>
                        </m:r>
                      </m:e>
                      <m:sup>
                        <m:r>
                          <a:rPr lang="nl-NL" sz="1600" b="0" i="1" smtClean="0">
                            <a:latin typeface="Cambria Math"/>
                          </a:rPr>
                          <m:t>2</m:t>
                        </m:r>
                      </m:sup>
                    </m:sSup>
                  </m:oMath>
                </a14:m>
                <a:r>
                  <a:rPr lang="nl-NL" sz="1600" dirty="0" smtClean="0"/>
                  <a:t>, Surface waves decay </a:t>
                </a:r>
                <a:r>
                  <a:rPr lang="nl-NL" sz="1600" smtClean="0"/>
                  <a:t>as exponentially with depth and </a:t>
                </a:r>
                <a:r>
                  <a:rPr lang="nl-NL" sz="1600" dirty="0" smtClean="0"/>
                  <a:t>are strongest signals in a seismogram.</a:t>
                </a:r>
              </a:p>
              <a:p>
                <a:endParaRPr lang="en-US" sz="1600" dirty="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368211" y="817665"/>
                <a:ext cx="8173135" cy="638996"/>
              </a:xfrm>
              <a:blipFill rotWithShape="1">
                <a:blip r:embed="rId2"/>
                <a:stretch>
                  <a:fillRect l="-1491" t="-9524"/>
                </a:stretch>
              </a:blipFill>
            </p:spPr>
            <p:txBody>
              <a:bodyPr/>
              <a:lstStyle/>
              <a:p>
                <a:r>
                  <a:rPr lang="en-US">
                    <a:noFill/>
                  </a:rPr>
                  <a:t> </a:t>
                </a:r>
              </a:p>
            </p:txBody>
          </p:sp>
        </mc:Fallback>
      </mc:AlternateContent>
      <p:sp>
        <p:nvSpPr>
          <p:cNvPr id="4" name="Title 3"/>
          <p:cNvSpPr>
            <a:spLocks noGrp="1"/>
          </p:cNvSpPr>
          <p:nvPr>
            <p:ph type="title"/>
          </p:nvPr>
        </p:nvSpPr>
        <p:spPr>
          <a:xfrm>
            <a:off x="383931" y="290831"/>
            <a:ext cx="8376138" cy="400110"/>
          </a:xfrm>
        </p:spPr>
        <p:txBody>
          <a:bodyPr/>
          <a:lstStyle/>
          <a:p>
            <a:r>
              <a:rPr lang="nl-NL" dirty="0" smtClean="0"/>
              <a:t>Why are Rayleigh waves important ?</a:t>
            </a:r>
            <a:endParaRPr lang="en-US" dirty="0"/>
          </a:p>
        </p:txBody>
      </p:sp>
      <p:sp>
        <p:nvSpPr>
          <p:cNvPr id="5" name="Slide Number Placeholder 4"/>
          <p:cNvSpPr>
            <a:spLocks noGrp="1"/>
          </p:cNvSpPr>
          <p:nvPr>
            <p:ph type="sldNum" sz="quarter" idx="4"/>
          </p:nvPr>
        </p:nvSpPr>
        <p:spPr/>
        <p:txBody>
          <a:bodyPr/>
          <a:lstStyle/>
          <a:p>
            <a:pPr defTabSz="422041"/>
            <a:fld id="{7C7B4FCA-D758-EB48-BD46-5EEF226FD218}" type="slidenum">
              <a:rPr lang="en-US" smtClean="0"/>
              <a:pPr defTabSz="422041"/>
              <a:t>5</a:t>
            </a:fld>
            <a:endParaRPr lang="en-US" dirty="0"/>
          </a:p>
        </p:txBody>
      </p:sp>
      <p:sp>
        <p:nvSpPr>
          <p:cNvPr id="6" name="Footer Placeholder 5"/>
          <p:cNvSpPr>
            <a:spLocks noGrp="1"/>
          </p:cNvSpPr>
          <p:nvPr>
            <p:ph type="ftr" sz="quarter" idx="3"/>
          </p:nvPr>
        </p:nvSpPr>
        <p:spPr>
          <a:xfrm>
            <a:off x="949441" y="6436522"/>
            <a:ext cx="966611" cy="153888"/>
          </a:xfrm>
        </p:spPr>
        <p:txBody>
          <a:bodyPr/>
          <a:lstStyle/>
          <a:p>
            <a:pPr defTabSz="422041"/>
            <a:r>
              <a:rPr lang="en-US" dirty="0" smtClean="0"/>
              <a:t>skoley@nikhef.nl</a:t>
            </a:r>
            <a:endParaRPr lang="en-US" dirty="0"/>
          </a:p>
        </p:txBody>
      </p:sp>
      <p:sp>
        <p:nvSpPr>
          <p:cNvPr id="9" name="TextBox 8"/>
          <p:cNvSpPr txBox="1"/>
          <p:nvPr/>
        </p:nvSpPr>
        <p:spPr>
          <a:xfrm>
            <a:off x="287080" y="1537395"/>
            <a:ext cx="8282762" cy="1015663"/>
          </a:xfrm>
          <a:prstGeom prst="rect">
            <a:avLst/>
          </a:prstGeom>
          <a:noFill/>
        </p:spPr>
        <p:txBody>
          <a:bodyPr wrap="square" lIns="0" tIns="0" rIns="0" bIns="0" rtlCol="0">
            <a:spAutoFit/>
          </a:bodyPr>
          <a:lstStyle/>
          <a:p>
            <a:pPr>
              <a:spcBef>
                <a:spcPts val="600"/>
              </a:spcBef>
              <a:buClr>
                <a:schemeClr val="tx2"/>
              </a:buClr>
            </a:pPr>
            <a:r>
              <a:rPr lang="nl-NL" sz="1400" b="1" dirty="0" smtClean="0">
                <a:solidFill>
                  <a:schemeClr val="accent1">
                    <a:lumMod val="40000"/>
                    <a:lumOff val="60000"/>
                  </a:schemeClr>
                </a:solidFill>
              </a:rPr>
              <a:t>Typical imaging techniques</a:t>
            </a:r>
          </a:p>
          <a:p>
            <a:pPr marL="285750" indent="-285750">
              <a:spcBef>
                <a:spcPts val="600"/>
              </a:spcBef>
              <a:buClr>
                <a:schemeClr val="tx2"/>
              </a:buClr>
              <a:buFont typeface="Arial" panose="020B0604020202020204" pitchFamily="34" charset="0"/>
              <a:buChar char="•"/>
            </a:pPr>
            <a:r>
              <a:rPr lang="nl-NL" sz="1400" dirty="0" smtClean="0"/>
              <a:t>Use a dynamite or a vibroseis to activate the subsurface, and then receive the direct and the reflected signals on a set of receivers.</a:t>
            </a:r>
          </a:p>
          <a:p>
            <a:pPr marL="285750" indent="-285750">
              <a:spcBef>
                <a:spcPts val="600"/>
              </a:spcBef>
              <a:buClr>
                <a:schemeClr val="tx2"/>
              </a:buClr>
              <a:buFont typeface="Arial" panose="020B0604020202020204" pitchFamily="34" charset="0"/>
              <a:buChar char="•"/>
            </a:pPr>
            <a:r>
              <a:rPr lang="nl-NL" sz="1400" dirty="0" smtClean="0"/>
              <a:t>These signals, which are response of the earth can be analyzed to image the subsurface.</a:t>
            </a:r>
          </a:p>
        </p:txBody>
      </p:sp>
      <p:sp>
        <p:nvSpPr>
          <p:cNvPr id="11" name="TextBox 10"/>
          <p:cNvSpPr txBox="1"/>
          <p:nvPr/>
        </p:nvSpPr>
        <p:spPr>
          <a:xfrm>
            <a:off x="287080" y="3050763"/>
            <a:ext cx="8282762" cy="1015663"/>
          </a:xfrm>
          <a:prstGeom prst="rect">
            <a:avLst/>
          </a:prstGeom>
          <a:noFill/>
        </p:spPr>
        <p:txBody>
          <a:bodyPr wrap="square" lIns="0" tIns="0" rIns="0" bIns="0" rtlCol="0">
            <a:spAutoFit/>
          </a:bodyPr>
          <a:lstStyle/>
          <a:p>
            <a:pPr>
              <a:spcBef>
                <a:spcPts val="600"/>
              </a:spcBef>
              <a:buClr>
                <a:schemeClr val="tx2"/>
              </a:buClr>
            </a:pPr>
            <a:r>
              <a:rPr lang="nl-NL" sz="1400" b="1" dirty="0" smtClean="0">
                <a:solidFill>
                  <a:schemeClr val="accent1">
                    <a:lumMod val="40000"/>
                    <a:lumOff val="60000"/>
                  </a:schemeClr>
                </a:solidFill>
              </a:rPr>
              <a:t>What we propose.......</a:t>
            </a:r>
          </a:p>
          <a:p>
            <a:pPr marL="285750" indent="-285750">
              <a:spcBef>
                <a:spcPts val="600"/>
              </a:spcBef>
              <a:buClr>
                <a:schemeClr val="tx2"/>
              </a:buClr>
              <a:buFont typeface="Arial" panose="020B0604020202020204" pitchFamily="34" charset="0"/>
              <a:buChar char="•"/>
            </a:pPr>
            <a:r>
              <a:rPr lang="nl-NL" sz="1400" dirty="0" smtClean="0"/>
              <a:t>Use seismic sources like that of a car passing by or other seismic signals that are treated as noise for imaging the subsurface.</a:t>
            </a:r>
          </a:p>
          <a:p>
            <a:pPr marL="285750" indent="-285750">
              <a:spcBef>
                <a:spcPts val="600"/>
              </a:spcBef>
              <a:buClr>
                <a:schemeClr val="tx2"/>
              </a:buClr>
              <a:buFont typeface="Arial" panose="020B0604020202020204" pitchFamily="34" charset="0"/>
              <a:buChar char="•"/>
            </a:pPr>
            <a:r>
              <a:rPr lang="nl-NL" sz="1400" dirty="0" smtClean="0"/>
              <a:t>Also referred to as Passive seismic imaging.</a:t>
            </a:r>
          </a:p>
        </p:txBody>
      </p:sp>
      <p:sp>
        <p:nvSpPr>
          <p:cNvPr id="12" name="TextBox 11"/>
          <p:cNvSpPr txBox="1"/>
          <p:nvPr/>
        </p:nvSpPr>
        <p:spPr>
          <a:xfrm>
            <a:off x="297713" y="4564118"/>
            <a:ext cx="8282762" cy="1815882"/>
          </a:xfrm>
          <a:prstGeom prst="rect">
            <a:avLst/>
          </a:prstGeom>
          <a:noFill/>
        </p:spPr>
        <p:txBody>
          <a:bodyPr wrap="square" lIns="0" tIns="0" rIns="0" bIns="0" rtlCol="0">
            <a:spAutoFit/>
          </a:bodyPr>
          <a:lstStyle/>
          <a:p>
            <a:pPr>
              <a:spcBef>
                <a:spcPts val="600"/>
              </a:spcBef>
              <a:buClr>
                <a:schemeClr val="tx2"/>
              </a:buClr>
            </a:pPr>
            <a:r>
              <a:rPr lang="nl-NL" sz="1400" b="1" dirty="0" smtClean="0">
                <a:solidFill>
                  <a:schemeClr val="accent1">
                    <a:lumMod val="40000"/>
                    <a:lumOff val="60000"/>
                  </a:schemeClr>
                </a:solidFill>
              </a:rPr>
              <a:t>How are Rayleigh waves useful ?</a:t>
            </a:r>
          </a:p>
          <a:p>
            <a:pPr marL="285750" indent="-285750">
              <a:spcBef>
                <a:spcPts val="600"/>
              </a:spcBef>
              <a:buClr>
                <a:schemeClr val="tx2"/>
              </a:buClr>
              <a:buFont typeface="Arial" panose="020B0604020202020204" pitchFamily="34" charset="0"/>
              <a:buChar char="•"/>
            </a:pPr>
            <a:r>
              <a:rPr lang="nl-NL" sz="1400" dirty="0" smtClean="0"/>
              <a:t>The phase and the group velocity of Rayleigh waves are implicit functions of subsurface properties like,</a:t>
            </a:r>
          </a:p>
          <a:p>
            <a:pPr marL="742950" lvl="1" indent="-285750">
              <a:spcBef>
                <a:spcPts val="600"/>
              </a:spcBef>
              <a:buClr>
                <a:schemeClr val="tx2"/>
              </a:buClr>
              <a:buFont typeface="Arial" panose="020B0604020202020204" pitchFamily="34" charset="0"/>
              <a:buChar char="•"/>
            </a:pPr>
            <a:r>
              <a:rPr lang="nl-NL" sz="1400" dirty="0" smtClean="0"/>
              <a:t>Shear wave velocity</a:t>
            </a:r>
          </a:p>
          <a:p>
            <a:pPr marL="742950" lvl="1" indent="-285750">
              <a:spcBef>
                <a:spcPts val="600"/>
              </a:spcBef>
              <a:buClr>
                <a:schemeClr val="tx2"/>
              </a:buClr>
              <a:buFont typeface="Arial" panose="020B0604020202020204" pitchFamily="34" charset="0"/>
              <a:buChar char="•"/>
            </a:pPr>
            <a:r>
              <a:rPr lang="nl-NL" sz="1400" dirty="0" smtClean="0"/>
              <a:t>Depth of layers and there interfaces</a:t>
            </a:r>
            <a:endParaRPr lang="nl-NL" sz="1400" dirty="0"/>
          </a:p>
          <a:p>
            <a:pPr marL="285750" indent="-285750">
              <a:spcBef>
                <a:spcPts val="600"/>
              </a:spcBef>
              <a:buClr>
                <a:schemeClr val="tx2"/>
              </a:buClr>
              <a:buFont typeface="Arial" panose="020B0604020202020204" pitchFamily="34" charset="0"/>
              <a:buChar char="•"/>
            </a:pPr>
            <a:r>
              <a:rPr lang="nl-NL" sz="1400" dirty="0" smtClean="0"/>
              <a:t>Hence computing the phase velocity dispersion of the Rayleigh waves can give us a shear wave velocity model for the region</a:t>
            </a:r>
          </a:p>
        </p:txBody>
      </p:sp>
    </p:spTree>
    <p:extLst>
      <p:ext uri="{BB962C8B-B14F-4D97-AF65-F5344CB8AC3E}">
        <p14:creationId xmlns:p14="http://schemas.microsoft.com/office/powerpoint/2010/main" val="1162148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8211" y="817664"/>
            <a:ext cx="8173135" cy="575201"/>
          </a:xfrm>
        </p:spPr>
        <p:txBody>
          <a:bodyPr/>
          <a:lstStyle/>
          <a:p>
            <a:r>
              <a:rPr lang="nl-NL" sz="1600" dirty="0" smtClean="0"/>
              <a:t>Given a shear wave velocity depth model, we compute the partial derivatives of the Rayleigh wave phase velocity with respect to the shear wave velocity at given depths.</a:t>
            </a:r>
            <a:endParaRPr lang="en-US" sz="1600" dirty="0"/>
          </a:p>
        </p:txBody>
      </p:sp>
      <mc:AlternateContent xmlns:mc="http://schemas.openxmlformats.org/markup-compatibility/2006" xmlns:a14="http://schemas.microsoft.com/office/drawing/2010/main">
        <mc:Choice Requires="a14">
          <p:sp>
            <p:nvSpPr>
              <p:cNvPr id="4" name="Title 3"/>
              <p:cNvSpPr>
                <a:spLocks noGrp="1"/>
              </p:cNvSpPr>
              <p:nvPr>
                <p:ph type="title"/>
              </p:nvPr>
            </p:nvSpPr>
            <p:spPr>
              <a:xfrm>
                <a:off x="383931" y="290831"/>
                <a:ext cx="8376138" cy="400110"/>
              </a:xfrm>
            </p:spPr>
            <p:txBody>
              <a:bodyPr/>
              <a:lstStyle/>
              <a:p>
                <a:r>
                  <a:rPr lang="nl-NL" dirty="0" smtClean="0"/>
                  <a:t>An Example of </a:t>
                </a:r>
                <a14:m>
                  <m:oMath xmlns:m="http://schemas.openxmlformats.org/officeDocument/2006/math">
                    <m:r>
                      <a:rPr lang="nl-NL" b="0" i="1" smtClean="0">
                        <a:latin typeface="Cambria Math"/>
                      </a:rPr>
                      <m:t>𝜕</m:t>
                    </m:r>
                    <m:sSub>
                      <m:sSubPr>
                        <m:ctrlPr>
                          <a:rPr lang="nl-NL" b="0" i="1" smtClean="0">
                            <a:latin typeface="Cambria Math" charset="0"/>
                          </a:rPr>
                        </m:ctrlPr>
                      </m:sSubPr>
                      <m:e>
                        <m:r>
                          <a:rPr lang="nl-NL" b="0" i="1" smtClean="0">
                            <a:latin typeface="Cambria Math"/>
                          </a:rPr>
                          <m:t>𝐶</m:t>
                        </m:r>
                      </m:e>
                      <m:sub>
                        <m:r>
                          <a:rPr lang="nl-NL" b="0" i="1" smtClean="0">
                            <a:latin typeface="Cambria Math"/>
                          </a:rPr>
                          <m:t>𝑅</m:t>
                        </m:r>
                      </m:sub>
                    </m:sSub>
                    <m:r>
                      <a:rPr lang="nl-NL" b="0" i="1" smtClean="0">
                        <a:latin typeface="Cambria Math"/>
                      </a:rPr>
                      <m:t>/</m:t>
                    </m:r>
                    <m:r>
                      <a:rPr lang="nl-NL" b="0" i="1" smtClean="0">
                        <a:latin typeface="Cambria Math"/>
                      </a:rPr>
                      <m:t>𝜕</m:t>
                    </m:r>
                    <m:sSub>
                      <m:sSubPr>
                        <m:ctrlPr>
                          <a:rPr lang="nl-NL" b="0" i="1" smtClean="0">
                            <a:latin typeface="Cambria Math" charset="0"/>
                          </a:rPr>
                        </m:ctrlPr>
                      </m:sSubPr>
                      <m:e>
                        <m:r>
                          <a:rPr lang="nl-NL" b="0" i="1" smtClean="0">
                            <a:latin typeface="Cambria Math"/>
                          </a:rPr>
                          <m:t>𝑉</m:t>
                        </m:r>
                      </m:e>
                      <m:sub>
                        <m:r>
                          <a:rPr lang="nl-NL" b="0" i="1" smtClean="0">
                            <a:latin typeface="Cambria Math"/>
                          </a:rPr>
                          <m:t>𝑠</m:t>
                        </m:r>
                      </m:sub>
                    </m:sSub>
                  </m:oMath>
                </a14:m>
                <a:endParaRPr lang="en-US"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383931" y="290831"/>
                <a:ext cx="8376138" cy="400110"/>
              </a:xfrm>
              <a:blipFill rotWithShape="1">
                <a:blip r:embed="rId2"/>
                <a:stretch>
                  <a:fillRect l="-2402" t="-24615" b="-50769"/>
                </a:stretch>
              </a:blipFill>
            </p:spPr>
            <p:txBody>
              <a:bodyPr/>
              <a:lstStyle/>
              <a:p>
                <a:r>
                  <a:rPr lang="en-US">
                    <a:noFill/>
                  </a:rPr>
                  <a:t> </a:t>
                </a:r>
              </a:p>
            </p:txBody>
          </p:sp>
        </mc:Fallback>
      </mc:AlternateContent>
      <p:sp>
        <p:nvSpPr>
          <p:cNvPr id="5" name="Slide Number Placeholder 4"/>
          <p:cNvSpPr>
            <a:spLocks noGrp="1"/>
          </p:cNvSpPr>
          <p:nvPr>
            <p:ph type="sldNum" sz="quarter" idx="4"/>
          </p:nvPr>
        </p:nvSpPr>
        <p:spPr/>
        <p:txBody>
          <a:bodyPr/>
          <a:lstStyle/>
          <a:p>
            <a:pPr defTabSz="422041"/>
            <a:fld id="{7C7B4FCA-D758-EB48-BD46-5EEF226FD218}" type="slidenum">
              <a:rPr lang="en-US" smtClean="0"/>
              <a:pPr defTabSz="422041"/>
              <a:t>6</a:t>
            </a:fld>
            <a:endParaRPr lang="en-US" dirty="0"/>
          </a:p>
        </p:txBody>
      </p:sp>
      <p:sp>
        <p:nvSpPr>
          <p:cNvPr id="6" name="Footer Placeholder 5"/>
          <p:cNvSpPr>
            <a:spLocks noGrp="1"/>
          </p:cNvSpPr>
          <p:nvPr>
            <p:ph type="ftr" sz="quarter" idx="3"/>
          </p:nvPr>
        </p:nvSpPr>
        <p:spPr>
          <a:xfrm>
            <a:off x="949441" y="6436522"/>
            <a:ext cx="966611" cy="153888"/>
          </a:xfrm>
        </p:spPr>
        <p:txBody>
          <a:bodyPr/>
          <a:lstStyle/>
          <a:p>
            <a:pPr defTabSz="422041"/>
            <a:r>
              <a:rPr lang="en-US" dirty="0" smtClean="0"/>
              <a:t>skoley@nikhef.nl</a:t>
            </a:r>
            <a:endParaRPr lang="en-US" dirty="0"/>
          </a:p>
        </p:txBody>
      </p:sp>
      <p:sp>
        <p:nvSpPr>
          <p:cNvPr id="9" name="TextBox 8"/>
          <p:cNvSpPr txBox="1"/>
          <p:nvPr/>
        </p:nvSpPr>
        <p:spPr>
          <a:xfrm>
            <a:off x="404038" y="1657538"/>
            <a:ext cx="5029200" cy="1477328"/>
          </a:xfrm>
          <a:prstGeom prst="rect">
            <a:avLst/>
          </a:prstGeom>
          <a:noFill/>
        </p:spPr>
        <p:txBody>
          <a:bodyPr wrap="square" lIns="0" tIns="0" rIns="0" bIns="0" rtlCol="0">
            <a:spAutoFit/>
          </a:bodyPr>
          <a:lstStyle/>
          <a:p>
            <a:pPr>
              <a:spcBef>
                <a:spcPts val="600"/>
              </a:spcBef>
              <a:buClr>
                <a:schemeClr val="tx2"/>
              </a:buClr>
            </a:pPr>
            <a:r>
              <a:rPr lang="en-US" sz="1600" b="1" dirty="0" smtClean="0">
                <a:solidFill>
                  <a:schemeClr val="accent1">
                    <a:lumMod val="40000"/>
                    <a:lumOff val="60000"/>
                  </a:schemeClr>
                </a:solidFill>
              </a:rPr>
              <a:t>Estimated derivatives behavior</a:t>
            </a:r>
          </a:p>
          <a:p>
            <a:pPr marL="285750" indent="-285750">
              <a:spcBef>
                <a:spcPts val="600"/>
              </a:spcBef>
              <a:buClr>
                <a:schemeClr val="tx2"/>
              </a:buClr>
              <a:buFont typeface="Arial" panose="020B0604020202020204" pitchFamily="34" charset="0"/>
              <a:buChar char="•"/>
            </a:pPr>
            <a:r>
              <a:rPr lang="en-US" sz="1400" dirty="0" smtClean="0"/>
              <a:t>Clearly the shallower structures are sensitive to high frequency data, whereas the deeper structures are sensitive to low frequencies as low as 1.5-2.0 Hz.</a:t>
            </a:r>
          </a:p>
          <a:p>
            <a:pPr marL="285750" indent="-285750">
              <a:spcBef>
                <a:spcPts val="600"/>
              </a:spcBef>
              <a:buClr>
                <a:schemeClr val="tx2"/>
              </a:buClr>
              <a:buFont typeface="Arial" panose="020B0604020202020204" pitchFamily="34" charset="0"/>
              <a:buChar char="•"/>
            </a:pPr>
            <a:r>
              <a:rPr lang="en-US" sz="1400" dirty="0" smtClean="0"/>
              <a:t>It is worth noting that the magnitude of the derivatives are also higher, implying more dependency.</a:t>
            </a:r>
          </a:p>
        </p:txBody>
      </p:sp>
      <mc:AlternateContent xmlns:mc="http://schemas.openxmlformats.org/markup-compatibility/2006" xmlns:a14="http://schemas.microsoft.com/office/drawing/2010/main">
        <mc:Choice Requires="a14">
          <p:sp>
            <p:nvSpPr>
              <p:cNvPr id="10" name="TextBox 9"/>
              <p:cNvSpPr txBox="1"/>
              <p:nvPr/>
            </p:nvSpPr>
            <p:spPr>
              <a:xfrm>
                <a:off x="2162914" y="6257580"/>
                <a:ext cx="4778374" cy="338554"/>
              </a:xfrm>
              <a:prstGeom prst="rect">
                <a:avLst/>
              </a:prstGeom>
              <a:noFill/>
            </p:spPr>
            <p:txBody>
              <a:bodyPr wrap="square" lIns="0" tIns="0" rIns="0" bIns="0" rtlCol="0">
                <a:spAutoFit/>
              </a:bodyPr>
              <a:lstStyle/>
              <a:p>
                <a:pPr>
                  <a:spcBef>
                    <a:spcPts val="600"/>
                  </a:spcBef>
                  <a:buClr>
                    <a:schemeClr val="tx2"/>
                  </a:buClr>
                </a:pPr>
                <a:r>
                  <a:rPr lang="nl-NL" sz="1100" b="1" dirty="0" smtClean="0">
                    <a:solidFill>
                      <a:schemeClr val="accent1"/>
                    </a:solidFill>
                  </a:rPr>
                  <a:t>Figure 3. Partial derivative </a:t>
                </a:r>
                <a14:m>
                  <m:oMath xmlns:m="http://schemas.openxmlformats.org/officeDocument/2006/math">
                    <m:r>
                      <a:rPr lang="nl-NL" sz="1100" b="1" i="1" smtClean="0">
                        <a:solidFill>
                          <a:schemeClr val="accent1"/>
                        </a:solidFill>
                        <a:latin typeface="Cambria Math"/>
                      </a:rPr>
                      <m:t>𝝏</m:t>
                    </m:r>
                    <m:sSub>
                      <m:sSubPr>
                        <m:ctrlPr>
                          <a:rPr lang="nl-NL" sz="1100" b="1" i="1" smtClean="0">
                            <a:solidFill>
                              <a:schemeClr val="accent1"/>
                            </a:solidFill>
                            <a:latin typeface="Cambria Math" charset="0"/>
                          </a:rPr>
                        </m:ctrlPr>
                      </m:sSubPr>
                      <m:e>
                        <m:r>
                          <a:rPr lang="nl-NL" sz="1100" b="1" i="1" smtClean="0">
                            <a:solidFill>
                              <a:schemeClr val="accent1"/>
                            </a:solidFill>
                            <a:latin typeface="Cambria Math"/>
                          </a:rPr>
                          <m:t>𝒄</m:t>
                        </m:r>
                      </m:e>
                      <m:sub>
                        <m:r>
                          <a:rPr lang="nl-NL" sz="1100" b="1" i="1" smtClean="0">
                            <a:solidFill>
                              <a:schemeClr val="accent1"/>
                            </a:solidFill>
                            <a:latin typeface="Cambria Math"/>
                          </a:rPr>
                          <m:t>𝑹</m:t>
                        </m:r>
                      </m:sub>
                    </m:sSub>
                    <m:r>
                      <a:rPr lang="nl-NL" sz="1100" b="1" i="1" smtClean="0">
                        <a:solidFill>
                          <a:schemeClr val="accent1"/>
                        </a:solidFill>
                        <a:latin typeface="Cambria Math"/>
                      </a:rPr>
                      <m:t>/</m:t>
                    </m:r>
                    <m:r>
                      <a:rPr lang="nl-NL" sz="1100" b="1" i="1" smtClean="0">
                        <a:solidFill>
                          <a:schemeClr val="accent1"/>
                        </a:solidFill>
                        <a:latin typeface="Cambria Math"/>
                      </a:rPr>
                      <m:t>𝝏</m:t>
                    </m:r>
                    <m:sSub>
                      <m:sSubPr>
                        <m:ctrlPr>
                          <a:rPr lang="nl-NL" sz="1100" b="1" i="1" smtClean="0">
                            <a:solidFill>
                              <a:schemeClr val="accent1"/>
                            </a:solidFill>
                            <a:latin typeface="Cambria Math" charset="0"/>
                          </a:rPr>
                        </m:ctrlPr>
                      </m:sSubPr>
                      <m:e>
                        <m:r>
                          <a:rPr lang="nl-NL" sz="1100" b="1" i="1" smtClean="0">
                            <a:solidFill>
                              <a:schemeClr val="accent1"/>
                            </a:solidFill>
                            <a:latin typeface="Cambria Math"/>
                          </a:rPr>
                          <m:t>𝑽</m:t>
                        </m:r>
                      </m:e>
                      <m:sub>
                        <m:r>
                          <a:rPr lang="nl-NL" sz="1100" b="1" i="1" smtClean="0">
                            <a:solidFill>
                              <a:schemeClr val="accent1"/>
                            </a:solidFill>
                            <a:latin typeface="Cambria Math"/>
                          </a:rPr>
                          <m:t>𝒔</m:t>
                        </m:r>
                      </m:sub>
                    </m:sSub>
                  </m:oMath>
                </a14:m>
                <a:r>
                  <a:rPr lang="nl-NL" sz="1100" b="1" dirty="0" smtClean="0">
                    <a:solidFill>
                      <a:schemeClr val="accent1"/>
                    </a:solidFill>
                  </a:rPr>
                  <a:t> evaluated at depths of 10, 20, 40, 80, 160, 250, 300 and 350 m respectively.</a:t>
                </a:r>
              </a:p>
            </p:txBody>
          </p:sp>
        </mc:Choice>
        <mc:Fallback xmlns="">
          <p:sp>
            <p:nvSpPr>
              <p:cNvPr id="10" name="TextBox 9"/>
              <p:cNvSpPr txBox="1">
                <a:spLocks noRot="1" noChangeAspect="1" noMove="1" noResize="1" noEditPoints="1" noAdjustHandles="1" noChangeArrowheads="1" noChangeShapeType="1" noTextEdit="1"/>
              </p:cNvSpPr>
              <p:nvPr/>
            </p:nvSpPr>
            <p:spPr>
              <a:xfrm>
                <a:off x="2162914" y="6257580"/>
                <a:ext cx="4778374" cy="338554"/>
              </a:xfrm>
              <a:prstGeom prst="rect">
                <a:avLst/>
              </a:prstGeom>
              <a:blipFill rotWithShape="1">
                <a:blip r:embed="rId4"/>
                <a:stretch>
                  <a:fillRect l="-1913" t="-16364" r="-1786" b="-25455"/>
                </a:stretch>
              </a:blipFill>
            </p:spPr>
            <p:txBody>
              <a:bodyPr/>
              <a:lstStyle/>
              <a:p>
                <a:r>
                  <a:rPr lang="nl-NL">
                    <a:noFill/>
                  </a:rPr>
                  <a:t> </a:t>
                </a:r>
              </a:p>
            </p:txBody>
          </p:sp>
        </mc:Fallback>
      </mc:AlternateContent>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7874" r="7874"/>
          <a:stretch/>
        </p:blipFill>
        <p:spPr>
          <a:xfrm>
            <a:off x="106326" y="3444949"/>
            <a:ext cx="6226392" cy="2536883"/>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7874" r="62677"/>
          <a:stretch/>
        </p:blipFill>
        <p:spPr>
          <a:xfrm>
            <a:off x="6226396" y="1368204"/>
            <a:ext cx="2800645" cy="3850223"/>
          </a:xfrm>
          <a:prstGeom prst="rect">
            <a:avLst/>
          </a:prstGeom>
        </p:spPr>
      </p:pic>
      <p:sp>
        <p:nvSpPr>
          <p:cNvPr id="12" name="TextBox 11"/>
          <p:cNvSpPr txBox="1"/>
          <p:nvPr/>
        </p:nvSpPr>
        <p:spPr>
          <a:xfrm>
            <a:off x="6630396" y="5218427"/>
            <a:ext cx="2279688" cy="338554"/>
          </a:xfrm>
          <a:prstGeom prst="rect">
            <a:avLst/>
          </a:prstGeom>
          <a:noFill/>
        </p:spPr>
        <p:txBody>
          <a:bodyPr wrap="square" lIns="0" tIns="0" rIns="0" bIns="0" rtlCol="0">
            <a:spAutoFit/>
          </a:bodyPr>
          <a:lstStyle/>
          <a:p>
            <a:pPr>
              <a:spcBef>
                <a:spcPts val="600"/>
              </a:spcBef>
              <a:buClr>
                <a:schemeClr val="tx2"/>
              </a:buClr>
            </a:pPr>
            <a:r>
              <a:rPr lang="nl-NL" sz="1100" b="1" dirty="0" smtClean="0">
                <a:solidFill>
                  <a:schemeClr val="accent1"/>
                </a:solidFill>
              </a:rPr>
              <a:t>Figure 4. An example velocity depth model at Limburg site</a:t>
            </a:r>
          </a:p>
        </p:txBody>
      </p:sp>
    </p:spTree>
    <p:extLst>
      <p:ext uri="{BB962C8B-B14F-4D97-AF65-F5344CB8AC3E}">
        <p14:creationId xmlns:p14="http://schemas.microsoft.com/office/powerpoint/2010/main" val="1337042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8211" y="817664"/>
            <a:ext cx="8173135" cy="601013"/>
          </a:xfrm>
        </p:spPr>
        <p:txBody>
          <a:bodyPr/>
          <a:lstStyle/>
          <a:p>
            <a:r>
              <a:rPr lang="nl-NL" sz="1600" dirty="0" smtClean="0"/>
              <a:t>An array of 74 wireless seismometers were deployed at Limburg for understanding the spatio-spectral properties of seismic noise in the region.</a:t>
            </a:r>
            <a:endParaRPr lang="en-US" sz="1600" dirty="0"/>
          </a:p>
        </p:txBody>
      </p:sp>
      <p:sp>
        <p:nvSpPr>
          <p:cNvPr id="4" name="Title 3"/>
          <p:cNvSpPr>
            <a:spLocks noGrp="1"/>
          </p:cNvSpPr>
          <p:nvPr>
            <p:ph type="title"/>
          </p:nvPr>
        </p:nvSpPr>
        <p:spPr>
          <a:xfrm>
            <a:off x="383931" y="290831"/>
            <a:ext cx="8376138" cy="400110"/>
          </a:xfrm>
        </p:spPr>
        <p:txBody>
          <a:bodyPr/>
          <a:lstStyle/>
          <a:p>
            <a:r>
              <a:rPr lang="nl-NL" dirty="0" smtClean="0"/>
              <a:t>Sensor geometry at Limburg</a:t>
            </a:r>
            <a:endParaRPr lang="en-US" dirty="0"/>
          </a:p>
        </p:txBody>
      </p:sp>
      <p:sp>
        <p:nvSpPr>
          <p:cNvPr id="5" name="Slide Number Placeholder 4"/>
          <p:cNvSpPr>
            <a:spLocks noGrp="1"/>
          </p:cNvSpPr>
          <p:nvPr>
            <p:ph type="sldNum" sz="quarter" idx="4"/>
          </p:nvPr>
        </p:nvSpPr>
        <p:spPr/>
        <p:txBody>
          <a:bodyPr/>
          <a:lstStyle/>
          <a:p>
            <a:pPr defTabSz="422041"/>
            <a:fld id="{7C7B4FCA-D758-EB48-BD46-5EEF226FD218}" type="slidenum">
              <a:rPr lang="en-US" smtClean="0"/>
              <a:pPr defTabSz="422041"/>
              <a:t>7</a:t>
            </a:fld>
            <a:endParaRPr lang="en-US" dirty="0"/>
          </a:p>
        </p:txBody>
      </p:sp>
      <p:sp>
        <p:nvSpPr>
          <p:cNvPr id="6" name="Footer Placeholder 5"/>
          <p:cNvSpPr>
            <a:spLocks noGrp="1"/>
          </p:cNvSpPr>
          <p:nvPr>
            <p:ph type="ftr" sz="quarter" idx="3"/>
          </p:nvPr>
        </p:nvSpPr>
        <p:spPr>
          <a:xfrm>
            <a:off x="949441" y="6436522"/>
            <a:ext cx="966611" cy="153888"/>
          </a:xfrm>
        </p:spPr>
        <p:txBody>
          <a:bodyPr/>
          <a:lstStyle/>
          <a:p>
            <a:pPr defTabSz="422041"/>
            <a:r>
              <a:rPr lang="en-US" dirty="0" smtClean="0"/>
              <a:t>skoley@nikhef.nl</a:t>
            </a:r>
            <a:endParaRPr lang="en-US" dirty="0"/>
          </a:p>
        </p:txBody>
      </p:sp>
      <p:sp>
        <p:nvSpPr>
          <p:cNvPr id="9" name="TextBox 8"/>
          <p:cNvSpPr txBox="1"/>
          <p:nvPr/>
        </p:nvSpPr>
        <p:spPr>
          <a:xfrm>
            <a:off x="350875" y="1399255"/>
            <a:ext cx="2711302" cy="3108543"/>
          </a:xfrm>
          <a:prstGeom prst="rect">
            <a:avLst/>
          </a:prstGeom>
          <a:noFill/>
        </p:spPr>
        <p:txBody>
          <a:bodyPr wrap="square" lIns="0" tIns="0" rIns="0" bIns="0" rtlCol="0">
            <a:spAutoFit/>
          </a:bodyPr>
          <a:lstStyle/>
          <a:p>
            <a:pPr>
              <a:spcBef>
                <a:spcPts val="600"/>
              </a:spcBef>
              <a:buClr>
                <a:schemeClr val="tx2"/>
              </a:buClr>
            </a:pPr>
            <a:r>
              <a:rPr lang="nl-NL" sz="1400" b="1" dirty="0" smtClean="0">
                <a:solidFill>
                  <a:schemeClr val="accent1">
                    <a:lumMod val="40000"/>
                    <a:lumOff val="60000"/>
                  </a:schemeClr>
                </a:solidFill>
              </a:rPr>
              <a:t>Objectives</a:t>
            </a:r>
            <a:endParaRPr lang="en-US" sz="1400" b="1" dirty="0" smtClean="0">
              <a:solidFill>
                <a:schemeClr val="accent1">
                  <a:lumMod val="40000"/>
                  <a:lumOff val="60000"/>
                </a:schemeClr>
              </a:solidFill>
            </a:endParaRPr>
          </a:p>
          <a:p>
            <a:pPr marL="285750" indent="-285750">
              <a:spcBef>
                <a:spcPts val="600"/>
              </a:spcBef>
              <a:buClr>
                <a:schemeClr val="tx2"/>
              </a:buClr>
              <a:buFont typeface="Arial" panose="020B0604020202020204" pitchFamily="34" charset="0"/>
              <a:buChar char="•"/>
            </a:pPr>
            <a:r>
              <a:rPr lang="nl-NL" sz="1400" dirty="0" smtClean="0"/>
              <a:t>Compute the dominant </a:t>
            </a:r>
            <a:r>
              <a:rPr lang="nl-NL" sz="1400" b="1" dirty="0" smtClean="0"/>
              <a:t>noise direction</a:t>
            </a:r>
            <a:r>
              <a:rPr lang="nl-NL" sz="1400" dirty="0"/>
              <a:t> </a:t>
            </a:r>
            <a:r>
              <a:rPr lang="nl-NL" sz="1400" dirty="0" smtClean="0"/>
              <a:t>of Rayleigh wave propagation.</a:t>
            </a:r>
          </a:p>
          <a:p>
            <a:pPr marL="285750" indent="-285750">
              <a:spcBef>
                <a:spcPts val="600"/>
              </a:spcBef>
              <a:buClr>
                <a:schemeClr val="tx2"/>
              </a:buClr>
              <a:buFont typeface="Arial" panose="020B0604020202020204" pitchFamily="34" charset="0"/>
              <a:buChar char="•"/>
            </a:pPr>
            <a:r>
              <a:rPr lang="nl-NL" sz="1400" dirty="0" smtClean="0"/>
              <a:t>Estimate the </a:t>
            </a:r>
            <a:r>
              <a:rPr lang="nl-NL" sz="1400" b="1" dirty="0" smtClean="0"/>
              <a:t>phase velocity dispersion.</a:t>
            </a:r>
          </a:p>
          <a:p>
            <a:pPr marL="285750" indent="-285750">
              <a:spcBef>
                <a:spcPts val="600"/>
              </a:spcBef>
              <a:buClr>
                <a:schemeClr val="tx2"/>
              </a:buClr>
              <a:buFont typeface="Arial" panose="020B0604020202020204" pitchFamily="34" charset="0"/>
              <a:buChar char="•"/>
            </a:pPr>
            <a:r>
              <a:rPr lang="nl-NL" sz="1400" dirty="0" smtClean="0"/>
              <a:t>An obvious outcome is also observing the seismic noise level in the region, significantly important for the Einstein Telescope.</a:t>
            </a:r>
          </a:p>
          <a:p>
            <a:pPr marL="285750" indent="-285750">
              <a:spcBef>
                <a:spcPts val="600"/>
              </a:spcBef>
              <a:buClr>
                <a:schemeClr val="tx2"/>
              </a:buClr>
              <a:buFont typeface="Arial" panose="020B0604020202020204" pitchFamily="34" charset="0"/>
              <a:buChar char="•"/>
            </a:pPr>
            <a:r>
              <a:rPr lang="nl-NL" sz="1400" dirty="0" smtClean="0"/>
              <a:t>All analysis is performed in the frequency band </a:t>
            </a:r>
            <a:r>
              <a:rPr lang="nl-NL" sz="1400" b="1" dirty="0" smtClean="0"/>
              <a:t>2.5 – 8.0 Hz.</a:t>
            </a:r>
            <a:endParaRPr lang="en-US" sz="1400" b="1" dirty="0" smtClean="0"/>
          </a:p>
        </p:txBody>
      </p:sp>
      <mc:AlternateContent xmlns:mc="http://schemas.openxmlformats.org/markup-compatibility/2006" xmlns:a14="http://schemas.microsoft.com/office/drawing/2010/main">
        <mc:Choice Requires="a14">
          <p:sp>
            <p:nvSpPr>
              <p:cNvPr id="10" name="TextBox 9"/>
              <p:cNvSpPr txBox="1"/>
              <p:nvPr/>
            </p:nvSpPr>
            <p:spPr>
              <a:xfrm>
                <a:off x="3435737" y="6172940"/>
                <a:ext cx="4778374" cy="169277"/>
              </a:xfrm>
              <a:prstGeom prst="rect">
                <a:avLst/>
              </a:prstGeom>
              <a:noFill/>
            </p:spPr>
            <p:txBody>
              <a:bodyPr wrap="square" lIns="0" tIns="0" rIns="0" bIns="0" rtlCol="0">
                <a:spAutoFit/>
              </a:bodyPr>
              <a:lstStyle/>
              <a:p>
                <a:pPr algn="ctr">
                  <a:spcBef>
                    <a:spcPts val="600"/>
                  </a:spcBef>
                  <a:buClr>
                    <a:schemeClr val="tx2"/>
                  </a:buClr>
                </a:pPr>
                <a:r>
                  <a:rPr lang="nl-NL" sz="1100" b="1" dirty="0" smtClean="0">
                    <a:solidFill>
                      <a:schemeClr val="accent1"/>
                    </a:solidFill>
                  </a:rPr>
                  <a:t>Figure 4. </a:t>
                </a:r>
                <a14:m>
                  <m:oMath xmlns:m="http://schemas.openxmlformats.org/officeDocument/2006/math">
                    <m:r>
                      <a:rPr lang="nl-NL" sz="1100" b="1" i="1" smtClean="0">
                        <a:solidFill>
                          <a:schemeClr val="accent1"/>
                        </a:solidFill>
                        <a:latin typeface="Cambria Math"/>
                      </a:rPr>
                      <m:t>𝑺𝒆𝒏𝒔𝒐𝒓</m:t>
                    </m:r>
                    <m:r>
                      <a:rPr lang="nl-NL" sz="1100" b="1" i="1" smtClean="0">
                        <a:solidFill>
                          <a:schemeClr val="accent1"/>
                        </a:solidFill>
                        <a:latin typeface="Cambria Math"/>
                      </a:rPr>
                      <m:t> </m:t>
                    </m:r>
                    <m:r>
                      <a:rPr lang="nl-NL" sz="1100" b="1" i="1" smtClean="0">
                        <a:solidFill>
                          <a:schemeClr val="accent1"/>
                        </a:solidFill>
                        <a:latin typeface="Cambria Math"/>
                      </a:rPr>
                      <m:t>𝑳𝒂𝒚𝒐𝒖𝒕</m:t>
                    </m:r>
                  </m:oMath>
                </a14:m>
                <a:endParaRPr lang="nl-NL" sz="1100" b="1" dirty="0" smtClean="0">
                  <a:solidFill>
                    <a:schemeClr val="accent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435737" y="6172940"/>
                <a:ext cx="4778374" cy="169277"/>
              </a:xfrm>
              <a:prstGeom prst="rect">
                <a:avLst/>
              </a:prstGeom>
              <a:blipFill rotWithShape="1">
                <a:blip r:embed="rId2"/>
                <a:stretch>
                  <a:fillRect t="-33333" b="-51852"/>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721" y="1858212"/>
            <a:ext cx="4486939" cy="4181081"/>
          </a:xfrm>
          <a:prstGeom prst="rect">
            <a:avLst/>
          </a:prstGeom>
        </p:spPr>
      </p:pic>
    </p:spTree>
    <p:extLst>
      <p:ext uri="{BB962C8B-B14F-4D97-AF65-F5344CB8AC3E}">
        <p14:creationId xmlns:p14="http://schemas.microsoft.com/office/powerpoint/2010/main" val="45076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8211" y="817664"/>
            <a:ext cx="8173135" cy="601013"/>
          </a:xfrm>
        </p:spPr>
        <p:txBody>
          <a:bodyPr/>
          <a:lstStyle/>
          <a:p>
            <a:r>
              <a:rPr lang="nl-NL" sz="1600" dirty="0" smtClean="0"/>
              <a:t>Power spectral densities were computed hourly with 5 minute windows, and then averaged over every day.</a:t>
            </a:r>
            <a:endParaRPr lang="en-US" sz="1600" dirty="0"/>
          </a:p>
        </p:txBody>
      </p:sp>
      <p:sp>
        <p:nvSpPr>
          <p:cNvPr id="4" name="Title 3"/>
          <p:cNvSpPr>
            <a:spLocks noGrp="1"/>
          </p:cNvSpPr>
          <p:nvPr>
            <p:ph type="title"/>
          </p:nvPr>
        </p:nvSpPr>
        <p:spPr>
          <a:xfrm>
            <a:off x="383931" y="290831"/>
            <a:ext cx="8376138" cy="400110"/>
          </a:xfrm>
        </p:spPr>
        <p:txBody>
          <a:bodyPr/>
          <a:lstStyle/>
          <a:p>
            <a:r>
              <a:rPr lang="nl-NL" dirty="0" smtClean="0"/>
              <a:t>PSD Characteristics</a:t>
            </a:r>
            <a:endParaRPr lang="en-US" dirty="0"/>
          </a:p>
        </p:txBody>
      </p:sp>
      <p:sp>
        <p:nvSpPr>
          <p:cNvPr id="5" name="Slide Number Placeholder 4"/>
          <p:cNvSpPr>
            <a:spLocks noGrp="1"/>
          </p:cNvSpPr>
          <p:nvPr>
            <p:ph type="sldNum" sz="quarter" idx="4"/>
          </p:nvPr>
        </p:nvSpPr>
        <p:spPr/>
        <p:txBody>
          <a:bodyPr/>
          <a:lstStyle/>
          <a:p>
            <a:pPr defTabSz="422041"/>
            <a:fld id="{7C7B4FCA-D758-EB48-BD46-5EEF226FD218}" type="slidenum">
              <a:rPr lang="en-US" smtClean="0"/>
              <a:pPr defTabSz="422041"/>
              <a:t>8</a:t>
            </a:fld>
            <a:endParaRPr lang="en-US" dirty="0"/>
          </a:p>
        </p:txBody>
      </p:sp>
      <p:sp>
        <p:nvSpPr>
          <p:cNvPr id="6" name="Footer Placeholder 5"/>
          <p:cNvSpPr>
            <a:spLocks noGrp="1"/>
          </p:cNvSpPr>
          <p:nvPr>
            <p:ph type="ftr" sz="quarter" idx="3"/>
          </p:nvPr>
        </p:nvSpPr>
        <p:spPr>
          <a:xfrm>
            <a:off x="949441" y="6436522"/>
            <a:ext cx="966611" cy="153888"/>
          </a:xfrm>
        </p:spPr>
        <p:txBody>
          <a:bodyPr/>
          <a:lstStyle/>
          <a:p>
            <a:pPr defTabSz="422041"/>
            <a:r>
              <a:rPr lang="en-US" dirty="0" smtClean="0"/>
              <a:t>skoley@nikhef.nl</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2638295" y="6077267"/>
                <a:ext cx="4778374" cy="338554"/>
              </a:xfrm>
              <a:prstGeom prst="rect">
                <a:avLst/>
              </a:prstGeom>
              <a:noFill/>
            </p:spPr>
            <p:txBody>
              <a:bodyPr wrap="square" lIns="0" tIns="0" rIns="0" bIns="0" rtlCol="0">
                <a:spAutoFit/>
              </a:bodyPr>
              <a:lstStyle/>
              <a:p>
                <a:pPr algn="ctr">
                  <a:spcBef>
                    <a:spcPts val="600"/>
                  </a:spcBef>
                  <a:buClr>
                    <a:schemeClr val="tx2"/>
                  </a:buClr>
                </a:pPr>
                <a:r>
                  <a:rPr lang="nl-NL" sz="1100" b="1" dirty="0" smtClean="0">
                    <a:solidFill>
                      <a:schemeClr val="accent1"/>
                    </a:solidFill>
                  </a:rPr>
                  <a:t>Figure 5(a) </a:t>
                </a:r>
                <a14:m>
                  <m:oMath xmlns:m="http://schemas.openxmlformats.org/officeDocument/2006/math">
                    <m:r>
                      <a:rPr lang="nl-NL" sz="1100" b="1" i="1" smtClean="0">
                        <a:solidFill>
                          <a:schemeClr val="accent1"/>
                        </a:solidFill>
                        <a:latin typeface="Cambria Math"/>
                      </a:rPr>
                      <m:t>𝑺𝒆𝒏𝒔𝒐𝒓</m:t>
                    </m:r>
                    <m:r>
                      <a:rPr lang="nl-NL" sz="1100" b="1" i="1" smtClean="0">
                        <a:solidFill>
                          <a:schemeClr val="accent1"/>
                        </a:solidFill>
                        <a:latin typeface="Cambria Math"/>
                      </a:rPr>
                      <m:t> </m:t>
                    </m:r>
                    <m:r>
                      <a:rPr lang="nl-NL" sz="1100" b="1" i="1" smtClean="0">
                        <a:solidFill>
                          <a:schemeClr val="accent1"/>
                        </a:solidFill>
                        <a:latin typeface="Cambria Math"/>
                      </a:rPr>
                      <m:t>𝑳𝒂𝒚𝒐𝒖𝒕</m:t>
                    </m:r>
                  </m:oMath>
                </a14:m>
                <a:r>
                  <a:rPr lang="nl-NL" sz="1100" b="1" dirty="0" smtClean="0">
                    <a:solidFill>
                      <a:schemeClr val="accent1"/>
                    </a:solidFill>
                  </a:rPr>
                  <a:t>, (b)</a:t>
                </a:r>
                <a:r>
                  <a:rPr lang="nl-NL" sz="1100" b="1" i="1" dirty="0" smtClean="0">
                    <a:solidFill>
                      <a:schemeClr val="accent1"/>
                    </a:solidFill>
                  </a:rPr>
                  <a:t> Daily averaged PSD of sensors for Nov 11, 2017 marked in red</a:t>
                </a:r>
              </a:p>
            </p:txBody>
          </p:sp>
        </mc:Choice>
        <mc:Fallback xmlns="">
          <p:sp>
            <p:nvSpPr>
              <p:cNvPr id="10" name="TextBox 9"/>
              <p:cNvSpPr txBox="1">
                <a:spLocks noRot="1" noChangeAspect="1" noMove="1" noResize="1" noEditPoints="1" noAdjustHandles="1" noChangeArrowheads="1" noChangeShapeType="1" noTextEdit="1"/>
              </p:cNvSpPr>
              <p:nvPr/>
            </p:nvSpPr>
            <p:spPr>
              <a:xfrm>
                <a:off x="2638295" y="6077267"/>
                <a:ext cx="4778374" cy="338554"/>
              </a:xfrm>
              <a:prstGeom prst="rect">
                <a:avLst/>
              </a:prstGeom>
              <a:blipFill rotWithShape="1">
                <a:blip r:embed="rId2"/>
                <a:stretch>
                  <a:fillRect l="-255" t="-16364" r="-638" b="-25455"/>
                </a:stretch>
              </a:blipFill>
            </p:spPr>
            <p:txBody>
              <a:bodyPr/>
              <a:lstStyle/>
              <a:p>
                <a:r>
                  <a:rPr lang="en-US">
                    <a:noFill/>
                  </a:rPr>
                  <a:t> </a:t>
                </a:r>
              </a:p>
            </p:txBody>
          </p:sp>
        </mc:Fallback>
      </mc:AlternateContent>
      <p:sp>
        <p:nvSpPr>
          <p:cNvPr id="11" name="TextBox 10"/>
          <p:cNvSpPr txBox="1"/>
          <p:nvPr/>
        </p:nvSpPr>
        <p:spPr>
          <a:xfrm>
            <a:off x="350874" y="1399255"/>
            <a:ext cx="8559209" cy="507831"/>
          </a:xfrm>
          <a:prstGeom prst="rect">
            <a:avLst/>
          </a:prstGeom>
          <a:noFill/>
        </p:spPr>
        <p:txBody>
          <a:bodyPr wrap="square" lIns="0" tIns="0" rIns="0" bIns="0" rtlCol="0">
            <a:spAutoFit/>
          </a:bodyPr>
          <a:lstStyle/>
          <a:p>
            <a:pPr>
              <a:spcBef>
                <a:spcPts val="600"/>
              </a:spcBef>
              <a:buClr>
                <a:schemeClr val="tx2"/>
              </a:buClr>
            </a:pPr>
            <a:r>
              <a:rPr lang="nl-NL" sz="1400" b="1" dirty="0" smtClean="0">
                <a:solidFill>
                  <a:schemeClr val="accent1">
                    <a:lumMod val="40000"/>
                    <a:lumOff val="60000"/>
                  </a:schemeClr>
                </a:solidFill>
              </a:rPr>
              <a:t>Takeaway</a:t>
            </a:r>
            <a:endParaRPr lang="en-US" sz="1400" b="1" dirty="0" smtClean="0">
              <a:solidFill>
                <a:schemeClr val="accent1">
                  <a:lumMod val="40000"/>
                  <a:lumOff val="60000"/>
                </a:schemeClr>
              </a:solidFill>
            </a:endParaRPr>
          </a:p>
          <a:p>
            <a:pPr marL="285750" indent="-285750">
              <a:spcBef>
                <a:spcPts val="600"/>
              </a:spcBef>
              <a:buClr>
                <a:schemeClr val="tx2"/>
              </a:buClr>
              <a:buFont typeface="Arial" panose="020B0604020202020204" pitchFamily="34" charset="0"/>
              <a:buChar char="•"/>
            </a:pPr>
            <a:r>
              <a:rPr lang="nl-NL" sz="1400" dirty="0" smtClean="0"/>
              <a:t>Matches well with the KNMI HGN station at microseismic frequencies.</a:t>
            </a:r>
            <a:endParaRPr lang="en-US" sz="1400" dirty="0" smtClean="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874" r="51181"/>
          <a:stretch/>
        </p:blipFill>
        <p:spPr>
          <a:xfrm>
            <a:off x="153910" y="2210038"/>
            <a:ext cx="4083791" cy="348462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480" r="51575"/>
          <a:stretch/>
        </p:blipFill>
        <p:spPr>
          <a:xfrm>
            <a:off x="4397189" y="2013851"/>
            <a:ext cx="4417201" cy="3876996"/>
          </a:xfrm>
          <a:prstGeom prst="rect">
            <a:avLst/>
          </a:prstGeom>
        </p:spPr>
      </p:pic>
    </p:spTree>
    <p:extLst>
      <p:ext uri="{BB962C8B-B14F-4D97-AF65-F5344CB8AC3E}">
        <p14:creationId xmlns:p14="http://schemas.microsoft.com/office/powerpoint/2010/main" val="2888641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BF9B9E4-3D50-2F41-93B2-EDFC98553F1D}"/>
              </a:ext>
            </a:extLst>
          </p:cNvPr>
          <p:cNvSpPr>
            <a:spLocks noGrp="1"/>
          </p:cNvSpPr>
          <p:nvPr>
            <p:ph type="body" idx="1"/>
          </p:nvPr>
        </p:nvSpPr>
        <p:spPr/>
        <p:txBody>
          <a:bodyPr/>
          <a:lstStyle/>
          <a:p>
            <a:r>
              <a:rPr lang="en-US" dirty="0"/>
              <a:t>Beamforming allows to deduce information about the locations of the main seismic sources and the phase velocity of the Rayleigh waves, which leads to the formulation of the dispersion curve</a:t>
            </a:r>
          </a:p>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F31D5AA9-3E66-5646-B1E2-59696D0E183B}"/>
                  </a:ext>
                </a:extLst>
              </p:cNvPr>
              <p:cNvSpPr>
                <a:spLocks noGrp="1"/>
              </p:cNvSpPr>
              <p:nvPr>
                <p:ph sz="quarter" idx="15"/>
              </p:nvPr>
            </p:nvSpPr>
            <p:spPr>
              <a:xfrm>
                <a:off x="420379" y="1484317"/>
                <a:ext cx="4414957" cy="5291889"/>
              </a:xfrm>
            </p:spPr>
            <p:txBody>
              <a:bodyPr/>
              <a:lstStyle/>
              <a:p>
                <a:r>
                  <a:rPr lang="en-US" b="1" dirty="0">
                    <a:solidFill>
                      <a:srgbClr val="00B0F0"/>
                    </a:solidFill>
                  </a:rPr>
                  <a:t>Goal</a:t>
                </a:r>
              </a:p>
              <a:p>
                <a:r>
                  <a:rPr lang="en-US" dirty="0"/>
                  <a:t>Location of main noise sources and dispersion curve</a:t>
                </a:r>
              </a:p>
              <a:p>
                <a:r>
                  <a:rPr lang="en-US" b="1" dirty="0">
                    <a:solidFill>
                      <a:srgbClr val="00B0F0"/>
                    </a:solidFill>
                  </a:rPr>
                  <a:t>Method</a:t>
                </a:r>
              </a:p>
              <a:p>
                <a:pPr marL="285750" indent="-285750">
                  <a:buFont typeface="Arial" panose="020B0604020202020204" pitchFamily="34" charset="0"/>
                  <a:buChar char="•"/>
                </a:pPr>
                <a:r>
                  <a:rPr lang="en-US" dirty="0"/>
                  <a:t>Record ambient surface vibrations with array of large number of seismic sensors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Data matrix </a:t>
                </a:r>
                <a:r>
                  <a:rPr lang="en-US" dirty="0"/>
                  <a:t>containing all recorded information</a:t>
                </a:r>
                <a:br>
                  <a:rPr lang="en-US" dirty="0"/>
                </a:br>
                <a14:m>
                  <m:oMath xmlns:m="http://schemas.openxmlformats.org/officeDocument/2006/math">
                    <m:r>
                      <a:rPr lang="nl-NL" b="1" i="1" smtClean="0">
                        <a:latin typeface="Cambria Math" panose="02040503050406030204" pitchFamily="18" charset="0"/>
                      </a:rPr>
                      <m:t>𝑫</m:t>
                    </m:r>
                    <m:d>
                      <m:dPr>
                        <m:ctrlPr>
                          <a:rPr lang="nl-NL" b="0" i="1" smtClean="0">
                            <a:latin typeface="Cambria Math" charset="0"/>
                          </a:rPr>
                        </m:ctrlPr>
                      </m:dPr>
                      <m:e>
                        <m:r>
                          <a:rPr lang="nl-NL" b="1" i="1" smtClean="0">
                            <a:latin typeface="Cambria Math" panose="02040503050406030204" pitchFamily="18" charset="0"/>
                          </a:rPr>
                          <m:t>𝒙</m:t>
                        </m:r>
                        <m:r>
                          <a:rPr lang="nl-NL" b="1" i="1" smtClean="0">
                            <a:latin typeface="Cambria Math" panose="02040503050406030204" pitchFamily="18" charset="0"/>
                          </a:rPr>
                          <m:t>, </m:t>
                        </m:r>
                        <m:r>
                          <a:rPr lang="nl-NL" b="0" i="1" smtClean="0">
                            <a:latin typeface="Cambria Math" panose="02040503050406030204" pitchFamily="18" charset="0"/>
                          </a:rPr>
                          <m:t>𝜔</m:t>
                        </m:r>
                      </m:e>
                    </m:d>
                    <m:r>
                      <a:rPr lang="nl-NL" b="0" i="1" smtClean="0">
                        <a:latin typeface="Cambria Math" panose="02040503050406030204" pitchFamily="18" charset="0"/>
                      </a:rPr>
                      <m:t>=[</m:t>
                    </m:r>
                    <m:sSub>
                      <m:sSubPr>
                        <m:ctrlPr>
                          <a:rPr lang="nl-NL" b="1" i="1" smtClean="0">
                            <a:latin typeface="Cambria Math" charset="0"/>
                          </a:rPr>
                        </m:ctrlPr>
                      </m:sSubPr>
                      <m:e>
                        <m:r>
                          <a:rPr lang="nl-NL" b="1" i="1">
                            <a:latin typeface="Cambria Math" panose="02040503050406030204" pitchFamily="18" charset="0"/>
                          </a:rPr>
                          <m:t>𝑫</m:t>
                        </m:r>
                      </m:e>
                      <m:sub>
                        <m:r>
                          <a:rPr lang="nl-NL" b="1" i="1" smtClean="0">
                            <a:latin typeface="Cambria Math" panose="02040503050406030204" pitchFamily="18" charset="0"/>
                          </a:rPr>
                          <m:t>𝟏</m:t>
                        </m:r>
                      </m:sub>
                    </m:sSub>
                    <m:d>
                      <m:dPr>
                        <m:ctrlPr>
                          <a:rPr lang="nl-NL" i="1">
                            <a:latin typeface="Cambria Math" charset="0"/>
                          </a:rPr>
                        </m:ctrlPr>
                      </m:dPr>
                      <m:e>
                        <m:sSub>
                          <m:sSubPr>
                            <m:ctrlPr>
                              <a:rPr lang="nl-NL" b="1" i="1" smtClean="0">
                                <a:latin typeface="Cambria Math" charset="0"/>
                              </a:rPr>
                            </m:ctrlPr>
                          </m:sSubPr>
                          <m:e>
                            <m:r>
                              <a:rPr lang="nl-NL" b="1" i="1" smtClean="0">
                                <a:latin typeface="Cambria Math" panose="02040503050406030204" pitchFamily="18" charset="0"/>
                              </a:rPr>
                              <m:t>𝒙</m:t>
                            </m:r>
                          </m:e>
                          <m:sub>
                            <m:r>
                              <a:rPr lang="nl-NL" b="1" i="1" smtClean="0">
                                <a:latin typeface="Cambria Math" panose="02040503050406030204" pitchFamily="18" charset="0"/>
                              </a:rPr>
                              <m:t>𝟏</m:t>
                            </m:r>
                          </m:sub>
                        </m:sSub>
                        <m:r>
                          <a:rPr lang="nl-NL" b="1" i="1">
                            <a:latin typeface="Cambria Math" panose="02040503050406030204" pitchFamily="18" charset="0"/>
                          </a:rPr>
                          <m:t>, </m:t>
                        </m:r>
                        <m:r>
                          <a:rPr lang="nl-NL" b="0" i="1" smtClean="0">
                            <a:latin typeface="Cambria Math" panose="02040503050406030204" pitchFamily="18" charset="0"/>
                          </a:rPr>
                          <m:t>𝜔</m:t>
                        </m:r>
                      </m:e>
                    </m:d>
                    <m:r>
                      <a:rPr lang="nl-NL" b="0" i="1" smtClean="0">
                        <a:latin typeface="Cambria Math" panose="02040503050406030204" pitchFamily="18" charset="0"/>
                      </a:rPr>
                      <m:t>, …,</m:t>
                    </m:r>
                    <m:sSub>
                      <m:sSubPr>
                        <m:ctrlPr>
                          <a:rPr lang="nl-NL" b="1" i="1" smtClean="0">
                            <a:latin typeface="Cambria Math" charset="0"/>
                          </a:rPr>
                        </m:ctrlPr>
                      </m:sSubPr>
                      <m:e>
                        <m:r>
                          <a:rPr lang="nl-NL" b="1" i="1">
                            <a:latin typeface="Cambria Math" panose="02040503050406030204" pitchFamily="18" charset="0"/>
                          </a:rPr>
                          <m:t>𝑫</m:t>
                        </m:r>
                      </m:e>
                      <m:sub>
                        <m:r>
                          <a:rPr lang="nl-NL" b="1" i="1" smtClean="0">
                            <a:latin typeface="Cambria Math" panose="02040503050406030204" pitchFamily="18" charset="0"/>
                          </a:rPr>
                          <m:t>𝒏</m:t>
                        </m:r>
                      </m:sub>
                    </m:sSub>
                    <m:d>
                      <m:dPr>
                        <m:ctrlPr>
                          <a:rPr lang="nl-NL" i="1">
                            <a:latin typeface="Cambria Math" charset="0"/>
                          </a:rPr>
                        </m:ctrlPr>
                      </m:dPr>
                      <m:e>
                        <m:sSub>
                          <m:sSubPr>
                            <m:ctrlPr>
                              <a:rPr lang="nl-NL" b="1" i="1" smtClean="0">
                                <a:latin typeface="Cambria Math" charset="0"/>
                              </a:rPr>
                            </m:ctrlPr>
                          </m:sSubPr>
                          <m:e>
                            <m:r>
                              <a:rPr lang="nl-NL" b="1" i="1" smtClean="0">
                                <a:latin typeface="Cambria Math" panose="02040503050406030204" pitchFamily="18" charset="0"/>
                              </a:rPr>
                              <m:t>𝒙</m:t>
                            </m:r>
                          </m:e>
                          <m:sub>
                            <m:r>
                              <a:rPr lang="nl-NL" b="1" i="1" smtClean="0">
                                <a:latin typeface="Cambria Math" panose="02040503050406030204" pitchFamily="18" charset="0"/>
                              </a:rPr>
                              <m:t>𝒏</m:t>
                            </m:r>
                          </m:sub>
                        </m:sSub>
                        <m:r>
                          <a:rPr lang="nl-NL" b="1" i="1">
                            <a:latin typeface="Cambria Math" panose="02040503050406030204" pitchFamily="18" charset="0"/>
                          </a:rPr>
                          <m:t>,</m:t>
                        </m:r>
                        <m:r>
                          <a:rPr lang="nl-NL" b="0" i="1" smtClean="0">
                            <a:latin typeface="Cambria Math" panose="02040503050406030204" pitchFamily="18" charset="0"/>
                          </a:rPr>
                          <m:t> </m:t>
                        </m:r>
                        <m:r>
                          <a:rPr lang="nl-NL" b="0" i="1" smtClean="0">
                            <a:latin typeface="Cambria Math" panose="02040503050406030204" pitchFamily="18" charset="0"/>
                          </a:rPr>
                          <m:t>𝜔</m:t>
                        </m:r>
                      </m:e>
                    </m:d>
                    <m:r>
                      <a:rPr lang="nl-NL" b="0" i="1" smtClean="0">
                        <a:latin typeface="Cambria Math" panose="02040503050406030204" pitchFamily="18" charset="0"/>
                      </a:rPr>
                      <m:t>]</m:t>
                    </m:r>
                  </m:oMath>
                </a14:m>
                <a:r>
                  <a:rPr lang="en-US" dirty="0"/>
                  <a:t> </a:t>
                </a:r>
              </a:p>
              <a:p>
                <a:pPr marL="285750" indent="-285750">
                  <a:buFont typeface="Arial" panose="020B0604020202020204" pitchFamily="34" charset="0"/>
                  <a:buChar char="•"/>
                </a:pPr>
                <a:r>
                  <a:rPr lang="en-US" dirty="0"/>
                  <a:t>Time delay between the arrival of a signal at different sensors can be identified as</a:t>
                </a:r>
                <a:br>
                  <a:rPr lang="en-US" dirty="0"/>
                </a:br>
                <a14:m>
                  <m:oMath xmlns:m="http://schemas.openxmlformats.org/officeDocument/2006/math">
                    <m:sSub>
                      <m:sSubPr>
                        <m:ctrlPr>
                          <a:rPr lang="nl-NL" b="0" i="1" smtClean="0">
                            <a:latin typeface="Cambria Math" charset="0"/>
                          </a:rPr>
                        </m:ctrlPr>
                      </m:sSubPr>
                      <m:e>
                        <m:r>
                          <m:rPr>
                            <m:sty m:val="p"/>
                          </m:rPr>
                          <a:rPr lang="nl-NL" b="0" i="0" smtClean="0">
                            <a:latin typeface="Cambria Math" panose="02040503050406030204" pitchFamily="18" charset="0"/>
                          </a:rPr>
                          <m:t>Φ</m:t>
                        </m:r>
                      </m:e>
                      <m:sub>
                        <m:r>
                          <a:rPr lang="nl-NL" b="0" i="1" smtClean="0">
                            <a:latin typeface="Cambria Math" panose="02040503050406030204" pitchFamily="18" charset="0"/>
                          </a:rPr>
                          <m:t>𝑖</m:t>
                        </m:r>
                      </m:sub>
                    </m:sSub>
                    <m:r>
                      <a:rPr lang="nl-NL" b="0" i="1" smtClean="0">
                        <a:latin typeface="Cambria Math" panose="02040503050406030204" pitchFamily="18" charset="0"/>
                      </a:rPr>
                      <m:t>=</m:t>
                    </m:r>
                    <m:sSub>
                      <m:sSubPr>
                        <m:ctrlPr>
                          <a:rPr lang="nl-NL" b="0" i="1" smtClean="0">
                            <a:latin typeface="Cambria Math" charset="0"/>
                          </a:rPr>
                        </m:ctrlPr>
                      </m:sSubPr>
                      <m:e>
                        <m:r>
                          <a:rPr lang="nl-NL" b="0" i="1" smtClean="0">
                            <a:latin typeface="Cambria Math" panose="02040503050406030204" pitchFamily="18" charset="0"/>
                          </a:rPr>
                          <m:t>𝜔</m:t>
                        </m:r>
                      </m:e>
                      <m:sub>
                        <m:r>
                          <a:rPr lang="nl-NL" b="0" i="1" smtClean="0">
                            <a:latin typeface="Cambria Math" panose="02040503050406030204" pitchFamily="18" charset="0"/>
                          </a:rPr>
                          <m:t>0</m:t>
                        </m:r>
                      </m:sub>
                    </m:sSub>
                    <m:r>
                      <a:rPr lang="nl-NL" b="0" i="1" smtClean="0">
                        <a:latin typeface="Cambria Math" panose="02040503050406030204" pitchFamily="18" charset="0"/>
                      </a:rPr>
                      <m:t> </m:t>
                    </m:r>
                    <m:r>
                      <a:rPr lang="nl-NL" b="0" i="1" smtClean="0">
                        <a:latin typeface="Cambria Math" panose="02040503050406030204" pitchFamily="18" charset="0"/>
                      </a:rPr>
                      <m:t>𝑡</m:t>
                    </m:r>
                    <m:r>
                      <a:rPr lang="nl-NL" b="0" i="1" smtClean="0">
                        <a:latin typeface="Cambria Math" panose="02040503050406030204" pitchFamily="18" charset="0"/>
                      </a:rPr>
                      <m:t>=</m:t>
                    </m:r>
                    <m:sSub>
                      <m:sSubPr>
                        <m:ctrlPr>
                          <a:rPr lang="nl-NL" b="0" i="1" smtClean="0">
                            <a:latin typeface="Cambria Math" charset="0"/>
                          </a:rPr>
                        </m:ctrlPr>
                      </m:sSubPr>
                      <m:e>
                        <m:r>
                          <a:rPr lang="nl-NL" b="0" i="1" smtClean="0">
                            <a:latin typeface="Cambria Math" panose="02040503050406030204" pitchFamily="18" charset="0"/>
                          </a:rPr>
                          <m:t>𝜔</m:t>
                        </m:r>
                      </m:e>
                      <m:sub>
                        <m:r>
                          <a:rPr lang="nl-NL" b="0" i="1" smtClean="0">
                            <a:latin typeface="Cambria Math" panose="02040503050406030204" pitchFamily="18" charset="0"/>
                          </a:rPr>
                          <m:t>0</m:t>
                        </m:r>
                      </m:sub>
                    </m:sSub>
                    <m:r>
                      <a:rPr lang="nl-NL" b="0" i="1" smtClean="0">
                        <a:latin typeface="Cambria Math" panose="02040503050406030204" pitchFamily="18" charset="0"/>
                      </a:rPr>
                      <m:t> </m:t>
                    </m:r>
                    <m:r>
                      <a:rPr lang="nl-NL" b="1" i="1">
                        <a:latin typeface="Cambria Math" panose="02040503050406030204" pitchFamily="18" charset="0"/>
                      </a:rPr>
                      <m:t>𝒑</m:t>
                    </m:r>
                    <m:r>
                      <a:rPr lang="nl-NL" b="1" i="1">
                        <a:latin typeface="Cambria Math" panose="02040503050406030204" pitchFamily="18" charset="0"/>
                      </a:rPr>
                      <m:t>⋅</m:t>
                    </m:r>
                    <m:r>
                      <a:rPr lang="nl-NL" b="1" i="1">
                        <a:latin typeface="Cambria Math" panose="02040503050406030204" pitchFamily="18" charset="0"/>
                      </a:rPr>
                      <m:t>𝒙</m:t>
                    </m:r>
                  </m:oMath>
                </a14:m>
                <a:r>
                  <a:rPr lang="en-US" dirty="0"/>
                  <a:t> </a:t>
                </a:r>
                <a:br>
                  <a:rPr lang="en-US" dirty="0"/>
                </a:br>
                <a14:m>
                  <m:oMath xmlns:m="http://schemas.openxmlformats.org/officeDocument/2006/math">
                    <m:r>
                      <a:rPr lang="nl-NL" b="1" i="1">
                        <a:latin typeface="Cambria Math" panose="02040503050406030204" pitchFamily="18" charset="0"/>
                      </a:rPr>
                      <m:t>𝒑</m:t>
                    </m:r>
                    <m:r>
                      <a:rPr lang="nl-NL" i="1">
                        <a:latin typeface="Cambria Math" panose="02040503050406030204" pitchFamily="18" charset="0"/>
                      </a:rPr>
                      <m:t>=</m:t>
                    </m:r>
                    <m:r>
                      <a:rPr lang="nl-NL" b="0" i="1" smtClean="0">
                        <a:latin typeface="Cambria Math" panose="02040503050406030204" pitchFamily="18" charset="0"/>
                      </a:rPr>
                      <m:t>1/</m:t>
                    </m:r>
                    <m:r>
                      <a:rPr lang="nl-NL" b="0" i="1" smtClean="0">
                        <a:latin typeface="Cambria Math" panose="02040503050406030204" pitchFamily="18" charset="0"/>
                      </a:rPr>
                      <m:t>𝑣</m:t>
                    </m:r>
                    <m:d>
                      <m:dPr>
                        <m:begChr m:val="["/>
                        <m:endChr m:val="]"/>
                        <m:ctrlPr>
                          <a:rPr lang="nl-NL" i="1">
                            <a:latin typeface="Cambria Math" charset="0"/>
                          </a:rPr>
                        </m:ctrlPr>
                      </m:dPr>
                      <m:e>
                        <m:func>
                          <m:funcPr>
                            <m:ctrlPr>
                              <a:rPr lang="nl-NL" i="1">
                                <a:latin typeface="Cambria Math" charset="0"/>
                              </a:rPr>
                            </m:ctrlPr>
                          </m:funcPr>
                          <m:fName>
                            <m:r>
                              <m:rPr>
                                <m:sty m:val="p"/>
                              </m:rPr>
                              <a:rPr lang="nl-NL">
                                <a:latin typeface="Cambria Math" panose="02040503050406030204" pitchFamily="18" charset="0"/>
                              </a:rPr>
                              <m:t>cos</m:t>
                            </m:r>
                          </m:fName>
                          <m:e>
                            <m:d>
                              <m:dPr>
                                <m:ctrlPr>
                                  <a:rPr lang="nl-NL" i="1">
                                    <a:latin typeface="Cambria Math" charset="0"/>
                                  </a:rPr>
                                </m:ctrlPr>
                              </m:dPr>
                              <m:e>
                                <m:r>
                                  <a:rPr lang="nl-NL" i="1">
                                    <a:latin typeface="Cambria Math" panose="02040503050406030204" pitchFamily="18" charset="0"/>
                                  </a:rPr>
                                  <m:t>𝜃</m:t>
                                </m:r>
                              </m:e>
                            </m:d>
                          </m:e>
                        </m:func>
                        <m:func>
                          <m:funcPr>
                            <m:ctrlPr>
                              <a:rPr lang="nl-NL" i="1">
                                <a:latin typeface="Cambria Math" charset="0"/>
                              </a:rPr>
                            </m:ctrlPr>
                          </m:funcPr>
                          <m:fName>
                            <m:r>
                              <m:rPr>
                                <m:sty m:val="p"/>
                              </m:rPr>
                              <a:rPr lang="nl-NL">
                                <a:latin typeface="Cambria Math" panose="02040503050406030204" pitchFamily="18" charset="0"/>
                              </a:rPr>
                              <m:t>sin</m:t>
                            </m:r>
                          </m:fName>
                          <m:e>
                            <m:d>
                              <m:dPr>
                                <m:ctrlPr>
                                  <a:rPr lang="nl-NL" i="1">
                                    <a:latin typeface="Cambria Math" charset="0"/>
                                  </a:rPr>
                                </m:ctrlPr>
                              </m:dPr>
                              <m:e>
                                <m:r>
                                  <a:rPr lang="nl-NL" i="1">
                                    <a:latin typeface="Cambria Math" panose="02040503050406030204" pitchFamily="18" charset="0"/>
                                  </a:rPr>
                                  <m:t>𝜃</m:t>
                                </m:r>
                              </m:e>
                            </m:d>
                          </m:e>
                        </m:func>
                      </m:e>
                    </m:d>
                    <m:r>
                      <a:rPr lang="nl-NL" i="1">
                        <a:latin typeface="Cambria Math" panose="02040503050406030204" pitchFamily="18" charset="0"/>
                      </a:rPr>
                      <m:t>→</m:t>
                    </m:r>
                    <m:r>
                      <a:rPr lang="nl-NL" i="1">
                        <a:latin typeface="Cambria Math" panose="02040503050406030204" pitchFamily="18" charset="0"/>
                      </a:rPr>
                      <m:t>𝑡</m:t>
                    </m:r>
                    <m:r>
                      <a:rPr lang="nl-NL" i="1">
                        <a:latin typeface="Cambria Math" panose="02040503050406030204" pitchFamily="18" charset="0"/>
                      </a:rPr>
                      <m:t>=</m:t>
                    </m:r>
                    <m:r>
                      <a:rPr lang="nl-NL" b="1" i="1">
                        <a:latin typeface="Cambria Math" panose="02040503050406030204" pitchFamily="18" charset="0"/>
                      </a:rPr>
                      <m:t>𝒑</m:t>
                    </m:r>
                    <m:r>
                      <a:rPr lang="nl-NL" b="1" i="1">
                        <a:latin typeface="Cambria Math" panose="02040503050406030204" pitchFamily="18" charset="0"/>
                      </a:rPr>
                      <m:t>⋅</m:t>
                    </m:r>
                    <m:r>
                      <a:rPr lang="nl-NL" b="1" i="1">
                        <a:latin typeface="Cambria Math" panose="02040503050406030204" pitchFamily="18" charset="0"/>
                      </a:rPr>
                      <m:t>𝒙</m:t>
                    </m:r>
                  </m:oMath>
                </a14:m>
                <a:r>
                  <a:rPr lang="en-US" dirty="0"/>
                  <a:t> , where</a:t>
                </a:r>
                <a:br>
                  <a:rPr lang="en-US" dirty="0"/>
                </a:br>
                <a:r>
                  <a:rPr lang="en-US" dirty="0"/>
                  <a:t>slowness </a:t>
                </a:r>
                <a14:m>
                  <m:oMath xmlns:m="http://schemas.openxmlformats.org/officeDocument/2006/math">
                    <m:r>
                      <a:rPr lang="nl-NL" b="1" i="1">
                        <a:latin typeface="Cambria Math" panose="02040503050406030204" pitchFamily="18" charset="0"/>
                      </a:rPr>
                      <m:t>𝒑</m:t>
                    </m:r>
                  </m:oMath>
                </a14:m>
                <a:r>
                  <a:rPr lang="en-US" dirty="0"/>
                  <a:t>: inverse surface wave velocity</a:t>
                </a:r>
                <a:br>
                  <a:rPr lang="en-US" dirty="0"/>
                </a:br>
                <a:r>
                  <a:rPr lang="en-US" dirty="0" err="1"/>
                  <a:t>backazimuth</a:t>
                </a:r>
                <a:r>
                  <a:rPr lang="en-US" dirty="0"/>
                  <a:t> </a:t>
                </a:r>
                <a14:m>
                  <m:oMath xmlns:m="http://schemas.openxmlformats.org/officeDocument/2006/math">
                    <m:r>
                      <a:rPr lang="nl-NL" b="0" i="1" smtClean="0">
                        <a:latin typeface="Cambria Math" panose="02040503050406030204" pitchFamily="18" charset="0"/>
                      </a:rPr>
                      <m:t>𝜃</m:t>
                    </m:r>
                  </m:oMath>
                </a14:m>
                <a:r>
                  <a:rPr lang="en-US" dirty="0"/>
                  <a:t>:direction of incident of main noise source </a:t>
                </a:r>
              </a:p>
              <a:p>
                <a:pPr marL="285750" indent="-285750">
                  <a:buFont typeface="Arial" panose="020B0604020202020204" pitchFamily="34" charset="0"/>
                  <a:buChar char="•"/>
                </a:pPr>
                <a:r>
                  <a:rPr lang="en-US" dirty="0" err="1">
                    <a:solidFill>
                      <a:schemeClr val="tx1"/>
                    </a:solidFill>
                  </a:rPr>
                  <a:t>Beampower</a:t>
                </a:r>
                <a:r>
                  <a:rPr lang="en-US" dirty="0">
                    <a:solidFill>
                      <a:srgbClr val="00B0F0"/>
                    </a:solidFill>
                  </a:rPr>
                  <a:t> </a:t>
                </a:r>
                <a:r>
                  <a:rPr lang="en-US" dirty="0"/>
                  <a:t>for frequency </a:t>
                </a:r>
                <a14:m>
                  <m:oMath xmlns:m="http://schemas.openxmlformats.org/officeDocument/2006/math">
                    <m:sSub>
                      <m:sSubPr>
                        <m:ctrlPr>
                          <a:rPr lang="nl-NL" i="1">
                            <a:latin typeface="Cambria Math" charset="0"/>
                          </a:rPr>
                        </m:ctrlPr>
                      </m:sSubPr>
                      <m:e>
                        <m:r>
                          <a:rPr lang="nl-NL" i="1">
                            <a:latin typeface="Cambria Math" panose="02040503050406030204" pitchFamily="18" charset="0"/>
                          </a:rPr>
                          <m:t>𝜔</m:t>
                        </m:r>
                      </m:e>
                      <m:sub>
                        <m:r>
                          <a:rPr lang="nl-NL" i="1">
                            <a:latin typeface="Cambria Math" panose="02040503050406030204" pitchFamily="18" charset="0"/>
                          </a:rPr>
                          <m:t>0</m:t>
                        </m:r>
                      </m:sub>
                    </m:sSub>
                  </m:oMath>
                </a14:m>
                <a:r>
                  <a:rPr lang="en-US" dirty="0"/>
                  <a:t>: stack the signals from all receivers after shifting them with the identified time delay </a:t>
                </a:r>
                <a14:m>
                  <m:oMath xmlns:m="http://schemas.openxmlformats.org/officeDocument/2006/math">
                    <m:sSub>
                      <m:sSubPr>
                        <m:ctrlPr>
                          <a:rPr lang="nl-NL" i="1">
                            <a:latin typeface="Cambria Math" charset="0"/>
                          </a:rPr>
                        </m:ctrlPr>
                      </m:sSubPr>
                      <m:e>
                        <m:r>
                          <m:rPr>
                            <m:sty m:val="p"/>
                          </m:rPr>
                          <a:rPr lang="nl-NL">
                            <a:latin typeface="Cambria Math" panose="02040503050406030204" pitchFamily="18" charset="0"/>
                          </a:rPr>
                          <m:t>Φ</m:t>
                        </m:r>
                      </m:e>
                      <m:sub>
                        <m:r>
                          <a:rPr lang="nl-NL" i="1">
                            <a:latin typeface="Cambria Math" panose="02040503050406030204" pitchFamily="18" charset="0"/>
                          </a:rPr>
                          <m:t>𝑖</m:t>
                        </m:r>
                      </m:sub>
                    </m:sSub>
                  </m:oMath>
                </a14:m>
                <a:r>
                  <a:rPr lang="en-US" dirty="0"/>
                  <a:t> </a:t>
                </a:r>
                <a:r>
                  <a:rPr lang="nl-NL" b="0" i="1" dirty="0">
                    <a:latin typeface="Cambria Math" panose="02040503050406030204" pitchFamily="18" charset="0"/>
                  </a:rPr>
                  <a:t/>
                </a:r>
                <a:br>
                  <a:rPr lang="nl-NL" b="0" i="1" dirty="0">
                    <a:latin typeface="Cambria Math" panose="02040503050406030204" pitchFamily="18" charset="0"/>
                  </a:rPr>
                </a:br>
                <a14:m>
                  <m:oMath xmlns:m="http://schemas.openxmlformats.org/officeDocument/2006/math">
                    <m:r>
                      <a:rPr lang="nl-NL" b="0" i="1" smtClean="0">
                        <a:latin typeface="Cambria Math" panose="02040503050406030204" pitchFamily="18" charset="0"/>
                      </a:rPr>
                      <m:t>𝑃</m:t>
                    </m:r>
                    <m:d>
                      <m:dPr>
                        <m:ctrlPr>
                          <a:rPr lang="nl-NL" b="0" i="1" smtClean="0">
                            <a:latin typeface="Cambria Math" charset="0"/>
                          </a:rPr>
                        </m:ctrlPr>
                      </m:dPr>
                      <m:e>
                        <m:r>
                          <a:rPr lang="nl-NL" b="0" i="1" smtClean="0">
                            <a:latin typeface="Cambria Math" panose="02040503050406030204" pitchFamily="18" charset="0"/>
                          </a:rPr>
                          <m:t>𝑝</m:t>
                        </m:r>
                        <m:r>
                          <a:rPr lang="nl-NL" b="0" i="1" smtClean="0">
                            <a:latin typeface="Cambria Math" panose="02040503050406030204" pitchFamily="18" charset="0"/>
                          </a:rPr>
                          <m:t>, </m:t>
                        </m:r>
                        <m:r>
                          <a:rPr lang="nl-NL" b="0" i="1" smtClean="0">
                            <a:latin typeface="Cambria Math" panose="02040503050406030204" pitchFamily="18" charset="0"/>
                          </a:rPr>
                          <m:t>𝜃</m:t>
                        </m:r>
                        <m:r>
                          <a:rPr lang="nl-NL" b="0" i="1" smtClean="0">
                            <a:latin typeface="Cambria Math" panose="02040503050406030204" pitchFamily="18" charset="0"/>
                          </a:rPr>
                          <m:t>, </m:t>
                        </m:r>
                        <m:sSub>
                          <m:sSubPr>
                            <m:ctrlPr>
                              <a:rPr lang="nl-NL" b="0" i="1" smtClean="0">
                                <a:latin typeface="Cambria Math" charset="0"/>
                              </a:rPr>
                            </m:ctrlPr>
                          </m:sSubPr>
                          <m:e>
                            <m:r>
                              <a:rPr lang="nl-NL" b="0" i="1" smtClean="0">
                                <a:latin typeface="Cambria Math" panose="02040503050406030204" pitchFamily="18" charset="0"/>
                              </a:rPr>
                              <m:t>𝜔</m:t>
                            </m:r>
                          </m:e>
                          <m:sub>
                            <m:r>
                              <a:rPr lang="nl-NL" b="0" i="1" smtClean="0">
                                <a:latin typeface="Cambria Math" panose="02040503050406030204" pitchFamily="18" charset="0"/>
                              </a:rPr>
                              <m:t>0</m:t>
                            </m:r>
                          </m:sub>
                        </m:sSub>
                      </m:e>
                    </m:d>
                    <m:r>
                      <a:rPr lang="nl-NL" b="0" i="1" smtClean="0">
                        <a:latin typeface="Cambria Math" panose="02040503050406030204" pitchFamily="18" charset="0"/>
                      </a:rPr>
                      <m:t>=</m:t>
                    </m:r>
                    <m:sSup>
                      <m:sSupPr>
                        <m:ctrlPr>
                          <a:rPr lang="nl-NL" b="0" i="1" smtClean="0">
                            <a:latin typeface="Cambria Math" charset="0"/>
                          </a:rPr>
                        </m:ctrlPr>
                      </m:sSupPr>
                      <m:e>
                        <m:d>
                          <m:dPr>
                            <m:begChr m:val="|"/>
                            <m:endChr m:val="|"/>
                            <m:ctrlPr>
                              <a:rPr lang="nl-NL" b="0" i="1" smtClean="0">
                                <a:latin typeface="Cambria Math" charset="0"/>
                              </a:rPr>
                            </m:ctrlPr>
                          </m:dPr>
                          <m:e>
                            <m:nary>
                              <m:naryPr>
                                <m:chr m:val="∑"/>
                                <m:ctrlPr>
                                  <a:rPr lang="nl-NL" b="0" i="1" smtClean="0">
                                    <a:latin typeface="Cambria Math" charset="0"/>
                                  </a:rPr>
                                </m:ctrlPr>
                              </m:naryPr>
                              <m:sub>
                                <m:r>
                                  <m:rPr>
                                    <m:brk m:alnAt="23"/>
                                  </m:rPr>
                                  <a:rPr lang="nl-NL" b="0" i="1" smtClean="0">
                                    <a:latin typeface="Cambria Math" panose="02040503050406030204" pitchFamily="18" charset="0"/>
                                  </a:rPr>
                                  <m:t>𝑖</m:t>
                                </m:r>
                                <m:r>
                                  <a:rPr lang="nl-NL" b="0" i="1" smtClean="0">
                                    <a:latin typeface="Cambria Math" panose="02040503050406030204" pitchFamily="18" charset="0"/>
                                  </a:rPr>
                                  <m:t>=1</m:t>
                                </m:r>
                              </m:sub>
                              <m:sup>
                                <m:r>
                                  <a:rPr lang="nl-NL" b="0" i="1" smtClean="0">
                                    <a:latin typeface="Cambria Math" panose="02040503050406030204" pitchFamily="18" charset="0"/>
                                  </a:rPr>
                                  <m:t>𝑛</m:t>
                                </m:r>
                              </m:sup>
                              <m:e>
                                <m:sSub>
                                  <m:sSubPr>
                                    <m:ctrlPr>
                                      <a:rPr lang="nl-NL" b="1" i="1" dirty="0" smtClean="0">
                                        <a:latin typeface="Cambria Math" charset="0"/>
                                      </a:rPr>
                                    </m:ctrlPr>
                                  </m:sSubPr>
                                  <m:e>
                                    <m:r>
                                      <a:rPr lang="nl-NL" b="1" i="1" dirty="0" smtClean="0">
                                        <a:latin typeface="Cambria Math" panose="02040503050406030204" pitchFamily="18" charset="0"/>
                                      </a:rPr>
                                      <m:t>𝑫</m:t>
                                    </m:r>
                                  </m:e>
                                  <m:sub>
                                    <m:r>
                                      <a:rPr lang="nl-NL" b="1" i="1" dirty="0" smtClean="0">
                                        <a:latin typeface="Cambria Math" panose="02040503050406030204" pitchFamily="18" charset="0"/>
                                      </a:rPr>
                                      <m:t>𝒊</m:t>
                                    </m:r>
                                  </m:sub>
                                </m:sSub>
                                <m:d>
                                  <m:dPr>
                                    <m:ctrlPr>
                                      <a:rPr lang="nl-NL" i="1">
                                        <a:latin typeface="Cambria Math" charset="0"/>
                                      </a:rPr>
                                    </m:ctrlPr>
                                  </m:dPr>
                                  <m:e>
                                    <m:r>
                                      <a:rPr lang="nl-NL" b="1" i="1">
                                        <a:latin typeface="Cambria Math" panose="02040503050406030204" pitchFamily="18" charset="0"/>
                                      </a:rPr>
                                      <m:t>𝒓</m:t>
                                    </m:r>
                                    <m:r>
                                      <a:rPr lang="nl-NL" b="1" i="1">
                                        <a:latin typeface="Cambria Math" panose="02040503050406030204" pitchFamily="18" charset="0"/>
                                      </a:rPr>
                                      <m:t>, </m:t>
                                    </m:r>
                                    <m:sSub>
                                      <m:sSubPr>
                                        <m:ctrlPr>
                                          <a:rPr lang="nl-NL" b="0" i="1" smtClean="0">
                                            <a:latin typeface="Cambria Math" charset="0"/>
                                          </a:rPr>
                                        </m:ctrlPr>
                                      </m:sSubPr>
                                      <m:e>
                                        <m:r>
                                          <a:rPr lang="nl-NL" i="1">
                                            <a:latin typeface="Cambria Math" panose="02040503050406030204" pitchFamily="18" charset="0"/>
                                          </a:rPr>
                                          <m:t>𝜔</m:t>
                                        </m:r>
                                      </m:e>
                                      <m:sub>
                                        <m:r>
                                          <a:rPr lang="nl-NL" b="0" i="1" smtClean="0">
                                            <a:latin typeface="Cambria Math" panose="02040503050406030204" pitchFamily="18" charset="0"/>
                                          </a:rPr>
                                          <m:t>0</m:t>
                                        </m:r>
                                      </m:sub>
                                    </m:sSub>
                                  </m:e>
                                </m:d>
                                <m:r>
                                  <a:rPr lang="nl-NL" b="0" i="1" smtClean="0">
                                    <a:latin typeface="Cambria Math" panose="02040503050406030204" pitchFamily="18" charset="0"/>
                                  </a:rPr>
                                  <m:t>⋅</m:t>
                                </m:r>
                                <m:sSup>
                                  <m:sSupPr>
                                    <m:ctrlPr>
                                      <a:rPr lang="nl-NL" b="0" i="1" smtClean="0">
                                        <a:latin typeface="Cambria Math" charset="0"/>
                                      </a:rPr>
                                    </m:ctrlPr>
                                  </m:sSupPr>
                                  <m:e>
                                    <m:r>
                                      <a:rPr lang="nl-NL" b="0" i="1" smtClean="0">
                                        <a:latin typeface="Cambria Math" panose="02040503050406030204" pitchFamily="18" charset="0"/>
                                      </a:rPr>
                                      <m:t>𝑒</m:t>
                                    </m:r>
                                  </m:e>
                                  <m:sup>
                                    <m:r>
                                      <a:rPr lang="nl-NL" b="0" i="1" smtClean="0">
                                        <a:latin typeface="Cambria Math" panose="02040503050406030204" pitchFamily="18" charset="0"/>
                                      </a:rPr>
                                      <m:t>𝑖</m:t>
                                    </m:r>
                                    <m:r>
                                      <a:rPr lang="nl-NL" b="1" i="1">
                                        <a:latin typeface="Cambria Math" panose="02040503050406030204" pitchFamily="18" charset="0"/>
                                      </a:rPr>
                                      <m:t>𝒑</m:t>
                                    </m:r>
                                    <m:r>
                                      <a:rPr lang="nl-NL" b="1" i="1" smtClean="0">
                                        <a:latin typeface="Cambria Math" panose="02040503050406030204" pitchFamily="18" charset="0"/>
                                      </a:rPr>
                                      <m:t>(</m:t>
                                    </m:r>
                                    <m:r>
                                      <a:rPr lang="nl-NL" b="0" i="1" smtClean="0">
                                        <a:latin typeface="Cambria Math" panose="02040503050406030204" pitchFamily="18" charset="0"/>
                                      </a:rPr>
                                      <m:t>𝑝</m:t>
                                    </m:r>
                                    <m:r>
                                      <a:rPr lang="nl-NL" b="0" i="1" smtClean="0">
                                        <a:latin typeface="Cambria Math" panose="02040503050406030204" pitchFamily="18" charset="0"/>
                                      </a:rPr>
                                      <m:t>, </m:t>
                                    </m:r>
                                    <m:r>
                                      <a:rPr lang="nl-NL" b="0" i="1" smtClean="0">
                                        <a:latin typeface="Cambria Math" panose="02040503050406030204" pitchFamily="18" charset="0"/>
                                      </a:rPr>
                                      <m:t>𝜃</m:t>
                                    </m:r>
                                    <m:r>
                                      <a:rPr lang="nl-NL" b="1" i="1" smtClean="0">
                                        <a:latin typeface="Cambria Math" panose="02040503050406030204" pitchFamily="18" charset="0"/>
                                      </a:rPr>
                                      <m:t>)</m:t>
                                    </m:r>
                                    <m:r>
                                      <a:rPr lang="nl-NL" b="1" i="1">
                                        <a:latin typeface="Cambria Math" panose="02040503050406030204" pitchFamily="18" charset="0"/>
                                      </a:rPr>
                                      <m:t>⋅</m:t>
                                    </m:r>
                                    <m:sSub>
                                      <m:sSubPr>
                                        <m:ctrlPr>
                                          <a:rPr lang="nl-NL" b="1" i="1" smtClean="0">
                                            <a:latin typeface="Cambria Math" charset="0"/>
                                          </a:rPr>
                                        </m:ctrlPr>
                                      </m:sSubPr>
                                      <m:e>
                                        <m:r>
                                          <a:rPr lang="nl-NL" b="1" i="1">
                                            <a:latin typeface="Cambria Math" panose="02040503050406030204" pitchFamily="18" charset="0"/>
                                          </a:rPr>
                                          <m:t>𝒙</m:t>
                                        </m:r>
                                      </m:e>
                                      <m:sub>
                                        <m:r>
                                          <a:rPr lang="nl-NL" b="1" i="1" smtClean="0">
                                            <a:latin typeface="Cambria Math" panose="02040503050406030204" pitchFamily="18" charset="0"/>
                                          </a:rPr>
                                          <m:t>𝒊</m:t>
                                        </m:r>
                                      </m:sub>
                                    </m:sSub>
                                  </m:sup>
                                </m:sSup>
                              </m:e>
                            </m:nary>
                          </m:e>
                        </m:d>
                      </m:e>
                      <m:sup>
                        <m:r>
                          <a:rPr lang="nl-NL" b="0" i="1" smtClean="0">
                            <a:latin typeface="Cambria Math" panose="02040503050406030204" pitchFamily="18" charset="0"/>
                          </a:rPr>
                          <m:t>2</m:t>
                        </m:r>
                      </m:sup>
                    </m:sSup>
                  </m:oMath>
                </a14:m>
                <a:r>
                  <a:rPr lang="en-US" dirty="0"/>
                  <a:t> </a:t>
                </a:r>
              </a:p>
              <a:p>
                <a:pPr marL="285750" indent="-285750">
                  <a:buFont typeface="Arial" panose="020B0604020202020204" pitchFamily="34" charset="0"/>
                  <a:buChar char="•"/>
                </a:pPr>
                <a:r>
                  <a:rPr lang="en-US" dirty="0" err="1"/>
                  <a:t>Beampower</a:t>
                </a:r>
                <a:r>
                  <a:rPr lang="en-US" dirty="0"/>
                  <a:t> is maximized for optimal </a:t>
                </a:r>
                <a14:m>
                  <m:oMath xmlns:m="http://schemas.openxmlformats.org/officeDocument/2006/math">
                    <m:r>
                      <a:rPr lang="nl-NL" b="1" i="1">
                        <a:latin typeface="Cambria Math" panose="02040503050406030204" pitchFamily="18" charset="0"/>
                      </a:rPr>
                      <m:t>𝒑</m:t>
                    </m:r>
                  </m:oMath>
                </a14:m>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mc:Choice>
        <mc:Fallback xmlns="">
          <p:sp>
            <p:nvSpPr>
              <p:cNvPr id="3" name="Content Placeholder 2">
                <a:extLst>
                  <a:ext uri="{FF2B5EF4-FFF2-40B4-BE49-F238E27FC236}">
                    <a16:creationId xmlns:a16="http://schemas.microsoft.com/office/drawing/2014/main" id="{F31D5AA9-3E66-5646-B1E2-59696D0E183B}"/>
                  </a:ext>
                </a:extLst>
              </p:cNvPr>
              <p:cNvSpPr>
                <a:spLocks noGrp="1" noRot="1" noChangeAspect="1" noMove="1" noResize="1" noEditPoints="1" noAdjustHandles="1" noChangeArrowheads="1" noChangeShapeType="1" noTextEdit="1"/>
              </p:cNvSpPr>
              <p:nvPr>
                <p:ph sz="quarter" idx="15"/>
              </p:nvPr>
            </p:nvSpPr>
            <p:spPr>
              <a:xfrm>
                <a:off x="420379" y="1484317"/>
                <a:ext cx="4414957" cy="5291889"/>
              </a:xfrm>
              <a:blipFill>
                <a:blip r:embed="rId3"/>
                <a:stretch>
                  <a:fillRect l="-2292" t="-957" r="-2865"/>
                </a:stretch>
              </a:blipFill>
            </p:spPr>
            <p:txBody>
              <a:bodyPr/>
              <a:lstStyle/>
              <a:p>
                <a:r>
                  <a:rPr lang="en-US">
                    <a:noFill/>
                  </a:rPr>
                  <a:t> </a:t>
                </a:r>
              </a:p>
            </p:txBody>
          </p:sp>
        </mc:Fallback>
      </mc:AlternateContent>
      <p:sp>
        <p:nvSpPr>
          <p:cNvPr id="4" name="Title 3">
            <a:extLst>
              <a:ext uri="{FF2B5EF4-FFF2-40B4-BE49-F238E27FC236}">
                <a16:creationId xmlns="" xmlns:a16="http://schemas.microsoft.com/office/drawing/2014/main" id="{811D773A-DEF8-734B-AB21-1C73CBAB7ECB}"/>
              </a:ext>
            </a:extLst>
          </p:cNvPr>
          <p:cNvSpPr>
            <a:spLocks noGrp="1"/>
          </p:cNvSpPr>
          <p:nvPr>
            <p:ph type="title"/>
          </p:nvPr>
        </p:nvSpPr>
        <p:spPr/>
        <p:txBody>
          <a:bodyPr/>
          <a:lstStyle/>
          <a:p>
            <a:r>
              <a:rPr lang="en-US" dirty="0"/>
              <a:t>Passive seismic study: Beamforming</a:t>
            </a:r>
          </a:p>
        </p:txBody>
      </p:sp>
      <p:sp>
        <p:nvSpPr>
          <p:cNvPr id="5" name="Slide Number Placeholder 4">
            <a:extLst>
              <a:ext uri="{FF2B5EF4-FFF2-40B4-BE49-F238E27FC236}">
                <a16:creationId xmlns="" xmlns:a16="http://schemas.microsoft.com/office/drawing/2014/main" id="{D925A8D3-AE03-224C-8CAC-C9EDDBA7D4E8}"/>
              </a:ext>
            </a:extLst>
          </p:cNvPr>
          <p:cNvSpPr>
            <a:spLocks noGrp="1"/>
          </p:cNvSpPr>
          <p:nvPr>
            <p:ph type="sldNum" sz="quarter" idx="4"/>
          </p:nvPr>
        </p:nvSpPr>
        <p:spPr/>
        <p:txBody>
          <a:bodyPr/>
          <a:lstStyle/>
          <a:p>
            <a:pPr defTabSz="422041"/>
            <a:fld id="{7C7B4FCA-D758-EB48-BD46-5EEF226FD218}" type="slidenum">
              <a:rPr lang="en-US" smtClean="0"/>
              <a:pPr defTabSz="422041"/>
              <a:t>9</a:t>
            </a:fld>
            <a:endParaRPr lang="en-US" dirty="0"/>
          </a:p>
        </p:txBody>
      </p:sp>
      <p:sp>
        <p:nvSpPr>
          <p:cNvPr id="6" name="Footer Placeholder 5">
            <a:extLst>
              <a:ext uri="{FF2B5EF4-FFF2-40B4-BE49-F238E27FC236}">
                <a16:creationId xmlns="" xmlns:a16="http://schemas.microsoft.com/office/drawing/2014/main" id="{85E0A761-19F7-1046-A455-4B13FB8C31D0}"/>
              </a:ext>
            </a:extLst>
          </p:cNvPr>
          <p:cNvSpPr>
            <a:spLocks noGrp="1"/>
          </p:cNvSpPr>
          <p:nvPr>
            <p:ph type="ftr" sz="quarter" idx="3"/>
          </p:nvPr>
        </p:nvSpPr>
        <p:spPr/>
        <p:txBody>
          <a:bodyPr/>
          <a:lstStyle/>
          <a:p>
            <a:pPr defTabSz="422041"/>
            <a:r>
              <a:rPr lang="en-US"/>
              <a:t>Maria Bader</a:t>
            </a:r>
            <a:endParaRPr lang="en-US" dirty="0"/>
          </a:p>
        </p:txBody>
      </p:sp>
      <p:pic>
        <p:nvPicPr>
          <p:cNvPr id="7" name="Picture 6">
            <a:extLst>
              <a:ext uri="{FF2B5EF4-FFF2-40B4-BE49-F238E27FC236}">
                <a16:creationId xmlns="" xmlns:a16="http://schemas.microsoft.com/office/drawing/2014/main" id="{B669B205-2737-B544-AF57-D8367C1DFE6C}"/>
              </a:ext>
            </a:extLst>
          </p:cNvPr>
          <p:cNvPicPr>
            <a:picLocks noChangeAspect="1"/>
          </p:cNvPicPr>
          <p:nvPr/>
        </p:nvPicPr>
        <p:blipFill>
          <a:blip r:embed="rId4"/>
          <a:stretch>
            <a:fillRect/>
          </a:stretch>
        </p:blipFill>
        <p:spPr>
          <a:xfrm>
            <a:off x="6024143" y="1837857"/>
            <a:ext cx="2937094" cy="1725227"/>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 xmlns:a16="http://schemas.microsoft.com/office/drawing/2014/main" id="{2AE610D5-806E-F240-A16A-DBCF18CB6E2B}"/>
                  </a:ext>
                </a:extLst>
              </p:cNvPr>
              <p:cNvSpPr/>
              <p:nvPr/>
            </p:nvSpPr>
            <p:spPr>
              <a:xfrm>
                <a:off x="5041337" y="3186987"/>
                <a:ext cx="97597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NL" sz="1400" b="1" i="1" smtClean="0">
                              <a:latin typeface="Cambria Math" charset="0"/>
                            </a:rPr>
                          </m:ctrlPr>
                        </m:sSubPr>
                        <m:e>
                          <m:r>
                            <a:rPr lang="nl-NL" sz="1400" b="1" i="1">
                              <a:latin typeface="Cambria Math" panose="02040503050406030204" pitchFamily="18" charset="0"/>
                            </a:rPr>
                            <m:t>𝑫</m:t>
                          </m:r>
                        </m:e>
                        <m:sub>
                          <m:r>
                            <a:rPr lang="nl-NL" sz="1400" b="1" i="1">
                              <a:latin typeface="Cambria Math" panose="02040503050406030204" pitchFamily="18" charset="0"/>
                            </a:rPr>
                            <m:t>𝟏</m:t>
                          </m:r>
                        </m:sub>
                      </m:sSub>
                      <m:d>
                        <m:dPr>
                          <m:ctrlPr>
                            <a:rPr lang="nl-NL" sz="1400" i="1">
                              <a:latin typeface="Cambria Math" charset="0"/>
                            </a:rPr>
                          </m:ctrlPr>
                        </m:dPr>
                        <m:e>
                          <m:sSub>
                            <m:sSubPr>
                              <m:ctrlPr>
                                <a:rPr lang="nl-NL" sz="1400" b="1" i="1">
                                  <a:latin typeface="Cambria Math" charset="0"/>
                                </a:rPr>
                              </m:ctrlPr>
                            </m:sSubPr>
                            <m:e>
                              <m:r>
                                <a:rPr lang="nl-NL" sz="1400" b="1" i="1">
                                  <a:latin typeface="Cambria Math" panose="02040503050406030204" pitchFamily="18" charset="0"/>
                                </a:rPr>
                                <m:t>𝒙</m:t>
                              </m:r>
                            </m:e>
                            <m:sub>
                              <m:r>
                                <a:rPr lang="nl-NL" sz="1400" b="1" i="1">
                                  <a:latin typeface="Cambria Math" panose="02040503050406030204" pitchFamily="18" charset="0"/>
                                </a:rPr>
                                <m:t>𝟏</m:t>
                              </m:r>
                            </m:sub>
                          </m:sSub>
                          <m:r>
                            <a:rPr lang="nl-NL" sz="1400" b="1" i="1">
                              <a:latin typeface="Cambria Math" panose="02040503050406030204" pitchFamily="18" charset="0"/>
                            </a:rPr>
                            <m:t>, </m:t>
                          </m:r>
                          <m:r>
                            <a:rPr lang="nl-NL" sz="1400" b="0" i="1" smtClean="0">
                              <a:latin typeface="Cambria Math" panose="02040503050406030204" pitchFamily="18" charset="0"/>
                            </a:rPr>
                            <m:t>𝑡</m:t>
                          </m:r>
                        </m:e>
                      </m:d>
                      <m:r>
                        <a:rPr lang="nl-NL" sz="1400" i="1">
                          <a:latin typeface="Cambria Math" panose="02040503050406030204" pitchFamily="18" charset="0"/>
                        </a:rPr>
                        <m:t> </m:t>
                      </m:r>
                    </m:oMath>
                  </m:oMathPara>
                </a14:m>
                <a:endParaRPr lang="en-US" sz="1400" dirty="0"/>
              </a:p>
            </p:txBody>
          </p:sp>
        </mc:Choice>
        <mc:Fallback xmlns="">
          <p:sp>
            <p:nvSpPr>
              <p:cNvPr id="9" name="Rectangle 8">
                <a:extLst>
                  <a:ext uri="{FF2B5EF4-FFF2-40B4-BE49-F238E27FC236}">
                    <a16:creationId xmlns:a16="http://schemas.microsoft.com/office/drawing/2014/main" id="{2AE610D5-806E-F240-A16A-DBCF18CB6E2B}"/>
                  </a:ext>
                </a:extLst>
              </p:cNvPr>
              <p:cNvSpPr>
                <a:spLocks noRot="1" noChangeAspect="1" noMove="1" noResize="1" noEditPoints="1" noAdjustHandles="1" noChangeArrowheads="1" noChangeShapeType="1" noTextEdit="1"/>
              </p:cNvSpPr>
              <p:nvPr/>
            </p:nvSpPr>
            <p:spPr>
              <a:xfrm>
                <a:off x="5041337" y="3186987"/>
                <a:ext cx="975973" cy="307777"/>
              </a:xfrm>
              <a:prstGeom prst="rect">
                <a:avLst/>
              </a:prstGeom>
              <a:blipFill>
                <a:blip r:embed="rId5"/>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81ECE339-FEAE-0A4F-A043-25BCEAFFBB8D}"/>
                  </a:ext>
                </a:extLst>
              </p:cNvPr>
              <p:cNvSpPr/>
              <p:nvPr/>
            </p:nvSpPr>
            <p:spPr>
              <a:xfrm>
                <a:off x="5050764" y="2773196"/>
                <a:ext cx="94923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NL" sz="1400" b="1" i="1" smtClean="0">
                              <a:latin typeface="Cambria Math" charset="0"/>
                            </a:rPr>
                          </m:ctrlPr>
                        </m:sSubPr>
                        <m:e>
                          <m:r>
                            <a:rPr lang="nl-NL" sz="1400" b="1" i="1">
                              <a:latin typeface="Cambria Math" panose="02040503050406030204" pitchFamily="18" charset="0"/>
                            </a:rPr>
                            <m:t>𝑫</m:t>
                          </m:r>
                        </m:e>
                        <m:sub>
                          <m:r>
                            <a:rPr lang="nl-NL" sz="1400" b="1" i="1" smtClean="0">
                              <a:latin typeface="Cambria Math" panose="02040503050406030204" pitchFamily="18" charset="0"/>
                            </a:rPr>
                            <m:t>𝟐</m:t>
                          </m:r>
                        </m:sub>
                      </m:sSub>
                      <m:d>
                        <m:dPr>
                          <m:ctrlPr>
                            <a:rPr lang="nl-NL" sz="1400" i="1">
                              <a:latin typeface="Cambria Math" charset="0"/>
                            </a:rPr>
                          </m:ctrlPr>
                        </m:dPr>
                        <m:e>
                          <m:sSub>
                            <m:sSubPr>
                              <m:ctrlPr>
                                <a:rPr lang="nl-NL" sz="1400" b="1" i="1">
                                  <a:latin typeface="Cambria Math" charset="0"/>
                                </a:rPr>
                              </m:ctrlPr>
                            </m:sSubPr>
                            <m:e>
                              <m:r>
                                <a:rPr lang="nl-NL" sz="1400" b="1" i="1">
                                  <a:latin typeface="Cambria Math" panose="02040503050406030204" pitchFamily="18" charset="0"/>
                                </a:rPr>
                                <m:t>𝒙</m:t>
                              </m:r>
                            </m:e>
                            <m:sub>
                              <m:r>
                                <a:rPr lang="nl-NL" sz="1400" b="1" i="1" smtClean="0">
                                  <a:latin typeface="Cambria Math" panose="02040503050406030204" pitchFamily="18" charset="0"/>
                                </a:rPr>
                                <m:t>𝟐</m:t>
                              </m:r>
                            </m:sub>
                          </m:sSub>
                          <m:r>
                            <a:rPr lang="nl-NL" sz="1400" b="1" i="1">
                              <a:latin typeface="Cambria Math" panose="02040503050406030204" pitchFamily="18" charset="0"/>
                            </a:rPr>
                            <m:t> </m:t>
                          </m:r>
                          <m:r>
                            <a:rPr lang="nl-NL" sz="1400" b="0" i="1" smtClean="0">
                              <a:latin typeface="Cambria Math" panose="02040503050406030204" pitchFamily="18" charset="0"/>
                            </a:rPr>
                            <m:t>𝑡</m:t>
                          </m:r>
                        </m:e>
                      </m:d>
                      <m:r>
                        <a:rPr lang="nl-NL" sz="1400" i="1">
                          <a:latin typeface="Cambria Math" panose="02040503050406030204" pitchFamily="18" charset="0"/>
                        </a:rPr>
                        <m:t> </m:t>
                      </m:r>
                    </m:oMath>
                  </m:oMathPara>
                </a14:m>
                <a:endParaRPr lang="en-US" sz="1400" dirty="0"/>
              </a:p>
            </p:txBody>
          </p:sp>
        </mc:Choice>
        <mc:Fallback xmlns="">
          <p:sp>
            <p:nvSpPr>
              <p:cNvPr id="11" name="Rectangle 10">
                <a:extLst>
                  <a:ext uri="{FF2B5EF4-FFF2-40B4-BE49-F238E27FC236}">
                    <a16:creationId xmlns:a16="http://schemas.microsoft.com/office/drawing/2014/main" id="{81ECE339-FEAE-0A4F-A043-25BCEAFFBB8D}"/>
                  </a:ext>
                </a:extLst>
              </p:cNvPr>
              <p:cNvSpPr>
                <a:spLocks noRot="1" noChangeAspect="1" noMove="1" noResize="1" noEditPoints="1" noAdjustHandles="1" noChangeArrowheads="1" noChangeShapeType="1" noTextEdit="1"/>
              </p:cNvSpPr>
              <p:nvPr/>
            </p:nvSpPr>
            <p:spPr>
              <a:xfrm>
                <a:off x="5050764" y="2773196"/>
                <a:ext cx="949234" cy="307777"/>
              </a:xfrm>
              <a:prstGeom prst="rect">
                <a:avLst/>
              </a:prstGeom>
              <a:blipFill>
                <a:blip r:embed="rId6"/>
                <a:stretch>
                  <a:fillRect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 xmlns:a16="http://schemas.microsoft.com/office/drawing/2014/main" id="{4C9B90F9-4DCE-3C47-925A-56D02EA64787}"/>
                  </a:ext>
                </a:extLst>
              </p:cNvPr>
              <p:cNvSpPr/>
              <p:nvPr/>
            </p:nvSpPr>
            <p:spPr>
              <a:xfrm>
                <a:off x="5092611" y="1888876"/>
                <a:ext cx="771565"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nl-NL" sz="1400" b="1" i="1" smtClean="0">
                              <a:latin typeface="Cambria Math" charset="0"/>
                            </a:rPr>
                          </m:ctrlPr>
                        </m:sSubPr>
                        <m:e>
                          <m:r>
                            <a:rPr lang="nl-NL" sz="1400" b="1" i="1">
                              <a:latin typeface="Cambria Math" panose="02040503050406030204" pitchFamily="18" charset="0"/>
                            </a:rPr>
                            <m:t>𝑫</m:t>
                          </m:r>
                        </m:e>
                        <m:sub>
                          <m:r>
                            <a:rPr lang="nl-NL" sz="1400" b="1" i="1" smtClean="0">
                              <a:latin typeface="Cambria Math" panose="02040503050406030204" pitchFamily="18" charset="0"/>
                            </a:rPr>
                            <m:t>𝒏</m:t>
                          </m:r>
                        </m:sub>
                      </m:sSub>
                      <m:d>
                        <m:dPr>
                          <m:ctrlPr>
                            <a:rPr lang="nl-NL" sz="1400" i="1">
                              <a:latin typeface="Cambria Math" charset="0"/>
                            </a:rPr>
                          </m:ctrlPr>
                        </m:dPr>
                        <m:e>
                          <m:sSub>
                            <m:sSubPr>
                              <m:ctrlPr>
                                <a:rPr lang="nl-NL" sz="1400" b="1" i="1">
                                  <a:latin typeface="Cambria Math" charset="0"/>
                                </a:rPr>
                              </m:ctrlPr>
                            </m:sSubPr>
                            <m:e>
                              <m:r>
                                <a:rPr lang="nl-NL" sz="1400" b="1" i="1">
                                  <a:latin typeface="Cambria Math" panose="02040503050406030204" pitchFamily="18" charset="0"/>
                                </a:rPr>
                                <m:t>𝒙</m:t>
                              </m:r>
                            </m:e>
                            <m:sub>
                              <m:r>
                                <a:rPr lang="nl-NL" sz="1400" b="1" i="1" smtClean="0">
                                  <a:latin typeface="Cambria Math" panose="02040503050406030204" pitchFamily="18" charset="0"/>
                                </a:rPr>
                                <m:t>𝒏</m:t>
                              </m:r>
                            </m:sub>
                          </m:sSub>
                          <m:r>
                            <a:rPr lang="nl-NL" sz="1400" b="1" i="1">
                              <a:latin typeface="Cambria Math" panose="02040503050406030204" pitchFamily="18" charset="0"/>
                            </a:rPr>
                            <m:t>, </m:t>
                          </m:r>
                          <m:r>
                            <a:rPr lang="nl-NL" sz="1400" b="0" i="1" smtClean="0">
                              <a:latin typeface="Cambria Math" panose="02040503050406030204" pitchFamily="18" charset="0"/>
                            </a:rPr>
                            <m:t>𝑡</m:t>
                          </m:r>
                        </m:e>
                      </m:d>
                      <m:r>
                        <a:rPr lang="nl-NL" sz="1400" i="1">
                          <a:latin typeface="Cambria Math" panose="02040503050406030204" pitchFamily="18" charset="0"/>
                        </a:rPr>
                        <m:t> </m:t>
                      </m:r>
                    </m:oMath>
                  </m:oMathPara>
                </a14:m>
                <a:endParaRPr lang="en-US" sz="1400" dirty="0"/>
              </a:p>
            </p:txBody>
          </p:sp>
        </mc:Choice>
        <mc:Fallback xmlns="">
          <p:sp>
            <p:nvSpPr>
              <p:cNvPr id="12" name="Rectangle 11">
                <a:extLst>
                  <a:ext uri="{FF2B5EF4-FFF2-40B4-BE49-F238E27FC236}">
                    <a16:creationId xmlns:a16="http://schemas.microsoft.com/office/drawing/2014/main" id="{4C9B90F9-4DCE-3C47-925A-56D02EA64787}"/>
                  </a:ext>
                </a:extLst>
              </p:cNvPr>
              <p:cNvSpPr>
                <a:spLocks noRot="1" noChangeAspect="1" noMove="1" noResize="1" noEditPoints="1" noAdjustHandles="1" noChangeArrowheads="1" noChangeShapeType="1" noTextEdit="1"/>
              </p:cNvSpPr>
              <p:nvPr/>
            </p:nvSpPr>
            <p:spPr>
              <a:xfrm>
                <a:off x="5092611" y="1888876"/>
                <a:ext cx="771565" cy="307777"/>
              </a:xfrm>
              <a:prstGeom prst="rect">
                <a:avLst/>
              </a:prstGeom>
              <a:blipFill>
                <a:blip r:embed="rId7"/>
                <a:stretch>
                  <a:fillRect r="-19355" b="-12000"/>
                </a:stretch>
              </a:blipFill>
            </p:spPr>
            <p:txBody>
              <a:bodyPr/>
              <a:lstStyle/>
              <a:p>
                <a:r>
                  <a:rPr lang="en-US">
                    <a:noFill/>
                  </a:rPr>
                  <a:t> </a:t>
                </a:r>
              </a:p>
            </p:txBody>
          </p:sp>
        </mc:Fallback>
      </mc:AlternateContent>
      <p:cxnSp>
        <p:nvCxnSpPr>
          <p:cNvPr id="14" name="Straight Arrow Connector 13">
            <a:extLst>
              <a:ext uri="{FF2B5EF4-FFF2-40B4-BE49-F238E27FC236}">
                <a16:creationId xmlns="" xmlns:a16="http://schemas.microsoft.com/office/drawing/2014/main" id="{D2CDFF4F-D34C-DF4E-B4E9-6CD2B64CC5CA}"/>
              </a:ext>
            </a:extLst>
          </p:cNvPr>
          <p:cNvCxnSpPr>
            <a:cxnSpLocks/>
          </p:cNvCxnSpPr>
          <p:nvPr/>
        </p:nvCxnSpPr>
        <p:spPr>
          <a:xfrm flipV="1">
            <a:off x="5873603" y="2023624"/>
            <a:ext cx="228714" cy="97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13E7E4A5-2CDE-C745-B4DE-7DC8BBBD5CAE}"/>
              </a:ext>
            </a:extLst>
          </p:cNvPr>
          <p:cNvCxnSpPr>
            <a:cxnSpLocks/>
          </p:cNvCxnSpPr>
          <p:nvPr/>
        </p:nvCxnSpPr>
        <p:spPr>
          <a:xfrm>
            <a:off x="5850294" y="2957804"/>
            <a:ext cx="258239" cy="1450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5D051E25-4CA5-2646-82AE-0B9177EFD5AE}"/>
              </a:ext>
            </a:extLst>
          </p:cNvPr>
          <p:cNvCxnSpPr>
            <a:cxnSpLocks/>
          </p:cNvCxnSpPr>
          <p:nvPr/>
        </p:nvCxnSpPr>
        <p:spPr>
          <a:xfrm flipV="1">
            <a:off x="5864176" y="3218041"/>
            <a:ext cx="256707" cy="1284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60B21939-8D7E-6D48-A169-970AB5DB23D7}"/>
              </a:ext>
            </a:extLst>
          </p:cNvPr>
          <p:cNvCxnSpPr>
            <a:cxnSpLocks/>
          </p:cNvCxnSpPr>
          <p:nvPr/>
        </p:nvCxnSpPr>
        <p:spPr>
          <a:xfrm flipV="1">
            <a:off x="6895323" y="3264504"/>
            <a:ext cx="0" cy="5318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 xmlns:a16="http://schemas.microsoft.com/office/drawing/2014/main" id="{DB6FBBBA-86CA-E548-9F13-6A4447555A27}"/>
              </a:ext>
            </a:extLst>
          </p:cNvPr>
          <p:cNvCxnSpPr>
            <a:cxnSpLocks/>
          </p:cNvCxnSpPr>
          <p:nvPr/>
        </p:nvCxnSpPr>
        <p:spPr>
          <a:xfrm flipV="1">
            <a:off x="7085045" y="3174309"/>
            <a:ext cx="0" cy="3887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Rectangle 34">
                <a:extLst>
                  <a:ext uri="{FF2B5EF4-FFF2-40B4-BE49-F238E27FC236}">
                    <a16:creationId xmlns="" xmlns:a16="http://schemas.microsoft.com/office/drawing/2014/main" id="{A5153A81-BF5B-E242-AF45-76CB16AEAD48}"/>
                  </a:ext>
                </a:extLst>
              </p:cNvPr>
              <p:cNvSpPr/>
              <p:nvPr/>
            </p:nvSpPr>
            <p:spPr>
              <a:xfrm>
                <a:off x="6801662" y="3477601"/>
                <a:ext cx="45403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NL" sz="1400" i="1" smtClean="0">
                              <a:latin typeface="Cambria Math" charset="0"/>
                            </a:rPr>
                          </m:ctrlPr>
                        </m:sSubPr>
                        <m:e>
                          <m:r>
                            <m:rPr>
                              <m:sty m:val="p"/>
                            </m:rPr>
                            <a:rPr lang="nl-NL" sz="1400">
                              <a:latin typeface="Cambria Math" panose="02040503050406030204" pitchFamily="18" charset="0"/>
                            </a:rPr>
                            <m:t>Φ</m:t>
                          </m:r>
                        </m:e>
                        <m:sub>
                          <m:r>
                            <a:rPr lang="nl-NL" sz="1400" b="0" i="1" smtClean="0">
                              <a:latin typeface="Cambria Math" panose="02040503050406030204" pitchFamily="18" charset="0"/>
                            </a:rPr>
                            <m:t>1</m:t>
                          </m:r>
                        </m:sub>
                      </m:sSub>
                    </m:oMath>
                  </m:oMathPara>
                </a14:m>
                <a:endParaRPr lang="en-US" sz="1400" dirty="0"/>
              </a:p>
            </p:txBody>
          </p:sp>
        </mc:Choice>
        <mc:Fallback xmlns="">
          <p:sp>
            <p:nvSpPr>
              <p:cNvPr id="35" name="Rectangle 34">
                <a:extLst>
                  <a:ext uri="{FF2B5EF4-FFF2-40B4-BE49-F238E27FC236}">
                    <a16:creationId xmlns:a16="http://schemas.microsoft.com/office/drawing/2014/main" id="{A5153A81-BF5B-E242-AF45-76CB16AEAD48}"/>
                  </a:ext>
                </a:extLst>
              </p:cNvPr>
              <p:cNvSpPr>
                <a:spLocks noRot="1" noChangeAspect="1" noMove="1" noResize="1" noEditPoints="1" noAdjustHandles="1" noChangeArrowheads="1" noChangeShapeType="1" noTextEdit="1"/>
              </p:cNvSpPr>
              <p:nvPr/>
            </p:nvSpPr>
            <p:spPr>
              <a:xfrm>
                <a:off x="6801662" y="3477601"/>
                <a:ext cx="454035" cy="307777"/>
              </a:xfrm>
              <a:prstGeom prst="rect">
                <a:avLst/>
              </a:prstGeom>
              <a:blipFill>
                <a:blip r:embed="rId8"/>
                <a:stretch>
                  <a:fillRect/>
                </a:stretch>
              </a:blipFill>
            </p:spPr>
            <p:txBody>
              <a:bodyPr/>
              <a:lstStyle/>
              <a:p>
                <a:r>
                  <a:rPr lang="en-US">
                    <a:noFill/>
                  </a:rPr>
                  <a:t> </a:t>
                </a:r>
              </a:p>
            </p:txBody>
          </p:sp>
        </mc:Fallback>
      </mc:AlternateContent>
      <p:cxnSp>
        <p:nvCxnSpPr>
          <p:cNvPr id="36" name="Straight Arrow Connector 35">
            <a:extLst>
              <a:ext uri="{FF2B5EF4-FFF2-40B4-BE49-F238E27FC236}">
                <a16:creationId xmlns="" xmlns:a16="http://schemas.microsoft.com/office/drawing/2014/main" id="{FB4A65B6-84E1-0F4E-9794-37584FA866F8}"/>
              </a:ext>
            </a:extLst>
          </p:cNvPr>
          <p:cNvCxnSpPr>
            <a:cxnSpLocks/>
          </p:cNvCxnSpPr>
          <p:nvPr/>
        </p:nvCxnSpPr>
        <p:spPr>
          <a:xfrm flipV="1">
            <a:off x="8277667" y="2057747"/>
            <a:ext cx="0" cy="17386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angle 37">
                <a:extLst>
                  <a:ext uri="{FF2B5EF4-FFF2-40B4-BE49-F238E27FC236}">
                    <a16:creationId xmlns="" xmlns:a16="http://schemas.microsoft.com/office/drawing/2014/main" id="{B8954AA1-B96D-5142-ABBD-77B2551E8B76}"/>
                  </a:ext>
                </a:extLst>
              </p:cNvPr>
              <p:cNvSpPr/>
              <p:nvPr/>
            </p:nvSpPr>
            <p:spPr>
              <a:xfrm>
                <a:off x="7888607" y="3708462"/>
                <a:ext cx="47006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NL" sz="1400" i="1" smtClean="0">
                              <a:latin typeface="Cambria Math" charset="0"/>
                            </a:rPr>
                          </m:ctrlPr>
                        </m:sSubPr>
                        <m:e>
                          <m:r>
                            <m:rPr>
                              <m:sty m:val="p"/>
                            </m:rPr>
                            <a:rPr lang="nl-NL" sz="1400">
                              <a:latin typeface="Cambria Math" panose="02040503050406030204" pitchFamily="18" charset="0"/>
                            </a:rPr>
                            <m:t>Φ</m:t>
                          </m:r>
                        </m:e>
                        <m:sub>
                          <m:r>
                            <a:rPr lang="nl-NL" sz="1400" b="0" i="1" smtClean="0">
                              <a:latin typeface="Cambria Math" panose="02040503050406030204" pitchFamily="18" charset="0"/>
                            </a:rPr>
                            <m:t>𝑛</m:t>
                          </m:r>
                        </m:sub>
                      </m:sSub>
                    </m:oMath>
                  </m:oMathPara>
                </a14:m>
                <a:endParaRPr lang="en-US" sz="1400" dirty="0"/>
              </a:p>
            </p:txBody>
          </p:sp>
        </mc:Choice>
        <mc:Fallback xmlns="">
          <p:sp>
            <p:nvSpPr>
              <p:cNvPr id="38" name="Rectangle 37">
                <a:extLst>
                  <a:ext uri="{FF2B5EF4-FFF2-40B4-BE49-F238E27FC236}">
                    <a16:creationId xmlns:a16="http://schemas.microsoft.com/office/drawing/2014/main" id="{B8954AA1-B96D-5142-ABBD-77B2551E8B76}"/>
                  </a:ext>
                </a:extLst>
              </p:cNvPr>
              <p:cNvSpPr>
                <a:spLocks noRot="1" noChangeAspect="1" noMove="1" noResize="1" noEditPoints="1" noAdjustHandles="1" noChangeArrowheads="1" noChangeShapeType="1" noTextEdit="1"/>
              </p:cNvSpPr>
              <p:nvPr/>
            </p:nvSpPr>
            <p:spPr>
              <a:xfrm>
                <a:off x="7888607" y="3708462"/>
                <a:ext cx="470065" cy="307777"/>
              </a:xfrm>
              <a:prstGeom prst="rect">
                <a:avLst/>
              </a:prstGeom>
              <a:blipFill>
                <a:blip r:embed="rId9"/>
                <a:stretch>
                  <a:fillRect/>
                </a:stretch>
              </a:blipFill>
            </p:spPr>
            <p:txBody>
              <a:bodyPr/>
              <a:lstStyle/>
              <a:p>
                <a:r>
                  <a:rPr lang="en-US">
                    <a:noFill/>
                  </a:rPr>
                  <a:t> </a:t>
                </a:r>
              </a:p>
            </p:txBody>
          </p:sp>
        </mc:Fallback>
      </mc:AlternateContent>
      <p:pic>
        <p:nvPicPr>
          <p:cNvPr id="39" name="Picture 38">
            <a:extLst>
              <a:ext uri="{FF2B5EF4-FFF2-40B4-BE49-F238E27FC236}">
                <a16:creationId xmlns="" xmlns:a16="http://schemas.microsoft.com/office/drawing/2014/main" id="{41536AD6-660D-C441-9447-C3E7F70E49A3}"/>
              </a:ext>
            </a:extLst>
          </p:cNvPr>
          <p:cNvPicPr>
            <a:picLocks noChangeAspect="1"/>
          </p:cNvPicPr>
          <p:nvPr/>
        </p:nvPicPr>
        <p:blipFill>
          <a:blip r:embed="rId10"/>
          <a:stretch>
            <a:fillRect/>
          </a:stretch>
        </p:blipFill>
        <p:spPr>
          <a:xfrm>
            <a:off x="6536228" y="4376595"/>
            <a:ext cx="2425009" cy="2481405"/>
          </a:xfrm>
          <a:prstGeom prst="rect">
            <a:avLst/>
          </a:prstGeom>
        </p:spPr>
      </p:pic>
      <p:sp>
        <p:nvSpPr>
          <p:cNvPr id="40" name="Rectangle 39">
            <a:extLst>
              <a:ext uri="{FF2B5EF4-FFF2-40B4-BE49-F238E27FC236}">
                <a16:creationId xmlns="" xmlns:a16="http://schemas.microsoft.com/office/drawing/2014/main" id="{78E55BB4-BE5E-334F-B675-A13DB45D0FFB}"/>
              </a:ext>
            </a:extLst>
          </p:cNvPr>
          <p:cNvSpPr/>
          <p:nvPr/>
        </p:nvSpPr>
        <p:spPr>
          <a:xfrm>
            <a:off x="5005988" y="1669963"/>
            <a:ext cx="3955249" cy="2346276"/>
          </a:xfrm>
          <a:prstGeom prst="rect">
            <a:avLst/>
          </a:prstGeom>
          <a:no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a:solidFill>
                <a:schemeClr val="tx2"/>
              </a:solidFill>
            </a:endParaRPr>
          </a:p>
        </p:txBody>
      </p:sp>
      <p:sp>
        <p:nvSpPr>
          <p:cNvPr id="41" name="TextBox 40">
            <a:extLst>
              <a:ext uri="{FF2B5EF4-FFF2-40B4-BE49-F238E27FC236}">
                <a16:creationId xmlns="" xmlns:a16="http://schemas.microsoft.com/office/drawing/2014/main" id="{211477AB-F21B-054F-A4A1-60829F1FACE2}"/>
              </a:ext>
            </a:extLst>
          </p:cNvPr>
          <p:cNvSpPr txBox="1"/>
          <p:nvPr/>
        </p:nvSpPr>
        <p:spPr>
          <a:xfrm>
            <a:off x="5005988" y="1447534"/>
            <a:ext cx="1571476" cy="215444"/>
          </a:xfrm>
          <a:prstGeom prst="rect">
            <a:avLst/>
          </a:prstGeom>
          <a:noFill/>
        </p:spPr>
        <p:txBody>
          <a:bodyPr wrap="square" lIns="0" tIns="0" rIns="0" bIns="0" rtlCol="0">
            <a:spAutoFit/>
          </a:bodyPr>
          <a:lstStyle/>
          <a:p>
            <a:pPr>
              <a:spcBef>
                <a:spcPts val="600"/>
              </a:spcBef>
              <a:buClr>
                <a:schemeClr val="tx2"/>
              </a:buClr>
            </a:pPr>
            <a:r>
              <a:rPr lang="en-US" sz="1400" b="1" dirty="0">
                <a:solidFill>
                  <a:schemeClr val="accent3"/>
                </a:solidFill>
              </a:rPr>
              <a:t>Raw data</a:t>
            </a:r>
          </a:p>
        </p:txBody>
      </p:sp>
      <p:sp>
        <p:nvSpPr>
          <p:cNvPr id="42" name="Rectangle 41">
            <a:extLst>
              <a:ext uri="{FF2B5EF4-FFF2-40B4-BE49-F238E27FC236}">
                <a16:creationId xmlns="" xmlns:a16="http://schemas.microsoft.com/office/drawing/2014/main" id="{063AC1B8-8394-B14E-BBFF-C47AA4F65845}"/>
              </a:ext>
            </a:extLst>
          </p:cNvPr>
          <p:cNvSpPr/>
          <p:nvPr/>
        </p:nvSpPr>
        <p:spPr>
          <a:xfrm>
            <a:off x="5050764" y="4347781"/>
            <a:ext cx="3911321" cy="2303116"/>
          </a:xfrm>
          <a:prstGeom prst="rect">
            <a:avLst/>
          </a:prstGeom>
          <a:no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a:solidFill>
                <a:schemeClr val="tx2"/>
              </a:solidFill>
            </a:endParaRPr>
          </a:p>
        </p:txBody>
      </p:sp>
      <p:sp>
        <p:nvSpPr>
          <p:cNvPr id="43" name="TextBox 42">
            <a:extLst>
              <a:ext uri="{FF2B5EF4-FFF2-40B4-BE49-F238E27FC236}">
                <a16:creationId xmlns="" xmlns:a16="http://schemas.microsoft.com/office/drawing/2014/main" id="{48B6A488-6577-C744-8E8F-716319A8056E}"/>
              </a:ext>
            </a:extLst>
          </p:cNvPr>
          <p:cNvSpPr txBox="1"/>
          <p:nvPr/>
        </p:nvSpPr>
        <p:spPr>
          <a:xfrm>
            <a:off x="5053884" y="4109002"/>
            <a:ext cx="1513008" cy="215444"/>
          </a:xfrm>
          <a:prstGeom prst="rect">
            <a:avLst/>
          </a:prstGeom>
          <a:noFill/>
        </p:spPr>
        <p:txBody>
          <a:bodyPr wrap="square" lIns="0" tIns="0" rIns="0" bIns="0" rtlCol="0">
            <a:spAutoFit/>
          </a:bodyPr>
          <a:lstStyle/>
          <a:p>
            <a:pPr>
              <a:spcBef>
                <a:spcPts val="600"/>
              </a:spcBef>
              <a:buClr>
                <a:schemeClr val="tx2"/>
              </a:buClr>
            </a:pPr>
            <a:r>
              <a:rPr lang="en-US" sz="1400" b="1" dirty="0">
                <a:solidFill>
                  <a:schemeClr val="accent3"/>
                </a:solidFill>
              </a:rPr>
              <a:t>Beamforming</a:t>
            </a:r>
          </a:p>
        </p:txBody>
      </p:sp>
      <p:sp>
        <p:nvSpPr>
          <p:cNvPr id="44" name="Rectangle 43">
            <a:extLst>
              <a:ext uri="{FF2B5EF4-FFF2-40B4-BE49-F238E27FC236}">
                <a16:creationId xmlns="" xmlns:a16="http://schemas.microsoft.com/office/drawing/2014/main" id="{DF9671AB-97E8-674D-A48C-6F938E6BFFA4}"/>
              </a:ext>
            </a:extLst>
          </p:cNvPr>
          <p:cNvSpPr/>
          <p:nvPr/>
        </p:nvSpPr>
        <p:spPr>
          <a:xfrm>
            <a:off x="6409541" y="4369859"/>
            <a:ext cx="540218" cy="38975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a:solidFill>
                <a:schemeClr val="tx2"/>
              </a:solidFill>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 xmlns:a16="http://schemas.microsoft.com/office/drawing/2014/main" id="{408D7B0B-D617-0C40-8CAE-D419FBEA689A}"/>
                  </a:ext>
                </a:extLst>
              </p:cNvPr>
              <p:cNvSpPr txBox="1"/>
              <p:nvPr/>
            </p:nvSpPr>
            <p:spPr>
              <a:xfrm>
                <a:off x="5086992" y="4440846"/>
                <a:ext cx="1409468" cy="1877437"/>
              </a:xfrm>
              <a:prstGeom prst="rect">
                <a:avLst/>
              </a:prstGeom>
              <a:noFill/>
            </p:spPr>
            <p:txBody>
              <a:bodyPr wrap="square" lIns="0" tIns="0" rIns="0" bIns="0" rtlCol="0">
                <a:spAutoFit/>
              </a:bodyPr>
              <a:lstStyle/>
              <a:p>
                <a:pPr>
                  <a:spcBef>
                    <a:spcPts val="600"/>
                  </a:spcBef>
                  <a:buClr>
                    <a:schemeClr val="tx2"/>
                  </a:buClr>
                </a:pPr>
                <a:r>
                  <a:rPr lang="en-US" sz="1400" b="1" dirty="0">
                    <a:solidFill>
                      <a:schemeClr val="tx2"/>
                    </a:solidFill>
                  </a:rPr>
                  <a:t>Two results for each frequency</a:t>
                </a:r>
              </a:p>
              <a:p>
                <a:pPr marL="285750" indent="-285750">
                  <a:spcBef>
                    <a:spcPts val="600"/>
                  </a:spcBef>
                  <a:buClr>
                    <a:schemeClr val="tx2"/>
                  </a:buClr>
                  <a:buFont typeface="Arial" panose="020B0604020202020204" pitchFamily="34" charset="0"/>
                  <a:buChar char="•"/>
                </a:pPr>
                <a:r>
                  <a:rPr lang="en-US" sz="1400" dirty="0">
                    <a:solidFill>
                      <a:schemeClr val="tx2"/>
                    </a:solidFill>
                  </a:rPr>
                  <a:t>Direction of incident </a:t>
                </a:r>
                <a14:m>
                  <m:oMath xmlns:m="http://schemas.openxmlformats.org/officeDocument/2006/math">
                    <m:r>
                      <a:rPr lang="nl-NL" sz="1400" i="1">
                        <a:latin typeface="Cambria Math" panose="02040503050406030204" pitchFamily="18" charset="0"/>
                      </a:rPr>
                      <m:t>𝜃</m:t>
                    </m:r>
                  </m:oMath>
                </a14:m>
                <a:r>
                  <a:rPr lang="en-US" sz="1400" dirty="0">
                    <a:solidFill>
                      <a:schemeClr val="tx2"/>
                    </a:solidFill>
                  </a:rPr>
                  <a:t> </a:t>
                </a:r>
              </a:p>
              <a:p>
                <a:pPr marL="285750" indent="-285750">
                  <a:spcBef>
                    <a:spcPts val="600"/>
                  </a:spcBef>
                  <a:buClr>
                    <a:schemeClr val="tx2"/>
                  </a:buClr>
                  <a:buFont typeface="Arial" panose="020B0604020202020204" pitchFamily="34" charset="0"/>
                  <a:buChar char="•"/>
                </a:pPr>
                <a:r>
                  <a:rPr lang="en-US" sz="1400" dirty="0">
                    <a:solidFill>
                      <a:schemeClr val="tx2"/>
                    </a:solidFill>
                  </a:rPr>
                  <a:t>Surface wave speed </a:t>
                </a:r>
                <a14:m>
                  <m:oMath xmlns:m="http://schemas.openxmlformats.org/officeDocument/2006/math">
                    <m:r>
                      <a:rPr lang="nl-NL" sz="1400" b="0" i="0" smtClean="0">
                        <a:latin typeface="Cambria Math" panose="02040503050406030204" pitchFamily="18" charset="0"/>
                      </a:rPr>
                      <m:t>1/</m:t>
                    </m:r>
                    <m:r>
                      <a:rPr lang="nl-NL" sz="1400" b="0" i="1">
                        <a:latin typeface="Cambria Math" panose="02040503050406030204" pitchFamily="18" charset="0"/>
                      </a:rPr>
                      <m:t>𝑝</m:t>
                    </m:r>
                    <m:r>
                      <a:rPr lang="nl-NL" sz="1400" b="1" i="1">
                        <a:latin typeface="Cambria Math" panose="02040503050406030204" pitchFamily="18" charset="0"/>
                      </a:rPr>
                      <m:t> </m:t>
                    </m:r>
                  </m:oMath>
                </a14:m>
                <a:r>
                  <a:rPr lang="en-US" sz="1400" dirty="0">
                    <a:solidFill>
                      <a:schemeClr val="tx2"/>
                    </a:solidFill>
                  </a:rPr>
                  <a:t> at each frequency</a:t>
                </a:r>
              </a:p>
            </p:txBody>
          </p:sp>
        </mc:Choice>
        <mc:Fallback xmlns="">
          <p:sp>
            <p:nvSpPr>
              <p:cNvPr id="45" name="TextBox 44">
                <a:extLst>
                  <a:ext uri="{FF2B5EF4-FFF2-40B4-BE49-F238E27FC236}">
                    <a16:creationId xmlns:a16="http://schemas.microsoft.com/office/drawing/2014/main" id="{408D7B0B-D617-0C40-8CAE-D419FBEA689A}"/>
                  </a:ext>
                </a:extLst>
              </p:cNvPr>
              <p:cNvSpPr txBox="1">
                <a:spLocks noRot="1" noChangeAspect="1" noMove="1" noResize="1" noEditPoints="1" noAdjustHandles="1" noChangeArrowheads="1" noChangeShapeType="1" noTextEdit="1"/>
              </p:cNvSpPr>
              <p:nvPr/>
            </p:nvSpPr>
            <p:spPr>
              <a:xfrm>
                <a:off x="5086992" y="4440846"/>
                <a:ext cx="1409468" cy="1877437"/>
              </a:xfrm>
              <a:prstGeom prst="rect">
                <a:avLst/>
              </a:prstGeom>
              <a:blipFill>
                <a:blip r:embed="rId11"/>
                <a:stretch>
                  <a:fillRect l="-8036" t="-2685" r="-7143" b="-4027"/>
                </a:stretch>
              </a:blipFill>
            </p:spPr>
            <p:txBody>
              <a:bodyPr/>
              <a:lstStyle/>
              <a:p>
                <a:r>
                  <a:rPr lang="en-US">
                    <a:noFill/>
                  </a:rPr>
                  <a:t> </a:t>
                </a:r>
              </a:p>
            </p:txBody>
          </p:sp>
        </mc:Fallback>
      </mc:AlternateContent>
      <p:cxnSp>
        <p:nvCxnSpPr>
          <p:cNvPr id="47" name="Straight Connector 46">
            <a:extLst>
              <a:ext uri="{FF2B5EF4-FFF2-40B4-BE49-F238E27FC236}">
                <a16:creationId xmlns="" xmlns:a16="http://schemas.microsoft.com/office/drawing/2014/main" id="{424A2F05-D9F9-1245-870F-9429695A7D44}"/>
              </a:ext>
            </a:extLst>
          </p:cNvPr>
          <p:cNvCxnSpPr/>
          <p:nvPr/>
        </p:nvCxnSpPr>
        <p:spPr>
          <a:xfrm flipH="1">
            <a:off x="6895323" y="3557886"/>
            <a:ext cx="18972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3B27D904-1E9B-F34F-8BA5-0F55CFB8F11F}"/>
              </a:ext>
            </a:extLst>
          </p:cNvPr>
          <p:cNvCxnSpPr>
            <a:cxnSpLocks/>
          </p:cNvCxnSpPr>
          <p:nvPr/>
        </p:nvCxnSpPr>
        <p:spPr>
          <a:xfrm flipH="1" flipV="1">
            <a:off x="6899333" y="3797738"/>
            <a:ext cx="1378334" cy="54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449195"/>
      </p:ext>
    </p:extLst>
  </p:cSld>
  <p:clrMapOvr>
    <a:masterClrMapping/>
  </p:clrMapOvr>
  <mc:AlternateContent xmlns:mc="http://schemas.openxmlformats.org/markup-compatibility/2006" xmlns:p14="http://schemas.microsoft.com/office/powerpoint/2010/main">
    <mc:Choice Requires="p14">
      <p:transition spd="slow" p14:dur="2000" advTm="89840"/>
    </mc:Choice>
    <mc:Fallback xmlns="">
      <p:transition spd="slow" advTm="8984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noseis_2015b">
  <a:themeElements>
    <a:clrScheme name="Deloitte 2014">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BDD203"/>
      </a:accent6>
      <a:hlink>
        <a:srgbClr val="00A1DE"/>
      </a:hlink>
      <a:folHlink>
        <a:srgbClr val="72C7E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5">
              <a:lumMod val="60000"/>
              <a:lumOff val="40000"/>
            </a:schemeClr>
          </a:solid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defTabSz="957610">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5">
              <a:lumMod val="60000"/>
              <a:lumOff val="40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spcBef>
            <a:spcPts val="600"/>
          </a:spcBef>
          <a:buClr>
            <a:schemeClr val="tx2"/>
          </a:buClr>
          <a:defRPr sz="1400" dirty="0" err="1" smtClean="0">
            <a:solidFill>
              <a:schemeClr val="tx2"/>
            </a:solidFill>
          </a:defRPr>
        </a:defPPr>
      </a:lstStyle>
    </a:txDef>
  </a:objectDefaults>
  <a:extraClrSchemeLst/>
  <a:extLst>
    <a:ext uri="{05A4C25C-085E-4340-85A3-A5531E510DB2}">
      <thm15:themeFamily xmlns:thm15="http://schemas.microsoft.com/office/thememl/2012/main" name="Presentation3" id="{B8BFF5F8-6739-AD4C-82A8-58FD1C525A23}" vid="{F76B6028-A1B0-344B-B922-86CE5BE495B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pptTemplate</Template>
  <TotalTime>6650</TotalTime>
  <Words>1532</Words>
  <Application>Microsoft Macintosh PowerPoint</Application>
  <PresentationFormat>On-screen Show (4:3)</PresentationFormat>
  <Paragraphs>189</Paragraphs>
  <Slides>16</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Arial</vt:lpstr>
      <vt:lpstr>Calibri</vt:lpstr>
      <vt:lpstr>Cambria Math</vt:lpstr>
      <vt:lpstr>Innoseis_2015b</vt:lpstr>
      <vt:lpstr>think-cell Slide</vt:lpstr>
      <vt:lpstr>PowerPoint Presentation</vt:lpstr>
      <vt:lpstr>Seismology Basics</vt:lpstr>
      <vt:lpstr>Types of seismic waves</vt:lpstr>
      <vt:lpstr>Seismic surface waves – Rayleigh waves</vt:lpstr>
      <vt:lpstr>Why are Rayleigh waves important ?</vt:lpstr>
      <vt:lpstr>An Example of ∂C_R/∂V_s</vt:lpstr>
      <vt:lpstr>Sensor geometry at Limburg</vt:lpstr>
      <vt:lpstr>PSD Characteristics</vt:lpstr>
      <vt:lpstr>Passive seismic study: Beamforming</vt:lpstr>
      <vt:lpstr>Beamforming Output (Nov 5-27, 2017  2.6-4.6 Hz)</vt:lpstr>
      <vt:lpstr>Beamforming Output (Nov 5-27, 2017  5.0 - 7.0 Hz)</vt:lpstr>
      <vt:lpstr>Rayleigh wave phase velocity dispersion curve</vt:lpstr>
      <vt:lpstr>Inversion, Phase velocities → Velocity depth model</vt:lpstr>
      <vt:lpstr>Question 1: Why 5 layers and not 6 ?(Deltares Report)</vt:lpstr>
      <vt:lpstr>Conclusion and outlook</vt:lpstr>
      <vt:lpstr>Questions?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B</dc:creator>
  <cp:lastModifiedBy>Chris Van Den Broeck</cp:lastModifiedBy>
  <cp:revision>126</cp:revision>
  <dcterms:created xsi:type="dcterms:W3CDTF">2016-12-08T12:38:55Z</dcterms:created>
  <dcterms:modified xsi:type="dcterms:W3CDTF">2018-05-29T10:06:03Z</dcterms:modified>
</cp:coreProperties>
</file>