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72" r:id="rId4"/>
    <p:sldId id="275" r:id="rId5"/>
    <p:sldId id="277" r:id="rId6"/>
    <p:sldId id="264" r:id="rId7"/>
    <p:sldId id="276" r:id="rId8"/>
    <p:sldId id="269" r:id="rId9"/>
    <p:sldId id="268" r:id="rId10"/>
    <p:sldId id="27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A78E6-E9E1-4348-8CE2-4D4D72F841AC}" type="datetimeFigureOut">
              <a:rPr lang="en-IN" smtClean="0"/>
              <a:t>29/05/18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3C456-D6D5-4623-82CC-DC09D28A33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845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878" y="6441896"/>
            <a:ext cx="2057400" cy="365125"/>
          </a:xfrm>
        </p:spPr>
        <p:txBody>
          <a:bodyPr/>
          <a:lstStyle/>
          <a:p>
            <a:fld id="{3D7B423B-B32C-4D02-BF8A-28B994BF7ACE}" type="datetime1">
              <a:rPr lang="en-IN" smtClean="0"/>
              <a:t>29/05/18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130946"/>
            <a:ext cx="2057400" cy="365125"/>
          </a:xfrm>
        </p:spPr>
        <p:txBody>
          <a:bodyPr/>
          <a:lstStyle/>
          <a:p>
            <a:fld id="{B4048497-4E68-4EBB-B3C5-6403E344F5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821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9A72-30AF-40CA-B810-A44BDE9CC95D}" type="datetime1">
              <a:rPr lang="en-IN" smtClean="0"/>
              <a:t>29/05/18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021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6F74-C389-4BBA-B5CF-D49EFD04C217}" type="datetime1">
              <a:rPr lang="en-IN" smtClean="0"/>
              <a:t>29/05/18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2188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0D3FC6-C521-4390-9F30-09F9FE1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0B6FF4-2388-493D-AAAD-FE4F0992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A74913-6605-4F2F-A670-684E3267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C50F-2E28-4757-A02A-CF027C4E6E11}" type="datetime1">
              <a:rPr lang="en-IN" smtClean="0"/>
              <a:t>29/05/18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C7AC8-F74C-4349-9ED6-EB519325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2110F4-A4CF-497D-AFEE-3B4875DB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3639-76F6-48A2-A4FA-BC37D39F2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1878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BEAE7-8AE1-42B8-8DF0-444E48B8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1525DB-B921-4814-9FE2-1F1A5A8D9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196AF1-9440-437D-A0E0-AFDD7981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AD3E-F333-4BF2-A21E-10E187D278A7}" type="datetime1">
              <a:rPr lang="en-IN" smtClean="0"/>
              <a:t>29/05/18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64F72D-E890-43BC-A8E3-E90656DF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F98379-E72C-49A8-BFDA-00924F14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3639-76F6-48A2-A4FA-BC37D39F2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0677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70C6F9-F5B9-4736-8546-167695D45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DF69D5-248B-4CAE-883B-8069AD1CC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F96D45-0E37-47BB-8734-DAC28429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F6A3-0157-47F0-8547-93A1ADDAADAA}" type="datetime1">
              <a:rPr lang="en-IN" smtClean="0"/>
              <a:t>29/05/18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A77392-37C1-4542-BB19-8127F4985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60104A-4ADE-4A5A-8DB6-04B807DD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3639-76F6-48A2-A4FA-BC37D39F2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2579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C15F1E-542A-4ACA-A0F0-3C9F90E6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C27C10-361A-43E7-A497-5F1CC3B0C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23DD12-1F67-4FE5-8E80-29F05C391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50CB82-D3C1-43D7-B165-85557836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0DE4-645B-4C0A-9C00-6EB90ACD04FF}" type="datetime1">
              <a:rPr lang="en-IN" smtClean="0"/>
              <a:t>29/05/18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A4121E-C86A-422A-88ED-FD1686A3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CBC8AE-25DF-4412-A4A1-29A9B004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3639-76F6-48A2-A4FA-BC37D39F2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5807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2ED5C-618F-47BA-97DF-562B5991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88BEF0-A51F-4E9C-A882-C413F0B78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032165-F875-42AB-AC8B-744550D06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3A3AF4B-3EE4-4994-BBCE-2B1361587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20C003-1426-4380-8185-C01A5A4D9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9DA567-E409-4B9D-93F8-C55A6428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EE81-6DB7-4E15-AD21-54303C1228F9}" type="datetime1">
              <a:rPr lang="en-IN" smtClean="0"/>
              <a:t>29/05/18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25E5F00-63DA-47F9-9F05-3104EF23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FE3CD7-8EAC-4FD3-8FFE-8699C784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3639-76F6-48A2-A4FA-BC37D39F2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660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0CAAB-3D34-467E-98D7-96636F63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713286-F490-4041-96F0-D6C612E5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205D-5B7D-4EC4-A073-54C59BEE2EAE}" type="datetime1">
              <a:rPr lang="en-IN" smtClean="0"/>
              <a:t>29/05/18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FA6E71-8A7E-4307-8340-4E9A4F16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A39C6A-BDDF-49A3-9557-ED8C7D9C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3639-76F6-48A2-A4FA-BC37D39F2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69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9BD53F-E64B-45F6-8A8B-66D6F388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7D05-744E-47FB-A26A-182678D2E8F9}" type="datetime1">
              <a:rPr lang="en-IN" smtClean="0"/>
              <a:t>29/05/18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7DC9EB3-3F0C-4620-A25E-21E5D34D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61D1DE-79D8-4849-9690-E5439CA3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3639-76F6-48A2-A4FA-BC37D39F2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5635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09869-17C4-4A39-8C2C-339B1272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C91B7A-556B-461C-9176-2BEA02702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276C4E-4805-4D10-A8ED-07F456930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50389B-E2F1-4D60-920D-FDF66A1F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A27E-CB00-4858-A87F-AEA8E05B3DFA}" type="datetime1">
              <a:rPr lang="en-IN" smtClean="0"/>
              <a:t>29/05/18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DED2DE-6DC0-410C-BD03-5EEF2D14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C4BE27-A155-44B9-B925-BCABC5B7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3639-76F6-48A2-A4FA-BC37D39F2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050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8C8D-74BF-4CE0-A8D1-DA565CFB4BCD}" type="datetime1">
              <a:rPr lang="en-IN" smtClean="0"/>
              <a:t>29/05/18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7488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028691-8185-4A75-B199-76B965B5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C95E06F-011C-487A-B78D-DCAA8B45B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EC2B6A-6D93-4A7C-B057-D2528D204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946523-E726-41B7-AD29-47092675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0A4D-E75F-4CC8-928D-65D1BBC43340}" type="datetime1">
              <a:rPr lang="en-IN" smtClean="0"/>
              <a:t>29/05/18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5A9DA3-9410-47AF-BDCB-37891DC0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63AF35-819B-4B39-ACB2-37647B9F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3639-76F6-48A2-A4FA-BC37D39F2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1100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D9596C-7776-4C4E-81FA-C7E9A708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6E8EF6-D6E0-46EF-B1DD-F89047D67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50B8B5-6D46-4800-9D57-5AEB3A16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6435-2A15-4523-9501-EDBBD784F35F}" type="datetime1">
              <a:rPr lang="en-IN" smtClean="0"/>
              <a:t>29/05/18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AB9294-6D1A-4F08-B2E6-2109C11E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E01FF-9FB4-49D3-8616-D352CD26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3639-76F6-48A2-A4FA-BC37D39F2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9701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2A5020-559B-4AD2-B7BB-B3D08439A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47D8DF-3755-4C67-B8AC-A039BEBCE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A1BC09-68B4-4998-9D7E-529CF7E2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EF4A-7F20-4980-9926-5BB9CA040765}" type="datetime1">
              <a:rPr lang="en-IN" smtClean="0"/>
              <a:t>29/05/18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63CF9-C872-48D6-9928-379517A9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308D47-AE95-471C-B8EC-8453A377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3639-76F6-48A2-A4FA-BC37D39F2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04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7BDF-B6C9-4F0B-8204-91CC6A64B64F}" type="datetime1">
              <a:rPr lang="en-IN" smtClean="0"/>
              <a:t>29/05/18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304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B1B8-B5A9-4F31-854D-37C27E0B77D8}" type="datetime1">
              <a:rPr lang="en-IN" smtClean="0"/>
              <a:t>29/05/18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45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4566-0E44-416E-AF79-3BF7EB0D06BE}" type="datetime1">
              <a:rPr lang="en-IN" smtClean="0"/>
              <a:t>29/05/18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162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2314-47DA-4CC5-A71D-AA405C58F4D3}" type="datetime1">
              <a:rPr lang="en-IN" smtClean="0"/>
              <a:t>29/05/18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89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50627" y="6356351"/>
            <a:ext cx="2057400" cy="365125"/>
          </a:xfrm>
        </p:spPr>
        <p:txBody>
          <a:bodyPr/>
          <a:lstStyle/>
          <a:p>
            <a:fld id="{24B81BA1-9DEF-4CD5-A4AE-5041D38635B9}" type="datetime1">
              <a:rPr lang="en-IN" smtClean="0"/>
              <a:t>29/05/18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0465" y="177620"/>
            <a:ext cx="2057400" cy="365125"/>
          </a:xfrm>
        </p:spPr>
        <p:txBody>
          <a:bodyPr/>
          <a:lstStyle/>
          <a:p>
            <a:fld id="{B4048497-4E68-4EBB-B3C5-6403E344F5E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971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C4E9-1319-4B61-98F2-934A594AA668}" type="datetime1">
              <a:rPr lang="en-IN" smtClean="0"/>
              <a:t>29/05/18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983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81E3-A827-444E-BAA1-1B0FF83DFC40}" type="datetime1">
              <a:rPr lang="en-IN" smtClean="0"/>
              <a:t>29/05/18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000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C14B3-0488-4E40-8D97-B87A8772B0B9}" type="datetime1">
              <a:rPr lang="en-IN" smtClean="0"/>
              <a:t>29/05/18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48497-4E68-4EBB-B3C5-6403E344F5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569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248956-A33A-4FB4-86F8-66C2453F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C92F81-9530-4891-B39F-0192376CE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B038E6-4FB1-4E23-A1C9-74D32DCD1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C92A-D419-4CAA-9CDB-230C91EF8C54}" type="datetime1">
              <a:rPr lang="en-IN" smtClean="0"/>
              <a:t>29/05/18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44107-52B1-4827-8C81-8550A7CC6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116F8C-3851-4AB7-87D4-D8487E3E6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83639-76F6-48A2-A4FA-BC37D39F28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434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gif"/><Relationship Id="rId6" Type="http://schemas.openxmlformats.org/officeDocument/2006/relationships/image" Target="../media/image9.jpeg"/><Relationship Id="rId7" Type="http://schemas.openxmlformats.org/officeDocument/2006/relationships/image" Target="../media/image2.jpe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2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346C2-5043-47E5-B37C-67C18FEB9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75860"/>
            <a:ext cx="7772400" cy="147099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cosmological parameters from gravitational-wave observations and its cross correlation with a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galaxy catalog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DBD0C1-E752-4E3D-A476-ED777A6FC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31165"/>
            <a:ext cx="7315200" cy="432683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Ankan Sur</a:t>
            </a: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A.Samajdar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A.Ghosh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W.Del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Pozzo,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J.Gair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Van Den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Broeck</a:t>
            </a:r>
            <a:r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P.Ajith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part of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CBC-Cosmology Group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Belgium-Dutch Gravitational waves Meeting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2018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xmlns="" id="{E87BD8B1-08DC-4FB7-9CC9-96118D79F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57" y="5883427"/>
            <a:ext cx="1225826" cy="10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66C76A-30A5-49D7-ABA1-8DC0F6C5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217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E5F6C1-4387-4DA5-A65D-E3C4594E2071}"/>
              </a:ext>
            </a:extLst>
          </p:cNvPr>
          <p:cNvSpPr txBox="1"/>
          <p:nvPr/>
        </p:nvSpPr>
        <p:spPr>
          <a:xfrm>
            <a:off x="0" y="209403"/>
            <a:ext cx="49695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dirty="0"/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2F8F3F-873B-4918-B071-CC951DDFB70E}"/>
              </a:ext>
            </a:extLst>
          </p:cNvPr>
          <p:cNvSpPr txBox="1"/>
          <p:nvPr/>
        </p:nvSpPr>
        <p:spPr>
          <a:xfrm>
            <a:off x="1948070" y="5549373"/>
            <a:ext cx="55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endParaRPr lang="en-IN" dirty="0"/>
          </a:p>
        </p:txBody>
      </p:sp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xmlns="" id="{5395CFEB-B06B-44CB-84EE-E7098681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57" y="5883427"/>
            <a:ext cx="1225826" cy="10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B7C225F-BA00-4B34-B7A5-1396C029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10</a:t>
            </a:fld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5661940A-575A-45C0-8145-1FA0D1C95C09}"/>
                  </a:ext>
                </a:extLst>
              </p:cNvPr>
              <p:cNvSpPr txBox="1"/>
              <p:nvPr/>
            </p:nvSpPr>
            <p:spPr>
              <a:xfrm>
                <a:off x="265044" y="1086613"/>
                <a:ext cx="4969565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Mock galaxy catalog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(Gray et al. in preparation)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Simulations carried for binary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neutron stars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 sources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redshift = 0.4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Catalog complete up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=0.1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(distance = 435.5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61940A-575A-45C0-8145-1FA0D1C95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4" y="1086613"/>
                <a:ext cx="4969565" cy="5447645"/>
              </a:xfrm>
              <a:prstGeom prst="rect">
                <a:avLst/>
              </a:prstGeom>
              <a:blipFill>
                <a:blip r:embed="rId3"/>
                <a:stretch>
                  <a:fillRect l="-12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BF5E4C-1B65-42E4-A67F-6C62E3B60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74" y="1291994"/>
            <a:ext cx="4652718" cy="3743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C3FC6D-E813-435A-A732-FF68D5C9FA12}"/>
              </a:ext>
            </a:extLst>
          </p:cNvPr>
          <p:cNvSpPr txBox="1"/>
          <p:nvPr/>
        </p:nvSpPr>
        <p:spPr>
          <a:xfrm>
            <a:off x="4572000" y="5128591"/>
            <a:ext cx="446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posterior on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IN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9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FA5452-2E48-4AC6-B3E6-E54C23B74FA0}"/>
              </a:ext>
            </a:extLst>
          </p:cNvPr>
          <p:cNvSpPr txBox="1"/>
          <p:nvPr/>
        </p:nvSpPr>
        <p:spPr>
          <a:xfrm>
            <a:off x="106135" y="177620"/>
            <a:ext cx="633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future directions</a:t>
            </a:r>
            <a:endParaRPr lang="en-I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F29AF6-104F-4E9F-93A6-56577B14852B}"/>
              </a:ext>
            </a:extLst>
          </p:cNvPr>
          <p:cNvSpPr txBox="1"/>
          <p:nvPr/>
        </p:nvSpPr>
        <p:spPr>
          <a:xfrm>
            <a:off x="243391" y="1325217"/>
            <a:ext cx="77657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statistically measured.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 our analysis to determine other cosmological parameters.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luminous galaxies have higher probability of hosting GW sources.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for redshift uncertainties in our analysis.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xmlns="" id="{C46EDC84-5D61-4F29-A087-49591DDF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57" y="5883427"/>
            <a:ext cx="1225826" cy="10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DF8424-4A14-440B-B498-6E80AA9F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302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E23F28-56B3-4DEA-9C6C-5D06A0060CBE}"/>
              </a:ext>
            </a:extLst>
          </p:cNvPr>
          <p:cNvSpPr txBox="1"/>
          <p:nvPr/>
        </p:nvSpPr>
        <p:spPr>
          <a:xfrm>
            <a:off x="199516" y="177620"/>
            <a:ext cx="51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Measuring Hubble’s Constant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43B6EC-B944-4E28-8FEB-83B58727A753}"/>
              </a:ext>
            </a:extLst>
          </p:cNvPr>
          <p:cNvSpPr txBox="1"/>
          <p:nvPr/>
        </p:nvSpPr>
        <p:spPr>
          <a:xfrm>
            <a:off x="483706" y="1749287"/>
            <a:ext cx="4735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 velocity along y-axis and distance along x-axis</a:t>
            </a:r>
          </a:p>
          <a:p>
            <a:pPr>
              <a:buClr>
                <a:schemeClr val="tx1"/>
              </a:buClr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the best fit 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Image result for hubble plot">
            <a:extLst>
              <a:ext uri="{FF2B5EF4-FFF2-40B4-BE49-F238E27FC236}">
                <a16:creationId xmlns:a16="http://schemas.microsoft.com/office/drawing/2014/main" xmlns="" id="{14ABE834-D9D6-4A2B-A402-52D15B586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6" y="3534391"/>
            <a:ext cx="5136363" cy="306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hubble">
            <a:extLst>
              <a:ext uri="{FF2B5EF4-FFF2-40B4-BE49-F238E27FC236}">
                <a16:creationId xmlns:a16="http://schemas.microsoft.com/office/drawing/2014/main" xmlns="" id="{05AB3005-56F2-4CEA-88D8-89AE97784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94" y="1156829"/>
            <a:ext cx="3484590" cy="2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2D5FBC43-AC6E-44F5-84CE-730D31D4ED09}"/>
                  </a:ext>
                </a:extLst>
              </p:cNvPr>
              <p:cNvSpPr txBox="1"/>
              <p:nvPr/>
            </p:nvSpPr>
            <p:spPr>
              <a:xfrm>
                <a:off x="5459894" y="3826031"/>
                <a:ext cx="3048001" cy="1438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𝑟𝑒𝑐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𝑧𝑐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0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sz="2400" b="0" i="0" baseline="-1600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2400" b="0" i="0" baseline="-1600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aseline="-1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 local universe)</a:t>
                </a:r>
              </a:p>
              <a:p>
                <a:pPr algn="ctr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Slope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aseline="-25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5FBC43-AC6E-44F5-84CE-730D31D4E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894" y="3826031"/>
                <a:ext cx="3048001" cy="1438022"/>
              </a:xfrm>
              <a:prstGeom prst="rect">
                <a:avLst/>
              </a:prstGeom>
              <a:blipFill>
                <a:blip r:embed="rId4"/>
                <a:stretch>
                  <a:fillRect b="-88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15334F-577D-47B0-97FC-9B478D857FE3}"/>
              </a:ext>
            </a:extLst>
          </p:cNvPr>
          <p:cNvSpPr txBox="1"/>
          <p:nvPr/>
        </p:nvSpPr>
        <p:spPr>
          <a:xfrm>
            <a:off x="5698434" y="5365110"/>
            <a:ext cx="324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parameter in cosmology!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42419C-EBD1-4FB7-A3B7-51C36243D996}"/>
              </a:ext>
            </a:extLst>
          </p:cNvPr>
          <p:cNvSpPr txBox="1"/>
          <p:nvPr/>
        </p:nvSpPr>
        <p:spPr>
          <a:xfrm>
            <a:off x="2464904" y="6565440"/>
            <a:ext cx="333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              PNAS March 15, 1929. 15 (3) 168-173</a:t>
            </a:r>
          </a:p>
        </p:txBody>
      </p:sp>
      <p:pic>
        <p:nvPicPr>
          <p:cNvPr id="11" name="Picture 2" descr="Related image">
            <a:extLst>
              <a:ext uri="{FF2B5EF4-FFF2-40B4-BE49-F238E27FC236}">
                <a16:creationId xmlns:a16="http://schemas.microsoft.com/office/drawing/2014/main" xmlns="" id="{32FF997B-C086-44A1-98EF-A1DEEC0B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57" y="5883427"/>
            <a:ext cx="1225826" cy="10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CA5D1A8-5AED-401A-9968-6F74CE5C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49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07B84EBD-32DF-45A8-95B2-5B3B9EC00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517"/>
            <a:ext cx="9144000" cy="72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578BA0-76C3-4968-BB45-381615183143}"/>
              </a:ext>
            </a:extLst>
          </p:cNvPr>
          <p:cNvSpPr txBox="1"/>
          <p:nvPr/>
        </p:nvSpPr>
        <p:spPr>
          <a:xfrm>
            <a:off x="28407" y="-46334"/>
            <a:ext cx="438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 Distance Ladder</a:t>
            </a:r>
            <a:endParaRPr lang="en-IN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xmlns="" id="{48144085-FCAD-4B57-B415-BE028D4A9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18" y="5043711"/>
            <a:ext cx="2584174" cy="193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in sequence star fitting">
            <a:extLst>
              <a:ext uri="{FF2B5EF4-FFF2-40B4-BE49-F238E27FC236}">
                <a16:creationId xmlns:a16="http://schemas.microsoft.com/office/drawing/2014/main" xmlns="" id="{4A3F2469-F188-47D9-8591-4EA5BBBDD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56" y="3516592"/>
            <a:ext cx="2676939" cy="20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>
            <a:extLst>
              <a:ext uri="{FF2B5EF4-FFF2-40B4-BE49-F238E27FC236}">
                <a16:creationId xmlns:a16="http://schemas.microsoft.com/office/drawing/2014/main" xmlns="" id="{69EEB978-96D0-4DE2-978E-68E279EAB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79" y="2547262"/>
            <a:ext cx="2814415" cy="147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tully fisher relation">
            <a:extLst>
              <a:ext uri="{FF2B5EF4-FFF2-40B4-BE49-F238E27FC236}">
                <a16:creationId xmlns:a16="http://schemas.microsoft.com/office/drawing/2014/main" xmlns="" id="{1250EF17-5F18-468E-8F6D-F5EE2AA3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59" y="1219774"/>
            <a:ext cx="2178059" cy="160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xmlns="" id="{87098530-0D86-4058-8067-2B50EEDE6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18" y="5973599"/>
            <a:ext cx="1225826" cy="10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type 1a supernovae">
            <a:extLst>
              <a:ext uri="{FF2B5EF4-FFF2-40B4-BE49-F238E27FC236}">
                <a16:creationId xmlns:a16="http://schemas.microsoft.com/office/drawing/2014/main" xmlns="" id="{503976DB-3B5F-4C48-9109-4EF5624A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56" y="-86785"/>
            <a:ext cx="2055744" cy="14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0CE835-D938-40D8-9C63-821B784419BB}"/>
              </a:ext>
            </a:extLst>
          </p:cNvPr>
          <p:cNvSpPr txBox="1"/>
          <p:nvPr/>
        </p:nvSpPr>
        <p:spPr>
          <a:xfrm>
            <a:off x="2471530" y="5918954"/>
            <a:ext cx="22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parallax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788581-FE2E-4E74-8236-BAAA168EF3F1}"/>
              </a:ext>
            </a:extLst>
          </p:cNvPr>
          <p:cNvSpPr txBox="1"/>
          <p:nvPr/>
        </p:nvSpPr>
        <p:spPr>
          <a:xfrm>
            <a:off x="-106018" y="3429000"/>
            <a:ext cx="227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sequence fitting</a:t>
            </a:r>
            <a:endParaRPr lang="en-IN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64536E-9483-474B-BF95-58FD594852EC}"/>
              </a:ext>
            </a:extLst>
          </p:cNvPr>
          <p:cNvSpPr txBox="1"/>
          <p:nvPr/>
        </p:nvSpPr>
        <p:spPr>
          <a:xfrm>
            <a:off x="6457822" y="3423108"/>
            <a:ext cx="152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</a:t>
            </a:r>
            <a:r>
              <a:rPr lang="en-US" b="1" dirty="0" err="1"/>
              <a:t>Cepheids</a:t>
            </a:r>
            <a:endParaRPr lang="en-IN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49F7B3-DA4A-4DF8-B2C7-BECAF2CA89F8}"/>
              </a:ext>
            </a:extLst>
          </p:cNvPr>
          <p:cNvSpPr txBox="1"/>
          <p:nvPr/>
        </p:nvSpPr>
        <p:spPr>
          <a:xfrm>
            <a:off x="3087757" y="1683026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Tully Fisher Relation</a:t>
            </a:r>
            <a:endParaRPr lang="en-IN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404AF8-E146-4ADE-96DB-164D5DB5D5FA}"/>
              </a:ext>
            </a:extLst>
          </p:cNvPr>
          <p:cNvSpPr txBox="1"/>
          <p:nvPr/>
        </p:nvSpPr>
        <p:spPr>
          <a:xfrm>
            <a:off x="5443202" y="105297"/>
            <a:ext cx="185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Standard Candles</a:t>
            </a:r>
            <a:endParaRPr lang="en-IN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21FE2B1-9CDD-4D40-B513-0AF18749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3</a:t>
            </a:fld>
            <a:endParaRPr lang="en-I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F9C1D21-277D-4820-B946-FEF40D2A92AA}"/>
              </a:ext>
            </a:extLst>
          </p:cNvPr>
          <p:cNvCxnSpPr>
            <a:cxnSpLocks/>
          </p:cNvCxnSpPr>
          <p:nvPr/>
        </p:nvCxnSpPr>
        <p:spPr>
          <a:xfrm flipV="1">
            <a:off x="6003235" y="1698073"/>
            <a:ext cx="2425148" cy="4735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AC2BD5-59F8-4582-AFB2-5422520DD6B5}"/>
              </a:ext>
            </a:extLst>
          </p:cNvPr>
          <p:cNvSpPr txBox="1"/>
          <p:nvPr/>
        </p:nvSpPr>
        <p:spPr>
          <a:xfrm>
            <a:off x="5781146" y="6134604"/>
            <a:ext cx="122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pc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A7C9DD-9C36-48EE-B21B-F29095EF716C}"/>
              </a:ext>
            </a:extLst>
          </p:cNvPr>
          <p:cNvSpPr txBox="1"/>
          <p:nvPr/>
        </p:nvSpPr>
        <p:spPr>
          <a:xfrm>
            <a:off x="6510131" y="4790595"/>
            <a:ext cx="122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kpc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744DC13-24BD-4D06-A870-CDA6FA6CE0B1}"/>
              </a:ext>
            </a:extLst>
          </p:cNvPr>
          <p:cNvSpPr txBox="1"/>
          <p:nvPr/>
        </p:nvSpPr>
        <p:spPr>
          <a:xfrm>
            <a:off x="7467600" y="4214191"/>
            <a:ext cx="122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D7200F-5D34-4016-9E02-6E6B69EB4530}"/>
              </a:ext>
            </a:extLst>
          </p:cNvPr>
          <p:cNvSpPr txBox="1"/>
          <p:nvPr/>
        </p:nvSpPr>
        <p:spPr>
          <a:xfrm>
            <a:off x="7300163" y="3673759"/>
            <a:ext cx="97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Mpc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C5E9946-13C9-4FF2-B73E-9198BD088950}"/>
              </a:ext>
            </a:extLst>
          </p:cNvPr>
          <p:cNvSpPr txBox="1"/>
          <p:nvPr/>
        </p:nvSpPr>
        <p:spPr>
          <a:xfrm>
            <a:off x="7826824" y="2480469"/>
            <a:ext cx="95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 </a:t>
            </a:r>
            <a:r>
              <a:rPr lang="en-US" dirty="0" err="1"/>
              <a:t>Mpc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C7CDB7F-DFDD-4637-93CC-85464FDF6A54}"/>
              </a:ext>
            </a:extLst>
          </p:cNvPr>
          <p:cNvSpPr txBox="1"/>
          <p:nvPr/>
        </p:nvSpPr>
        <p:spPr>
          <a:xfrm>
            <a:off x="8181294" y="1642945"/>
            <a:ext cx="121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200 </a:t>
            </a:r>
            <a:r>
              <a:rPr lang="en-US" dirty="0" err="1"/>
              <a:t>Mpc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317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B2A345-4C03-4286-B638-431343C9AC8D}"/>
              </a:ext>
            </a:extLst>
          </p:cNvPr>
          <p:cNvSpPr txBox="1"/>
          <p:nvPr/>
        </p:nvSpPr>
        <p:spPr>
          <a:xfrm>
            <a:off x="-583095" y="177620"/>
            <a:ext cx="525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Waves</a:t>
            </a:r>
            <a:endParaRPr lang="en-I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gravitational waves">
            <a:extLst>
              <a:ext uri="{FF2B5EF4-FFF2-40B4-BE49-F238E27FC236}">
                <a16:creationId xmlns:a16="http://schemas.microsoft.com/office/drawing/2014/main" xmlns="" id="{1302F78B-DF20-4FD6-BC02-D271ABAD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05" y="3513940"/>
            <a:ext cx="4817301" cy="234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B7740D0-8980-4D5F-BD76-0386EB572C41}"/>
                  </a:ext>
                </a:extLst>
              </p:cNvPr>
              <p:cNvSpPr txBox="1"/>
              <p:nvPr/>
            </p:nvSpPr>
            <p:spPr>
              <a:xfrm>
                <a:off x="359759" y="1342566"/>
                <a:ext cx="3945246" cy="4696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Detected by LIGO and VIRGO</a:t>
                </a:r>
                <a:endParaRPr lang="en-US" sz="2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2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200" i="0" dirty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IN" sz="2200" i="1" dirty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2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IN" sz="22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IN" sz="2200" i="1" dirty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200" i="0" dirty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IN" sz="2200" i="0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IN" sz="22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IN" sz="220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20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 = Chirp Mass</a:t>
                </a:r>
              </a:p>
              <a:p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Strain = D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IN" sz="2800" dirty="0"/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Sirens!</a:t>
                </a:r>
              </a:p>
              <a:p>
                <a:endParaRPr lang="en-US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740D0-8980-4D5F-BD76-0386EB572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59" y="1342566"/>
                <a:ext cx="3945246" cy="4696350"/>
              </a:xfrm>
              <a:prstGeom prst="rect">
                <a:avLst/>
              </a:prstGeom>
              <a:blipFill>
                <a:blip r:embed="rId3"/>
                <a:stretch>
                  <a:fillRect l="-3864" t="-9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91A8CA-D051-4DF5-BED4-41ED6DBFF031}"/>
              </a:ext>
            </a:extLst>
          </p:cNvPr>
          <p:cNvSpPr txBox="1"/>
          <p:nvPr/>
        </p:nvSpPr>
        <p:spPr>
          <a:xfrm>
            <a:off x="4305005" y="5863210"/>
            <a:ext cx="2064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PRL 116, 061102 (2016)</a:t>
            </a:r>
          </a:p>
        </p:txBody>
      </p:sp>
      <p:pic>
        <p:nvPicPr>
          <p:cNvPr id="2050" name="Picture 2" descr="Image result for ligo detector">
            <a:extLst>
              <a:ext uri="{FF2B5EF4-FFF2-40B4-BE49-F238E27FC236}">
                <a16:creationId xmlns:a16="http://schemas.microsoft.com/office/drawing/2014/main" xmlns="" id="{9ACFEB34-9C35-4448-BF60-E428C2A46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31" y="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C32334-3ED1-4DA4-8023-7B4D4035A829}"/>
              </a:ext>
            </a:extLst>
          </p:cNvPr>
          <p:cNvSpPr txBox="1"/>
          <p:nvPr/>
        </p:nvSpPr>
        <p:spPr>
          <a:xfrm>
            <a:off x="7798693" y="3236941"/>
            <a:ext cx="1567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Credit:LIGO</a:t>
            </a:r>
            <a:r>
              <a:rPr lang="en-US" sz="1200" dirty="0"/>
              <a:t> Caltech</a:t>
            </a:r>
            <a:endParaRPr lang="en-IN" sz="1200" dirty="0"/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xmlns="" id="{D403F5EB-5B2A-4E6E-9605-C226CCA98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57" y="5883427"/>
            <a:ext cx="1225826" cy="10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76CA7FB-8A4F-43B4-8B4E-3576FD9B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91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CF6470-A3DA-4318-92DD-CA0A0DA13556}"/>
              </a:ext>
            </a:extLst>
          </p:cNvPr>
          <p:cNvSpPr txBox="1"/>
          <p:nvPr/>
        </p:nvSpPr>
        <p:spPr>
          <a:xfrm>
            <a:off x="119270" y="20417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GW170817 +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counterpart = redshift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34BBCC3-4006-45DA-847B-80B24D61E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64"/>
            <a:ext cx="9144000" cy="47942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175D65-FB25-452E-B094-52E346766D03}"/>
              </a:ext>
            </a:extLst>
          </p:cNvPr>
          <p:cNvSpPr txBox="1"/>
          <p:nvPr/>
        </p:nvSpPr>
        <p:spPr>
          <a:xfrm>
            <a:off x="-914400" y="5826136"/>
            <a:ext cx="3127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IN" sz="1400" dirty="0"/>
              <a:t>From https://www.ligo.org/</a:t>
            </a:r>
          </a:p>
        </p:txBody>
      </p:sp>
      <p:pic>
        <p:nvPicPr>
          <p:cNvPr id="14" name="Picture 2" descr="Related image">
            <a:extLst>
              <a:ext uri="{FF2B5EF4-FFF2-40B4-BE49-F238E27FC236}">
                <a16:creationId xmlns:a16="http://schemas.microsoft.com/office/drawing/2014/main" xmlns="" id="{83EE28EB-973F-48F7-BBFE-5A705DC7B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57" y="5883427"/>
            <a:ext cx="1225826" cy="10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D1468EF-E79A-4383-AD0C-72FEC855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67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1AE914-E7BB-480B-81E6-AA491D615487}"/>
              </a:ext>
            </a:extLst>
          </p:cNvPr>
          <p:cNvSpPr txBox="1"/>
          <p:nvPr/>
        </p:nvSpPr>
        <p:spPr>
          <a:xfrm>
            <a:off x="410818" y="5883427"/>
            <a:ext cx="3472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Nature 551,8588 (02 November 2017)</a:t>
            </a:r>
            <a:endParaRPr lang="en-IN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16D10E-50C6-47F0-A6AC-CEA3E77E7960}"/>
              </a:ext>
            </a:extLst>
          </p:cNvPr>
          <p:cNvSpPr txBox="1"/>
          <p:nvPr/>
        </p:nvSpPr>
        <p:spPr>
          <a:xfrm>
            <a:off x="25959" y="117374"/>
            <a:ext cx="642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standard siren measurement of 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IN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919014-FCFB-43EB-88C2-F6CD7CED2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579039"/>
            <a:ext cx="7977809" cy="5190259"/>
          </a:xfrm>
          <a:prstGeom prst="rect">
            <a:avLst/>
          </a:prstGeom>
        </p:spPr>
      </p:pic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xmlns="" id="{689D4222-B874-4C95-B1FC-24C5C106E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57" y="5883427"/>
            <a:ext cx="1225826" cy="10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8BE4811-7741-44F9-904A-D2E53C95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383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1AE914-E7BB-480B-81E6-AA491D615487}"/>
              </a:ext>
            </a:extLst>
          </p:cNvPr>
          <p:cNvSpPr txBox="1"/>
          <p:nvPr/>
        </p:nvSpPr>
        <p:spPr>
          <a:xfrm>
            <a:off x="503582" y="5154284"/>
            <a:ext cx="299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Nissanke</a:t>
            </a:r>
            <a:r>
              <a:rPr lang="en-US" sz="1600" dirty="0"/>
              <a:t> et al (ArXiv:1307.2638</a:t>
            </a:r>
            <a:r>
              <a:rPr lang="en-US" sz="1400" dirty="0"/>
              <a:t>)</a:t>
            </a:r>
            <a:endParaRPr lang="en-IN" sz="1400" dirty="0"/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xmlns="" id="{C020AADD-7916-458B-BCCC-D5EC5B2F1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57" y="5883427"/>
            <a:ext cx="1225826" cy="10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805C49-D5EB-403E-A5EE-A5069C62F4D5}"/>
              </a:ext>
            </a:extLst>
          </p:cNvPr>
          <p:cNvSpPr txBox="1"/>
          <p:nvPr/>
        </p:nvSpPr>
        <p:spPr>
          <a:xfrm>
            <a:off x="106135" y="67794"/>
            <a:ext cx="521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Convergence Plot</a:t>
            </a:r>
            <a:endParaRPr lang="en-IN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2DBDE2A-44FC-4033-A545-76A434162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7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DB2A67-2F13-4B61-8DB9-E3126D22D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5" y="854096"/>
            <a:ext cx="8336847" cy="419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5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ED0A28-2317-4773-9DE5-34EDE42AFE1B}"/>
              </a:ext>
            </a:extLst>
          </p:cNvPr>
          <p:cNvSpPr txBox="1"/>
          <p:nvPr/>
        </p:nvSpPr>
        <p:spPr>
          <a:xfrm>
            <a:off x="106135" y="177620"/>
            <a:ext cx="6122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Approach</a:t>
            </a:r>
            <a:endParaRPr lang="en-IN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B816558A-F98E-4493-9020-B433A4DB642A}"/>
                  </a:ext>
                </a:extLst>
              </p:cNvPr>
              <p:cNvSpPr txBox="1"/>
              <p:nvPr/>
            </p:nvSpPr>
            <p:spPr>
              <a:xfrm>
                <a:off x="172278" y="1194809"/>
                <a:ext cx="8971722" cy="4036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absence of transient EM counterpart, we use information present in a galaxy catalog</a:t>
                </a:r>
                <a:r>
                  <a:rPr lang="en-IN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into account: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IN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selection effects: detectors can only detect above a certain signal to noise ratio (</a:t>
                </a:r>
                <a:r>
                  <a:rPr lang="el-GR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sz="19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8.0)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selection effects: Use Schechter magnitude function to account for missing galaxies.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Bayesian analysis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90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90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900" i="1" smtClean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</m:d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9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9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9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en-US" sz="19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</m:d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9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</m:d>
                      </m:num>
                      <m:den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9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den>
                    </m:f>
                  </m:oMath>
                </a14:m>
                <a:endParaRPr lang="en-US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16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16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i="1" dirty="0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sz="1600" b="0" i="1" baseline="-250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dirty="0" smtClean="0"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en-US" sz="1600" b="0" i="1" baseline="-250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sz="1600" b="0" i="1" dirty="0" smtClean="0">
                                    <a:latin typeface="Cambria Math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1600" b="0" i="1" baseline="-25000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d>
                          </m:e>
                        </m:d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1600" i="1" dirty="0" smtClean="0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600" i="1" baseline="-25000" dirty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600" i="1" baseline="-25000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600" b="0" i="1" dirty="0" smtClean="0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𝑑𝑧𝑑𝑀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600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1600" b="0" i="1" dirty="0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d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sz="1600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𝛩</m:t>
                            </m:r>
                            <m:d>
                              <m:dPr>
                                <m:ctrlPr>
                                  <a:rPr lang="en-US" sz="1600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𝛺</m:t>
                                    </m:r>
                                  </m:e>
                                </m:d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𝑚𝑡h</m:t>
                                </m:r>
                              </m:e>
                            </m:d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	     Information from catalog        Term accounting for missing information in the catalog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16558A-F98E-4493-9020-B433A4DB6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8" y="1194809"/>
                <a:ext cx="8971722" cy="4036554"/>
              </a:xfrm>
              <a:prstGeom prst="rect">
                <a:avLst/>
              </a:prstGeom>
              <a:blipFill>
                <a:blip r:embed="rId2"/>
                <a:stretch>
                  <a:fillRect l="-476" t="-755" r="-679" b="-33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xmlns="" id="{E246E00A-0CBB-448B-BFE6-A11E48E6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57" y="5883427"/>
            <a:ext cx="1225826" cy="10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6CC1F72-58EA-4A43-9F93-055A550E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8</a:t>
            </a:fld>
            <a:endParaRPr lang="en-IN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xmlns="" id="{A4719FFA-473D-455F-8C04-D6877E633E58}"/>
              </a:ext>
            </a:extLst>
          </p:cNvPr>
          <p:cNvCxnSpPr>
            <a:cxnSpLocks/>
          </p:cNvCxnSpPr>
          <p:nvPr/>
        </p:nvCxnSpPr>
        <p:spPr>
          <a:xfrm>
            <a:off x="3034748" y="3684105"/>
            <a:ext cx="1775791" cy="2650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8656E337-501A-4A68-90FC-F3D94FDFC6C5}"/>
                  </a:ext>
                </a:extLst>
              </p:cNvPr>
              <p:cNvSpPr/>
              <p:nvPr/>
            </p:nvSpPr>
            <p:spPr>
              <a:xfrm>
                <a:off x="4929809" y="3803372"/>
                <a:ext cx="1656521" cy="265044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flat prior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IN" sz="16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56E337-501A-4A68-90FC-F3D94FDFC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809" y="3803372"/>
                <a:ext cx="1656521" cy="265044"/>
              </a:xfrm>
              <a:prstGeom prst="rect">
                <a:avLst/>
              </a:prstGeom>
              <a:blipFill>
                <a:blip r:embed="rId4"/>
                <a:stretch>
                  <a:fillRect l="-733" t="-22222" b="-5777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F140DECF-D4BE-4D48-B27F-26977FF809C6}"/>
              </a:ext>
            </a:extLst>
          </p:cNvPr>
          <p:cNvCxnSpPr/>
          <p:nvPr/>
        </p:nvCxnSpPr>
        <p:spPr>
          <a:xfrm flipH="1">
            <a:off x="1073426" y="3684105"/>
            <a:ext cx="1099931" cy="67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xmlns="" id="{12D8D4A3-8677-4B3A-9E94-DBFF4FC41FF9}"/>
              </a:ext>
            </a:extLst>
          </p:cNvPr>
          <p:cNvSpPr/>
          <p:nvPr/>
        </p:nvSpPr>
        <p:spPr>
          <a:xfrm rot="5400000">
            <a:off x="2210354" y="4034129"/>
            <a:ext cx="429585" cy="15637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xmlns="" id="{7FD694A7-0E36-4E22-9A0C-388FE9850F8B}"/>
              </a:ext>
            </a:extLst>
          </p:cNvPr>
          <p:cNvSpPr/>
          <p:nvPr/>
        </p:nvSpPr>
        <p:spPr>
          <a:xfrm rot="5400000">
            <a:off x="5920409" y="2506765"/>
            <a:ext cx="265043" cy="45653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42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C261ADB-83F8-4328-AC47-BF5FDD5C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497-4E68-4EBB-B3C5-6403E344F5E3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8705A3-0521-4DE6-BDC2-74E9EF4CB5CD}"/>
              </a:ext>
            </a:extLst>
          </p:cNvPr>
          <p:cNvSpPr txBox="1"/>
          <p:nvPr/>
        </p:nvSpPr>
        <p:spPr>
          <a:xfrm>
            <a:off x="106135" y="191020"/>
            <a:ext cx="608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Approach</a:t>
            </a:r>
            <a:endParaRPr lang="en-IN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AD0117-4E3B-4411-ADBC-F9130FFFAD06}"/>
              </a:ext>
            </a:extLst>
          </p:cNvPr>
          <p:cNvSpPr txBox="1"/>
          <p:nvPr/>
        </p:nvSpPr>
        <p:spPr>
          <a:xfrm>
            <a:off x="404190" y="1008845"/>
            <a:ext cx="79380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applicable to sources without counterparts and even binary black hole coalescences.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information across events is crucial for measurement of H</a:t>
            </a:r>
            <a:r>
              <a:rPr lang="en-I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it the counterpart or the statistical approach. Understanding systematic effects is important, since even small systematic effects can get amplified over statistical errors while combining information from multiple events.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C02C7C-10A3-4D4B-9F19-90032B85B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41" y="3252136"/>
            <a:ext cx="5458587" cy="3181794"/>
          </a:xfrm>
          <a:prstGeom prst="rect">
            <a:avLst/>
          </a:prstGeom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xmlns="" id="{A52BAFFB-76C3-4688-A59A-A396B1DAA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57" y="5883427"/>
            <a:ext cx="1225826" cy="10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593573-0852-44AA-BA08-832CC0F29AED}"/>
              </a:ext>
            </a:extLst>
          </p:cNvPr>
          <p:cNvSpPr txBox="1"/>
          <p:nvPr/>
        </p:nvSpPr>
        <p:spPr>
          <a:xfrm>
            <a:off x="1749940" y="6433930"/>
            <a:ext cx="324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From: Del Pozzo,</a:t>
            </a:r>
            <a:r>
              <a:rPr lang="en-IN" sz="1400" dirty="0"/>
              <a:t> Phys. Rev. D </a:t>
            </a:r>
            <a:r>
              <a:rPr lang="en-IN" sz="1400" b="1" dirty="0"/>
              <a:t>86</a:t>
            </a:r>
            <a:r>
              <a:rPr lang="en-IN" sz="1400" dirty="0"/>
              <a:t>, 043011</a:t>
            </a:r>
            <a:r>
              <a:rPr lang="en-IN" dirty="0"/>
              <a:t> </a:t>
            </a:r>
          </a:p>
          <a:p>
            <a:r>
              <a:rPr lang="en-US" sz="1400" dirty="0"/>
              <a:t> 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478047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1866</TotalTime>
  <Words>500</Words>
  <Application>Microsoft Macintosh PowerPoint</Application>
  <PresentationFormat>On-screen Show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Custom Design</vt:lpstr>
      <vt:lpstr>Estimation of cosmological parameters from gravitational-wave observations and its cross correlation with a galaxy catalog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of cosmological parameters from gravitational wave observations and its cross correlation with a galaxy catalog</dc:title>
  <dc:creator>Ankan</dc:creator>
  <cp:lastModifiedBy>Chris Van Den Broeck</cp:lastModifiedBy>
  <cp:revision>90</cp:revision>
  <dcterms:created xsi:type="dcterms:W3CDTF">2018-05-01T19:26:49Z</dcterms:created>
  <dcterms:modified xsi:type="dcterms:W3CDTF">2018-05-29T12:54:07Z</dcterms:modified>
</cp:coreProperties>
</file>